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9" r:id="rId2"/>
    <p:sldId id="257" r:id="rId3"/>
    <p:sldId id="258" r:id="rId4"/>
    <p:sldId id="260" r:id="rId5"/>
    <p:sldId id="262" r:id="rId6"/>
    <p:sldId id="261" r:id="rId7"/>
    <p:sldId id="263" r:id="rId8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720ECF-DE0B-3075-7089-491B9457FC08}" name="Irene Win Law" initials="IWL" userId="S::irene@evidn.com::a1466dc6-869e-47b1-8373-ab824c96fe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522"/>
    <a:srgbClr val="FF9393"/>
    <a:srgbClr val="F5AF7F"/>
    <a:srgbClr val="7C9CD6"/>
    <a:srgbClr val="FDF0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7279F-C0EB-D114-A8D9-1D2B634C7DBD}" v="4" dt="2023-06-08T15:44:12.620"/>
    <p1510:client id="{6F55E5A3-D1BE-3FCD-4C7F-C093CFE6356D}" v="22" dt="2023-06-08T18:39:59.920"/>
    <p1510:client id="{8C173A39-4049-3DC2-874F-F1ECACB67623}" v="3" dt="2023-06-09T19:06:22.409"/>
    <p1510:client id="{ABDC3488-14ED-214D-A28F-96C28BE47A63}" v="9" dt="2023-05-30T16:28:05.450"/>
    <p1510:client id="{C7E3C77B-130E-AE06-3EB6-00B00E36A7AF}" v="10" dt="2023-06-08T17:53:02.437"/>
    <p1510:client id="{D597963B-673A-44EC-84F4-763CA13095C0}" v="4" dt="2023-05-30T16:46:30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2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22.969660000000001</c:v>
                </c:pt>
                <c:pt idx="2">
                  <c:v>25.269639999999999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35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6.478675</c:v>
                </c:pt>
                <c:pt idx="1">
                  <c:v>6.478675</c:v>
                </c:pt>
                <c:pt idx="2">
                  <c:v>6.478675</c:v>
                </c:pt>
                <c:pt idx="3">
                  <c:v>6.478675</c:v>
                </c:pt>
                <c:pt idx="4">
                  <c:v>6.478675</c:v>
                </c:pt>
                <c:pt idx="5">
                  <c:v>6.478675</c:v>
                </c:pt>
                <c:pt idx="6">
                  <c:v>6.478675</c:v>
                </c:pt>
                <c:pt idx="7">
                  <c:v>6.478675</c:v>
                </c:pt>
                <c:pt idx="8">
                  <c:v>6.478675</c:v>
                </c:pt>
                <c:pt idx="9">
                  <c:v>6.478675</c:v>
                </c:pt>
                <c:pt idx="10">
                  <c:v>6.478675</c:v>
                </c:pt>
                <c:pt idx="11">
                  <c:v>6.478675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4.1227929999999997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17906835303696"/>
          <c:y val="0.84303276085146783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9.4942039999999999</c:v>
                </c:pt>
                <c:pt idx="2">
                  <c:v>9.0858519999999992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6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9.4942039999999999</c:v>
                </c:pt>
                <c:pt idx="1">
                  <c:v>9.4942039999999999</c:v>
                </c:pt>
                <c:pt idx="2">
                  <c:v>9.4942039999999999</c:v>
                </c:pt>
                <c:pt idx="3">
                  <c:v>9.4942039999999999</c:v>
                </c:pt>
                <c:pt idx="4">
                  <c:v>9.4942039999999999</c:v>
                </c:pt>
                <c:pt idx="5">
                  <c:v>9.4942039999999999</c:v>
                </c:pt>
                <c:pt idx="6">
                  <c:v>9.4942039999999999</c:v>
                </c:pt>
                <c:pt idx="7">
                  <c:v>9.4942039999999999</c:v>
                </c:pt>
                <c:pt idx="8">
                  <c:v>9.4942039999999999</c:v>
                </c:pt>
                <c:pt idx="9">
                  <c:v>9.4942039999999999</c:v>
                </c:pt>
                <c:pt idx="10">
                  <c:v>9.4942039999999999</c:v>
                </c:pt>
                <c:pt idx="11">
                  <c:v>9.4942039999999999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9.1879399999999993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22.969660000000001</c:v>
                </c:pt>
                <c:pt idx="1">
                  <c:v>22.969660000000001</c:v>
                </c:pt>
                <c:pt idx="2">
                  <c:v>22.969660000000001</c:v>
                </c:pt>
                <c:pt idx="3">
                  <c:v>22.969660000000001</c:v>
                </c:pt>
                <c:pt idx="4">
                  <c:v>22.969660000000001</c:v>
                </c:pt>
                <c:pt idx="5">
                  <c:v>22.969660000000001</c:v>
                </c:pt>
                <c:pt idx="6">
                  <c:v>22.969660000000001</c:v>
                </c:pt>
                <c:pt idx="7">
                  <c:v>22.969660000000001</c:v>
                </c:pt>
                <c:pt idx="8">
                  <c:v>22.969660000000001</c:v>
                </c:pt>
                <c:pt idx="9">
                  <c:v>22.969660000000001</c:v>
                </c:pt>
                <c:pt idx="10">
                  <c:v>22.969660000000001</c:v>
                </c:pt>
                <c:pt idx="11">
                  <c:v>22.969660000000001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23.996220000000001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5.460966</c:v>
                </c:pt>
                <c:pt idx="2">
                  <c:v>5.3324730000000002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5.460966</c:v>
                </c:pt>
                <c:pt idx="1">
                  <c:v>5.460966</c:v>
                </c:pt>
                <c:pt idx="2">
                  <c:v>5.460966</c:v>
                </c:pt>
                <c:pt idx="3">
                  <c:v>5.460966</c:v>
                </c:pt>
                <c:pt idx="4">
                  <c:v>5.460966</c:v>
                </c:pt>
                <c:pt idx="5">
                  <c:v>5.460966</c:v>
                </c:pt>
                <c:pt idx="6">
                  <c:v>5.460966</c:v>
                </c:pt>
                <c:pt idx="7">
                  <c:v>5.460966</c:v>
                </c:pt>
                <c:pt idx="8">
                  <c:v>5.460966</c:v>
                </c:pt>
                <c:pt idx="9">
                  <c:v>5.460966</c:v>
                </c:pt>
                <c:pt idx="10">
                  <c:v>5.460966</c:v>
                </c:pt>
                <c:pt idx="11">
                  <c:v>5.460966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5.2682260000000003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17906835303696"/>
          <c:y val="0.84303276085146783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 smtClean="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5.0754859999999997</c:v>
                </c:pt>
                <c:pt idx="2">
                  <c:v>5.2682260000000003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5.0754859999999997</c:v>
                </c:pt>
                <c:pt idx="1">
                  <c:v>5.0754859999999997</c:v>
                </c:pt>
                <c:pt idx="2">
                  <c:v>5.0754859999999997</c:v>
                </c:pt>
                <c:pt idx="3">
                  <c:v>5.0754859999999997</c:v>
                </c:pt>
                <c:pt idx="4">
                  <c:v>5.0754859999999997</c:v>
                </c:pt>
                <c:pt idx="5">
                  <c:v>5.0754859999999997</c:v>
                </c:pt>
                <c:pt idx="6">
                  <c:v>5.0754859999999997</c:v>
                </c:pt>
                <c:pt idx="7">
                  <c:v>5.0754859999999997</c:v>
                </c:pt>
                <c:pt idx="8">
                  <c:v>5.0754859999999997</c:v>
                </c:pt>
                <c:pt idx="9">
                  <c:v>5.0754859999999997</c:v>
                </c:pt>
                <c:pt idx="10">
                  <c:v>5.0754859999999997</c:v>
                </c:pt>
                <c:pt idx="11">
                  <c:v>5.0754859999999997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5.0754859999999997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17906835303696"/>
          <c:y val="0.84303276085146783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0"/>
                  <c:y val="-1.656314699792960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 smtClean="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591274250919268"/>
                      <c:h val="9.925498443129390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9.7149383591198766E-4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47.789209999999997</c:v>
                </c:pt>
                <c:pt idx="2">
                  <c:v>43.753160000000001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6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47.789209999999997</c:v>
                </c:pt>
                <c:pt idx="1">
                  <c:v>47.789209999999997</c:v>
                </c:pt>
                <c:pt idx="2">
                  <c:v>47.789209999999997</c:v>
                </c:pt>
                <c:pt idx="3">
                  <c:v>47.789209999999997</c:v>
                </c:pt>
                <c:pt idx="4">
                  <c:v>47.789209999999997</c:v>
                </c:pt>
                <c:pt idx="5">
                  <c:v>47.789209999999997</c:v>
                </c:pt>
                <c:pt idx="6">
                  <c:v>47.789209999999997</c:v>
                </c:pt>
                <c:pt idx="7">
                  <c:v>47.789209999999997</c:v>
                </c:pt>
                <c:pt idx="8">
                  <c:v>47.789209999999997</c:v>
                </c:pt>
                <c:pt idx="9">
                  <c:v>47.789209999999997</c:v>
                </c:pt>
                <c:pt idx="10">
                  <c:v>47.789209999999997</c:v>
                </c:pt>
                <c:pt idx="11">
                  <c:v>47.789209999999997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44.111499999999999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6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 smtClean="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6.478675</c:v>
                </c:pt>
                <c:pt idx="2">
                  <c:v>4.7117639999999996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6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161B-07B2-4BAD-9EC2-43EA9647141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2.xml"/><Relationship Id="rId7" Type="http://schemas.openxmlformats.org/officeDocument/2006/relationships/image" Target="../media/image5.svg"/><Relationship Id="rId12" Type="http://schemas.openxmlformats.org/officeDocument/2006/relationships/image" Target="../media/image9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svg"/><Relationship Id="rId10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chart" Target="../charts/chart4.xml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chart" Target="../charts/chart6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1.svg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chart" Target="../charts/chart8.xml"/><Relationship Id="rId10" Type="http://schemas.openxmlformats.org/officeDocument/2006/relationships/image" Target="../media/image5.svg"/><Relationship Id="rId4" Type="http://schemas.openxmlformats.org/officeDocument/2006/relationships/chart" Target="../charts/chart7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chart" Target="../charts/chart10.xml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chart" Target="../charts/chart12.xml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12909"/>
              </p:ext>
            </p:extLst>
          </p:nvPr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45431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54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003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/>
                <a:ea typeface="Calibri" panose="020F0502020204030204" pitchFamily="34" charset="0"/>
                <a:cs typeface="Poppins"/>
              </a:rPr>
              <a:t>Weekly Energy Report 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925438"/>
              </p:ext>
            </p:extLst>
          </p:nvPr>
        </p:nvGraphicFramePr>
        <p:xfrm>
          <a:off x="300571" y="4541662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824952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4557104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increase in energy usage 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32517"/>
              </p:ext>
            </p:extLst>
          </p:nvPr>
        </p:nvGraphicFramePr>
        <p:xfrm>
          <a:off x="300570" y="214558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5,896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  <a:endParaRPr lang="en-US" sz="11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279,776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  <a:endParaRPr lang="en-US" sz="11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0.29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pic>
        <p:nvPicPr>
          <p:cNvPr id="100" name="Graphic 99" descr="Car with solid fill">
            <a:extLst>
              <a:ext uri="{FF2B5EF4-FFF2-40B4-BE49-F238E27FC236}">
                <a16:creationId xmlns:a16="http://schemas.microsoft.com/office/drawing/2014/main" id="{1AA345D6-4C6D-6667-44A8-26E742799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" name="Graphic 101" descr="Smart Phone with solid fill">
            <a:extLst>
              <a:ext uri="{FF2B5EF4-FFF2-40B4-BE49-F238E27FC236}">
                <a16:creationId xmlns:a16="http://schemas.microsoft.com/office/drawing/2014/main" id="{A495E903-1581-4303-20C2-60F461AC9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4" name="Graphic 103" descr="House with solid fill">
            <a:extLst>
              <a:ext uri="{FF2B5EF4-FFF2-40B4-BE49-F238E27FC236}">
                <a16:creationId xmlns:a16="http://schemas.microsoft.com/office/drawing/2014/main" id="{F3BB71B0-745C-F757-6288-D3C0E644CE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42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 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20083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i="0" u="none" strike="noStrike" noProof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5" name="Graphic 15" descr="Upward trend with solid fill">
            <a:extLst>
              <a:ext uri="{FF2B5EF4-FFF2-40B4-BE49-F238E27FC236}">
                <a16:creationId xmlns:a16="http://schemas.microsoft.com/office/drawing/2014/main" id="{E5669626-8F5B-6813-5192-C1E9A11174D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2361" b="23041"/>
          <a:stretch/>
        </p:blipFill>
        <p:spPr>
          <a:xfrm>
            <a:off x="5658064" y="1871072"/>
            <a:ext cx="1246176" cy="12352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62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42460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114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31599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638414"/>
              </p:ext>
            </p:extLst>
          </p:nvPr>
        </p:nvGraphicFramePr>
        <p:xfrm>
          <a:off x="300571" y="4567058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2" y="6285153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159782"/>
              </p:ext>
            </p:extLst>
          </p:nvPr>
        </p:nvGraphicFramePr>
        <p:xfrm>
          <a:off x="300570" y="6592930"/>
          <a:ext cx="4585707" cy="23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4390891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91750"/>
              </p:ext>
            </p:extLst>
          </p:nvPr>
        </p:nvGraphicFramePr>
        <p:xfrm>
          <a:off x="309448" y="2149839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329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15,630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0.016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 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8DD5FB4F-A419-238C-AD58-BDD6B9A2A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Smart Phone with solid fill">
            <a:extLst>
              <a:ext uri="{FF2B5EF4-FFF2-40B4-BE49-F238E27FC236}">
                <a16:creationId xmlns:a16="http://schemas.microsoft.com/office/drawing/2014/main" id="{DDD98677-D5FC-E78E-FEDF-EEAF44C16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House with solid fill">
            <a:extLst>
              <a:ext uri="{FF2B5EF4-FFF2-40B4-BE49-F238E27FC236}">
                <a16:creationId xmlns:a16="http://schemas.microsoft.com/office/drawing/2014/main" id="{23D5A7A8-D2BF-73B2-CDB2-138168ABA6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Downward trend graph with solid fill">
            <a:extLst>
              <a:ext uri="{FF2B5EF4-FFF2-40B4-BE49-F238E27FC236}">
                <a16:creationId xmlns:a16="http://schemas.microsoft.com/office/drawing/2014/main" id="{299AA275-154A-1D94-491D-53368E470C6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728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42460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124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31599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282020"/>
              </p:ext>
            </p:extLst>
          </p:nvPr>
        </p:nvGraphicFramePr>
        <p:xfrm>
          <a:off x="300571" y="4567058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2" y="6285153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713330"/>
              </p:ext>
            </p:extLst>
          </p:nvPr>
        </p:nvGraphicFramePr>
        <p:xfrm>
          <a:off x="300570" y="6592930"/>
          <a:ext cx="4585707" cy="23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1" y="1709551"/>
            <a:ext cx="4506395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increase in energy usage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30656"/>
              </p:ext>
            </p:extLst>
          </p:nvPr>
        </p:nvGraphicFramePr>
        <p:xfrm>
          <a:off x="278522" y="2170411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494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23,445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0.024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96726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53BED38C-CC60-47CA-45B0-7869606C5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99A046AC-3A49-7903-1079-2BA4ED5F06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House with solid fill">
            <a:extLst>
              <a:ext uri="{FF2B5EF4-FFF2-40B4-BE49-F238E27FC236}">
                <a16:creationId xmlns:a16="http://schemas.microsoft.com/office/drawing/2014/main" id="{3BF834ED-F2B2-9134-A0D1-7D31883E2E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5" descr="Upward trend with solid fill">
            <a:extLst>
              <a:ext uri="{FF2B5EF4-FFF2-40B4-BE49-F238E27FC236}">
                <a16:creationId xmlns:a16="http://schemas.microsoft.com/office/drawing/2014/main" id="{3DEF0A92-8A8E-DA07-F85B-812B31646B0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2361" b="23041"/>
          <a:stretch/>
        </p:blipFill>
        <p:spPr>
          <a:xfrm>
            <a:off x="5658064" y="1871072"/>
            <a:ext cx="1246176" cy="12352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299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8" name="Graphic 17" descr="Downward trend graph with solid fill">
            <a:extLst>
              <a:ext uri="{FF2B5EF4-FFF2-40B4-BE49-F238E27FC236}">
                <a16:creationId xmlns:a16="http://schemas.microsoft.com/office/drawing/2014/main" id="{F2EA8FE3-A6AE-EF00-78D5-8B79E641B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210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360513"/>
              </p:ext>
            </p:extLst>
          </p:nvPr>
        </p:nvGraphicFramePr>
        <p:xfrm>
          <a:off x="300571" y="4541662"/>
          <a:ext cx="5696382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701240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87312"/>
              </p:ext>
            </p:extLst>
          </p:nvPr>
        </p:nvGraphicFramePr>
        <p:xfrm>
          <a:off x="278522" y="2139893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10,347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490,956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0.509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 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96746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F7A226DE-3CAC-1490-6104-995D1F28F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Smart Phone with solid fill">
            <a:extLst>
              <a:ext uri="{FF2B5EF4-FFF2-40B4-BE49-F238E27FC236}">
                <a16:creationId xmlns:a16="http://schemas.microsoft.com/office/drawing/2014/main" id="{2F803E4F-3A51-B971-350B-8AE28447CF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House with solid fill">
            <a:extLst>
              <a:ext uri="{FF2B5EF4-FFF2-40B4-BE49-F238E27FC236}">
                <a16:creationId xmlns:a16="http://schemas.microsoft.com/office/drawing/2014/main" id="{6C6C343F-47AB-71DC-29F8-4248E97866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601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42460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222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31599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03101"/>
              </p:ext>
            </p:extLst>
          </p:nvPr>
        </p:nvGraphicFramePr>
        <p:xfrm>
          <a:off x="300571" y="4567058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2" y="6285153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681400"/>
              </p:ext>
            </p:extLst>
          </p:nvPr>
        </p:nvGraphicFramePr>
        <p:xfrm>
          <a:off x="300570" y="6592930"/>
          <a:ext cx="4585707" cy="23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74496"/>
              </p:ext>
            </p:extLst>
          </p:nvPr>
        </p:nvGraphicFramePr>
        <p:xfrm>
          <a:off x="314034" y="2134367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4,530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214,932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0.223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10C4F1B8-2C96-C2CB-AF29-DC0A9484B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DDBB1480-4B08-68F8-C527-EFCABC64D5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House with solid fill">
            <a:extLst>
              <a:ext uri="{FF2B5EF4-FFF2-40B4-BE49-F238E27FC236}">
                <a16:creationId xmlns:a16="http://schemas.microsoft.com/office/drawing/2014/main" id="{F34C751C-E413-E1A8-9736-D0CC8C9FDA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Downward trend graph with solid fill">
            <a:extLst>
              <a:ext uri="{FF2B5EF4-FFF2-40B4-BE49-F238E27FC236}">
                <a16:creationId xmlns:a16="http://schemas.microsoft.com/office/drawing/2014/main" id="{FD24FA9F-D6FB-F287-E17A-65E26D0CE0A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787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275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042321"/>
              </p:ext>
            </p:extLst>
          </p:nvPr>
        </p:nvGraphicFramePr>
        <p:xfrm>
          <a:off x="300571" y="4541662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779415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4693974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49347"/>
              </p:ext>
            </p:extLst>
          </p:nvPr>
        </p:nvGraphicFramePr>
        <p:xfrm>
          <a:off x="340668" y="2122614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1,047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49,673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0.051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C6321BB2-EC6D-349C-B2EF-8BAD8F0E1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4235A880-20BB-5F76-F622-8D3FB7A68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House with solid fill">
            <a:extLst>
              <a:ext uri="{FF2B5EF4-FFF2-40B4-BE49-F238E27FC236}">
                <a16:creationId xmlns:a16="http://schemas.microsoft.com/office/drawing/2014/main" id="{CB064939-6FCA-6D9E-80F6-6B1408A000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Downward trend graph with solid fill">
            <a:extLst>
              <a:ext uri="{FF2B5EF4-FFF2-40B4-BE49-F238E27FC236}">
                <a16:creationId xmlns:a16="http://schemas.microsoft.com/office/drawing/2014/main" id="{C2EE1AB7-7016-6CCD-770B-F248CB95647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901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606</Words>
  <Application>Microsoft Office PowerPoint</Application>
  <PresentationFormat>Letter Paper (8.5x11 in)</PresentationFormat>
  <Paragraphs>154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Mahika Hari</dc:creator>
  <cp:lastModifiedBy>Mahika Hari</cp:lastModifiedBy>
  <cp:revision>24</cp:revision>
  <dcterms:created xsi:type="dcterms:W3CDTF">2023-03-27T18:52:53Z</dcterms:created>
  <dcterms:modified xsi:type="dcterms:W3CDTF">2023-06-09T19:06:37Z</dcterms:modified>
</cp:coreProperties>
</file>