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authors.xml" ContentType="application/vnd.ms-powerpoint.author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media/image11.svg" ContentType="image/svg+xml"/>
  <Override PartName="/ppt/media/image3.svg" ContentType="image/svg+xml"/>
  <Override PartName="/ppt/media/image5.svg" ContentType="image/svg+xml"/>
  <Override PartName="/ppt/media/image7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sldIdLst>
    <p:sldId id="259" r:id="rId2"/>
    <p:sldId id="257" r:id="rId3"/>
    <p:sldId id="258" r:id="rId4"/>
    <p:sldId id="260" r:id="rId5"/>
    <p:sldId id="262" r:id="rId6"/>
    <p:sldId id="261" r:id="rId7"/>
    <p:sldId id="263" r:id="rId8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720ECF-DE0B-3075-7089-491B9457FC08}" name="Irene Win Law" initials="IWL" userId="S::irene@evidn.com::a1466dc6-869e-47b1-8373-ab824c96fe4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522"/>
    <a:srgbClr val="FF9393"/>
    <a:srgbClr val="F5AF7F"/>
    <a:srgbClr val="7C9CD6"/>
    <a:srgbClr val="FDF0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7279F-C0EB-D114-A8D9-1D2B634C7DBD}" v="4" dt="2023-06-08T15:44:12.620"/>
    <p1510:client id="{6F55E5A3-D1BE-3FCD-4C7F-C093CFE6356D}" v="22" dt="2023-06-08T18:39:59.920"/>
    <p1510:client id="{8C173A39-4049-3DC2-874F-F1ECACB67623}" v="3" dt="2023-06-09T19:06:22.409"/>
    <p1510:client id="{ABDC3488-14ED-214D-A28F-96C28BE47A63}" v="9" dt="2023-05-30T16:28:05.450"/>
    <p1510:client id="{C7E3C77B-130E-AE06-3EB6-00B00E36A7AF}" v="10" dt="2023-06-08T17:53:02.437"/>
    <p1510:client id="{D597963B-673A-44EC-84F4-763CA13095C0}" v="4" dt="2023-05-30T16:46:30.6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22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5/10/relationships/revisionInfo" Target="revisionInfo.xml"/><Relationship Id="rId14" Type="http://schemas.microsoft.com/office/2018/10/relationships/authors" Target="author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_rels/chart10.xml.rels><?xml version='1.0' encoding='UTF-8' standalone='yes'?>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1.xlsx"/></Relationships>
</file>

<file path=ppt/charts/_rels/chart11.xml.rels><?xml version='1.0' encoding='UTF-8' standalone='yes'?>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2.xlsx"/></Relationships>
</file>

<file path=ppt/charts/_rels/chart12.xml.rels><?xml version='1.0' encoding='UTF-8' standalone='yes'?>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3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4.xlsx"/></Relationships>
</file>

<file path=ppt/charts/_rels/chart4.xml.rels><?xml version='1.0' encoding='UTF-8' standalone='yes'?>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5.xlsx"/></Relationships>
</file>

<file path=ppt/charts/_rels/chart5.xml.rels><?xml version='1.0' encoding='UTF-8' standalone='yes'?>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6.xlsx"/></Relationships>
</file>

<file path=ppt/charts/_rels/chart6.xml.rels><?xml version='1.0' encoding='UTF-8' standalone='yes'?>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7.xlsx"/></Relationships>
</file>

<file path=ppt/charts/_rels/chart7.xml.rels><?xml version='1.0' encoding='UTF-8' standalone='yes'?>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8.xlsx"/></Relationships>
</file>

<file path=ppt/charts/_rels/chart8.xml.rels><?xml version='1.0' encoding='UTF-8' standalone='yes'?>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9.xlsx"/></Relationships>
</file>

<file path=ppt/charts/_rels/chart9.xml.rels><?xml version='1.0' encoding='UTF-8' standalone='yes'?>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10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-9.0870397957012131E-3"/>
                  <c:y val="4.140786749482325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20759736114067"/>
                      <c:h val="0.124099704928188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7.6599631127189354E-3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22.969660000000001</c:v>
                </c:pt>
                <c:pt idx="2">
                  <c:v>25.269639999999999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35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6.478675</c:v>
                </c:pt>
                <c:pt idx="1">
                  <c:v>6.478675</c:v>
                </c:pt>
                <c:pt idx="2">
                  <c:v>6.478675</c:v>
                </c:pt>
                <c:pt idx="3">
                  <c:v>6.478675</c:v>
                </c:pt>
                <c:pt idx="4">
                  <c:v>6.478675</c:v>
                </c:pt>
                <c:pt idx="5">
                  <c:v>6.478675</c:v>
                </c:pt>
                <c:pt idx="6">
                  <c:v>6.478675</c:v>
                </c:pt>
                <c:pt idx="7">
                  <c:v>6.478675</c:v>
                </c:pt>
                <c:pt idx="8">
                  <c:v>6.478675</c:v>
                </c:pt>
                <c:pt idx="9">
                  <c:v>6.478675</c:v>
                </c:pt>
                <c:pt idx="10">
                  <c:v>6.478675</c:v>
                </c:pt>
                <c:pt idx="11">
                  <c:v>6.478675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4.1227929999999997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  <c:majorUnit val="5"/>
        <c:minorUnit val="0.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517906835303696"/>
          <c:y val="0.84303276085146783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-9.0870397957012131E-3"/>
                  <c:y val="4.140786749482325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20759736114067"/>
                      <c:h val="0.124099704928188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7.6599631127189354E-3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9.4942039999999999</c:v>
                </c:pt>
                <c:pt idx="2">
                  <c:v>9.0858519999999992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60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9.4942039999999999</c:v>
                </c:pt>
                <c:pt idx="1">
                  <c:v>9.4942039999999999</c:v>
                </c:pt>
                <c:pt idx="2">
                  <c:v>9.4942039999999999</c:v>
                </c:pt>
                <c:pt idx="3">
                  <c:v>9.4942039999999999</c:v>
                </c:pt>
                <c:pt idx="4">
                  <c:v>9.4942039999999999</c:v>
                </c:pt>
                <c:pt idx="5">
                  <c:v>9.4942039999999999</c:v>
                </c:pt>
                <c:pt idx="6">
                  <c:v>9.4942039999999999</c:v>
                </c:pt>
                <c:pt idx="7">
                  <c:v>9.4942039999999999</c:v>
                </c:pt>
                <c:pt idx="8">
                  <c:v>9.4942039999999999</c:v>
                </c:pt>
                <c:pt idx="9">
                  <c:v>9.4942039999999999</c:v>
                </c:pt>
                <c:pt idx="10">
                  <c:v>9.4942039999999999</c:v>
                </c:pt>
                <c:pt idx="11">
                  <c:v>9.4942039999999999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9.1879399999999993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2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902644237845987"/>
          <c:y val="0.85234513845411408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Ichan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5.525213</c:v>
                </c:pt>
                <c:pt idx="1">
                  <c:v>5.46</c:v>
                </c:pt>
                <c:pt idx="2">
                  <c:v>15.4277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22.969660000000001</c:v>
                </c:pt>
                <c:pt idx="1">
                  <c:v>22.969660000000001</c:v>
                </c:pt>
                <c:pt idx="2">
                  <c:v>22.969660000000001</c:v>
                </c:pt>
                <c:pt idx="3">
                  <c:v>22.969660000000001</c:v>
                </c:pt>
                <c:pt idx="4">
                  <c:v>22.969660000000001</c:v>
                </c:pt>
                <c:pt idx="5">
                  <c:v>22.969660000000001</c:v>
                </c:pt>
                <c:pt idx="6">
                  <c:v>22.969660000000001</c:v>
                </c:pt>
                <c:pt idx="7">
                  <c:v>22.969660000000001</c:v>
                </c:pt>
                <c:pt idx="8">
                  <c:v>22.969660000000001</c:v>
                </c:pt>
                <c:pt idx="9">
                  <c:v>22.969660000000001</c:v>
                </c:pt>
                <c:pt idx="10">
                  <c:v>22.969660000000001</c:v>
                </c:pt>
                <c:pt idx="11">
                  <c:v>22.969660000000001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23.996220000000001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4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902644237845987"/>
          <c:y val="0.85234513845411408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-9.0870397957012131E-3"/>
                  <c:y val="4.140786749482325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20759736114067"/>
                      <c:h val="0.124099704928188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7.6599631127189354E-3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5.460966</c:v>
                </c:pt>
                <c:pt idx="2">
                  <c:v>5.3324730000000002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20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5.460966</c:v>
                </c:pt>
                <c:pt idx="1">
                  <c:v>5.460966</c:v>
                </c:pt>
                <c:pt idx="2">
                  <c:v>5.460966</c:v>
                </c:pt>
                <c:pt idx="3">
                  <c:v>5.460966</c:v>
                </c:pt>
                <c:pt idx="4">
                  <c:v>5.460966</c:v>
                </c:pt>
                <c:pt idx="5">
                  <c:v>5.460966</c:v>
                </c:pt>
                <c:pt idx="6">
                  <c:v>5.460966</c:v>
                </c:pt>
                <c:pt idx="7">
                  <c:v>5.460966</c:v>
                </c:pt>
                <c:pt idx="8">
                  <c:v>5.460966</c:v>
                </c:pt>
                <c:pt idx="9">
                  <c:v>5.460966</c:v>
                </c:pt>
                <c:pt idx="10">
                  <c:v>5.460966</c:v>
                </c:pt>
                <c:pt idx="11">
                  <c:v>5.460966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5.2682260000000003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  <c:majorUnit val="5"/>
        <c:minorUnit val="0.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517906835303696"/>
          <c:y val="0.84303276085146783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-9.0870397957012131E-3"/>
                  <c:y val="4.140786749482325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 smtClean="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20759736114067"/>
                      <c:h val="0.124099704928188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7.6599631127189354E-3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5.0754859999999997</c:v>
                </c:pt>
                <c:pt idx="2">
                  <c:v>5.2682260000000003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20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5.0754859999999997</c:v>
                </c:pt>
                <c:pt idx="1">
                  <c:v>5.0754859999999997</c:v>
                </c:pt>
                <c:pt idx="2">
                  <c:v>5.0754859999999997</c:v>
                </c:pt>
                <c:pt idx="3">
                  <c:v>5.0754859999999997</c:v>
                </c:pt>
                <c:pt idx="4">
                  <c:v>5.0754859999999997</c:v>
                </c:pt>
                <c:pt idx="5">
                  <c:v>5.0754859999999997</c:v>
                </c:pt>
                <c:pt idx="6">
                  <c:v>5.0754859999999997</c:v>
                </c:pt>
                <c:pt idx="7">
                  <c:v>5.0754859999999997</c:v>
                </c:pt>
                <c:pt idx="8">
                  <c:v>5.0754859999999997</c:v>
                </c:pt>
                <c:pt idx="9">
                  <c:v>5.0754859999999997</c:v>
                </c:pt>
                <c:pt idx="10">
                  <c:v>5.0754859999999997</c:v>
                </c:pt>
                <c:pt idx="11">
                  <c:v>5.0754859999999997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5.0754859999999997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  <c:majorUnit val="5"/>
        <c:minorUnit val="0.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517906835303696"/>
          <c:y val="0.84303276085146783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0"/>
                  <c:y val="-1.656314699792960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 smtClean="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591274250919268"/>
                      <c:h val="9.9254984431293908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9.7149383591198766E-4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47.789209999999997</c:v>
                </c:pt>
                <c:pt idx="2">
                  <c:v>43.753160000000001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60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47.789209999999997</c:v>
                </c:pt>
                <c:pt idx="1">
                  <c:v>47.789209999999997</c:v>
                </c:pt>
                <c:pt idx="2">
                  <c:v>47.789209999999997</c:v>
                </c:pt>
                <c:pt idx="3">
                  <c:v>47.789209999999997</c:v>
                </c:pt>
                <c:pt idx="4">
                  <c:v>47.789209999999997</c:v>
                </c:pt>
                <c:pt idx="5">
                  <c:v>47.789209999999997</c:v>
                </c:pt>
                <c:pt idx="6">
                  <c:v>47.789209999999997</c:v>
                </c:pt>
                <c:pt idx="7">
                  <c:v>47.789209999999997</c:v>
                </c:pt>
                <c:pt idx="8">
                  <c:v>47.789209999999997</c:v>
                </c:pt>
                <c:pt idx="9">
                  <c:v>47.789209999999997</c:v>
                </c:pt>
                <c:pt idx="10">
                  <c:v>47.789209999999997</c:v>
                </c:pt>
                <c:pt idx="11">
                  <c:v>47.789209999999997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44.111499999999999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60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902644237845987"/>
          <c:y val="0.85234513845411408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-9.0870397957012131E-3"/>
                  <c:y val="4.140786749482325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 smtClean="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20759736114067"/>
                      <c:h val="0.124099704928188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7.6599631127189354E-3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6.478675</c:v>
                </c:pt>
                <c:pt idx="2">
                  <c:v>4.7117639999999996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60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25" indent="0" algn="ctr">
              <a:buNone/>
              <a:defRPr sz="1500"/>
            </a:lvl2pPr>
            <a:lvl3pPr marL="685849" indent="0" algn="ctr">
              <a:buNone/>
              <a:defRPr sz="1350"/>
            </a:lvl3pPr>
            <a:lvl4pPr marL="1028774" indent="0" algn="ctr">
              <a:buNone/>
              <a:defRPr sz="1200"/>
            </a:lvl4pPr>
            <a:lvl5pPr marL="1371699" indent="0" algn="ctr">
              <a:buNone/>
              <a:defRPr sz="1200"/>
            </a:lvl5pPr>
            <a:lvl6pPr marL="1714623" indent="0" algn="ctr">
              <a:buNone/>
              <a:defRPr sz="1200"/>
            </a:lvl6pPr>
            <a:lvl7pPr marL="2057548" indent="0" algn="ctr">
              <a:buNone/>
              <a:defRPr sz="1200"/>
            </a:lvl7pPr>
            <a:lvl8pPr marL="2400472" indent="0" algn="ctr">
              <a:buNone/>
              <a:defRPr sz="1200"/>
            </a:lvl8pPr>
            <a:lvl9pPr marL="2743397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8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6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4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62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5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4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3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7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9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1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6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9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1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25" indent="0">
              <a:buNone/>
              <a:defRPr sz="2100"/>
            </a:lvl2pPr>
            <a:lvl3pPr marL="685849" indent="0">
              <a:buNone/>
              <a:defRPr sz="1800"/>
            </a:lvl3pPr>
            <a:lvl4pPr marL="1028774" indent="0">
              <a:buNone/>
              <a:defRPr sz="1500"/>
            </a:lvl4pPr>
            <a:lvl5pPr marL="1371699" indent="0">
              <a:buNone/>
              <a:defRPr sz="1500"/>
            </a:lvl5pPr>
            <a:lvl6pPr marL="1714623" indent="0">
              <a:buNone/>
              <a:defRPr sz="1500"/>
            </a:lvl6pPr>
            <a:lvl7pPr marL="2057548" indent="0">
              <a:buNone/>
              <a:defRPr sz="1500"/>
            </a:lvl7pPr>
            <a:lvl8pPr marL="2400472" indent="0">
              <a:buNone/>
              <a:defRPr sz="1500"/>
            </a:lvl8pPr>
            <a:lvl9pPr marL="274339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7210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8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0161B-07B2-4BAD-9EC2-43EA9647141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0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62" indent="-171462" algn="l" defTabSz="6858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87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1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36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6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85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10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34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59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5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74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23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48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72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97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svg"/><Relationship Id="rId5" Type="http://schemas.openxmlformats.org/officeDocument/2006/relationships/image" Target="../media/image4.png"/><Relationship Id="rId6" Type="http://schemas.openxmlformats.org/officeDocument/2006/relationships/image" Target="../media/image5.svg"/><Relationship Id="rId7" Type="http://schemas.openxmlformats.org/officeDocument/2006/relationships/image" Target="../media/image6.png"/><Relationship Id="rId8" Type="http://schemas.openxmlformats.org/officeDocument/2006/relationships/image" Target="../media/image7.svg"/><Relationship Id="rId9" Type="http://schemas.openxmlformats.org/officeDocument/2006/relationships/chart" Target="../charts/char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1.png"/><Relationship Id="rId11" Type="http://schemas.openxmlformats.org/officeDocument/2006/relationships/image" Target="../media/image8.png"/><Relationship Id="rId12" Type="http://schemas.openxmlformats.org/officeDocument/2006/relationships/image" Target="../media/image9.svg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image" Target="../media/image2.png"/><Relationship Id="rId5" Type="http://schemas.openxmlformats.org/officeDocument/2006/relationships/image" Target="../media/image3.svg"/><Relationship Id="rId6" Type="http://schemas.openxmlformats.org/officeDocument/2006/relationships/image" Target="../media/image4.png"/><Relationship Id="rId7" Type="http://schemas.openxmlformats.org/officeDocument/2006/relationships/image" Target="../media/image5.svg"/><Relationship Id="rId8" Type="http://schemas.openxmlformats.org/officeDocument/2006/relationships/image" Target="../media/image6.png"/><Relationship Id="rId9" Type="http://schemas.openxmlformats.org/officeDocument/2006/relationships/image" Target="../media/image7.sv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7.svg"/><Relationship Id="rId11" Type="http://schemas.openxmlformats.org/officeDocument/2006/relationships/image" Target="../media/image10.png"/><Relationship Id="rId12" Type="http://schemas.openxmlformats.org/officeDocument/2006/relationships/image" Target="../media/image11.svg"/><Relationship Id="rId2" Type="http://schemas.openxmlformats.org/officeDocument/2006/relationships/chart" Target="../charts/chart3.xml"/><Relationship Id="rId3" Type="http://schemas.openxmlformats.org/officeDocument/2006/relationships/chart" Target="../charts/chart4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svg"/><Relationship Id="rId7" Type="http://schemas.openxmlformats.org/officeDocument/2006/relationships/image" Target="../media/image4.png"/><Relationship Id="rId8" Type="http://schemas.openxmlformats.org/officeDocument/2006/relationships/image" Target="../media/image5.svg"/><Relationship Id="rId9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7.svg"/><Relationship Id="rId11" Type="http://schemas.openxmlformats.org/officeDocument/2006/relationships/image" Target="../media/image8.png"/><Relationship Id="rId12" Type="http://schemas.openxmlformats.org/officeDocument/2006/relationships/image" Target="../media/image9.svg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svg"/><Relationship Id="rId7" Type="http://schemas.openxmlformats.org/officeDocument/2006/relationships/image" Target="../media/image4.png"/><Relationship Id="rId8" Type="http://schemas.openxmlformats.org/officeDocument/2006/relationships/image" Target="../media/image5.svg"/><Relationship Id="rId9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5.svg"/><Relationship Id="rId11" Type="http://schemas.openxmlformats.org/officeDocument/2006/relationships/image" Target="../media/image6.png"/><Relationship Id="rId12" Type="http://schemas.openxmlformats.org/officeDocument/2006/relationships/image" Target="../media/image7.svg"/><Relationship Id="rId2" Type="http://schemas.openxmlformats.org/officeDocument/2006/relationships/image" Target="../media/image10.png"/><Relationship Id="rId3" Type="http://schemas.openxmlformats.org/officeDocument/2006/relationships/image" Target="../media/image11.svg"/><Relationship Id="rId4" Type="http://schemas.openxmlformats.org/officeDocument/2006/relationships/chart" Target="../charts/chart7.xml"/><Relationship Id="rId5" Type="http://schemas.openxmlformats.org/officeDocument/2006/relationships/chart" Target="../charts/chart8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svg"/><Relationship Id="rId9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7.svg"/><Relationship Id="rId11" Type="http://schemas.openxmlformats.org/officeDocument/2006/relationships/image" Target="../media/image10.png"/><Relationship Id="rId12" Type="http://schemas.openxmlformats.org/officeDocument/2006/relationships/image" Target="../media/image11.svg"/><Relationship Id="rId2" Type="http://schemas.openxmlformats.org/officeDocument/2006/relationships/chart" Target="../charts/chart9.xml"/><Relationship Id="rId3" Type="http://schemas.openxmlformats.org/officeDocument/2006/relationships/chart" Target="../charts/chart10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svg"/><Relationship Id="rId7" Type="http://schemas.openxmlformats.org/officeDocument/2006/relationships/image" Target="../media/image4.png"/><Relationship Id="rId8" Type="http://schemas.openxmlformats.org/officeDocument/2006/relationships/image" Target="../media/image5.svg"/><Relationship Id="rId9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7.svg"/><Relationship Id="rId11" Type="http://schemas.openxmlformats.org/officeDocument/2006/relationships/image" Target="../media/image10.png"/><Relationship Id="rId12" Type="http://schemas.openxmlformats.org/officeDocument/2006/relationships/image" Target="../media/image11.svg"/><Relationship Id="rId2" Type="http://schemas.openxmlformats.org/officeDocument/2006/relationships/chart" Target="../charts/chart11.xml"/><Relationship Id="rId3" Type="http://schemas.openxmlformats.org/officeDocument/2006/relationships/chart" Target="../charts/chart12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svg"/><Relationship Id="rId7" Type="http://schemas.openxmlformats.org/officeDocument/2006/relationships/image" Target="../media/image4.png"/><Relationship Id="rId8" Type="http://schemas.openxmlformats.org/officeDocument/2006/relationships/image" Target="../media/image5.sv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sz="3300" b="1" i="0">
                <a:latin typeface="title"/>
              </a:rPr>
              <a:t>Lab 114</a:t>
            </a:r>
            <a:endParaRPr sz="3300" b="1" i="0">
              <a:latin typeface="titl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06203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576" y="6191570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3708097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sz="1300" b="1" i="0">
                <a:latin typeface="dates"/>
              </a:rPr>
              <a:t>Your increase in energy usage this week equates to:*</a:t>
            </a:r>
            <a:endParaRPr sz="1300" b="1" i="0">
              <a:latin typeface="dates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012909"/>
              </p:ext>
            </p:extLst>
          </p:nvPr>
        </p:nvGraphicFramePr>
        <p:xfrm>
          <a:off x="319621" y="2186036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0" i="0" kern="120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45431"/>
              </p:ext>
            </p:extLst>
          </p:nvPr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oppins"/>
                          <a:cs typeface="Poppins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  <a:latin typeface="Poppins"/>
                        <a:cs typeface="Poppi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07000"/>
                </a:lnSpc>
              </a:pPr>
              <a:endParaRPr lang="en-US" sz="1400" b="1" dirty="0">
                <a:solidFill>
                  <a:srgbClr val="EE7522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8" name="Graphic 17" descr="Car with solid fill">
            <a:extLst>
              <a:ext uri="{FF2B5EF4-FFF2-40B4-BE49-F238E27FC236}">
                <a16:creationId xmlns:a16="http://schemas.microsoft.com/office/drawing/2014/main" id="{19DED771-B0D5-F430-060D-11C9BE2FD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Smart Phone with solid fill">
            <a:extLst>
              <a:ext uri="{FF2B5EF4-FFF2-40B4-BE49-F238E27FC236}">
                <a16:creationId xmlns:a16="http://schemas.microsoft.com/office/drawing/2014/main" id="{D8E15B18-1ACF-FAB8-B59B-06A2B09BB6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Graphic 19" descr="House with solid fill">
            <a:extLst>
              <a:ext uri="{FF2B5EF4-FFF2-40B4-BE49-F238E27FC236}">
                <a16:creationId xmlns:a16="http://schemas.microsoft.com/office/drawing/2014/main" id="{63B5C644-B3B9-80D6-F589-5245E9B3BE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7" name="TextBox 106"/>
          <p:cNvSpPr txBox="1"/>
          <p:nvPr/>
        </p:nvSpPr>
        <p:spPr>
          <a:xfrm>
            <a:off x="402336" y="914400"/>
            <a:ext cx="3657600" cy="3657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400" b="1" i="0">
                <a:latin typeface="subtitle"/>
              </a:rPr>
              <a:t>Weekly Energy Report</a:t>
            </a:r>
            <a:endParaRPr sz="1400" b="1" i="0">
              <a:latin typeface="subtitle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02336" y="1197864"/>
            <a:ext cx="3657600" cy="3657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100" b="0" i="0">
                <a:latin typeface="dates"/>
              </a:rPr>
              <a:t>May 22–May 28, 2023</a:t>
            </a:r>
            <a:endParaRPr sz="1100" b="0" i="0">
              <a:latin typeface="date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495544" y="914400"/>
            <a:ext cx="3657600" cy="3657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2800" b="1" i="0">
                <a:latin typeface="dates"/>
              </a:rPr>
              <a:t>3</a:t>
            </a:r>
            <a:endParaRPr sz="2800" b="1" i="0">
              <a:latin typeface="date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68096" y="2898648"/>
            <a:ext cx="6400800" cy="6400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sz="2000" b="1" i="0">
                <a:latin typeface="dates"/>
              </a:rPr>
              <a:t>12,256</a:t>
            </a:r>
            <a:endParaRPr sz="2000" b="1" i="0">
              <a:latin typeface="dates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633472" y="2898648"/>
            <a:ext cx="6400800" cy="6400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sz="2000" b="1" i="0">
                <a:latin typeface="dates"/>
              </a:rPr>
              <a:t>586,292</a:t>
            </a:r>
            <a:endParaRPr sz="2000" b="1" i="0">
              <a:latin typeface="dates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572000" y="2898648"/>
            <a:ext cx="6400800" cy="6400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sz="2000" b="1" i="0">
                <a:latin typeface="dates"/>
              </a:rPr>
              <a:t>0.607</a:t>
            </a:r>
            <a:endParaRPr sz="2000" b="1" i="0">
              <a:latin typeface="dates"/>
            </a:endParaRPr>
          </a:p>
        </p:txBody>
      </p:sp>
      <p:graphicFrame>
        <p:nvGraphicFramePr>
          <p:cNvPr id="113" name="Chart 112"/>
          <p:cNvGraphicFramePr>
            <a:graphicFrameLocks noGrp="1"/>
          </p:cNvGraphicFramePr>
          <p:nvPr/>
        </p:nvGraphicFramePr>
        <p:xfrm>
          <a:off x="640080" y="4709160"/>
          <a:ext cx="4572000" cy="1371600"/>
        </p:xfrm>
        <a:graphic>
          <a:graphicData uri="http://schemas.openxmlformats.org/drawingml/2006/chart">
            <c:chart xmlns:c="http://schemas.openxmlformats.org/drawingml/2006/chart" r:id="rId9"/>
          </a:graphicData>
        </a:graphic>
      </p:graphicFrame>
    </p:spTree>
    <p:extLst>
      <p:ext uri="{BB962C8B-B14F-4D97-AF65-F5344CB8AC3E}">
        <p14:creationId xmlns:p14="http://schemas.microsoft.com/office/powerpoint/2010/main" val="306454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003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/>
                <a:ea typeface="Calibri" panose="020F0502020204030204" pitchFamily="34" charset="0"/>
                <a:cs typeface="Poppins"/>
              </a:rPr>
              <a:t>Weekly Energy Report 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06203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2925438"/>
              </p:ext>
            </p:extLst>
          </p:nvPr>
        </p:nvGraphicFramePr>
        <p:xfrm>
          <a:off x="300571" y="4541662"/>
          <a:ext cx="5638800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576" y="6191570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2824952"/>
              </p:ext>
            </p:extLst>
          </p:nvPr>
        </p:nvGraphicFramePr>
        <p:xfrm>
          <a:off x="300570" y="6490881"/>
          <a:ext cx="4585707" cy="2494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4557104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increase in energy usage 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232517"/>
              </p:ext>
            </p:extLst>
          </p:nvPr>
        </p:nvGraphicFramePr>
        <p:xfrm>
          <a:off x="300570" y="2145586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/>
                          <a:ea typeface="+mn-ea"/>
                          <a:cs typeface="Poppins"/>
                        </a:rPr>
                        <a:t>5,896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Poppins"/>
                          <a:ea typeface="+mn-ea"/>
                          <a:cs typeface="Poppins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  <a:endParaRPr lang="en-US" sz="1100" b="0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/>
                          <a:ea typeface="+mn-ea"/>
                          <a:cs typeface="Poppins"/>
                        </a:rPr>
                        <a:t>279,776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  <a:endParaRPr lang="en-US" sz="1100" b="0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/>
                          <a:ea typeface="+mn-ea"/>
                          <a:cs typeface="Poppins"/>
                        </a:rPr>
                        <a:t>0.29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lvl="0" algn="ctr" rtl="0">
                        <a:buNone/>
                      </a:pPr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/>
                          <a:ea typeface="+mn-ea"/>
                          <a:cs typeface="Poppins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pic>
        <p:nvPicPr>
          <p:cNvPr id="100" name="Graphic 99" descr="Car with solid fill">
            <a:extLst>
              <a:ext uri="{FF2B5EF4-FFF2-40B4-BE49-F238E27FC236}">
                <a16:creationId xmlns:a16="http://schemas.microsoft.com/office/drawing/2014/main" id="{1AA345D6-4C6D-6667-44A8-26E742799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2" name="Graphic 101" descr="Smart Phone with solid fill">
            <a:extLst>
              <a:ext uri="{FF2B5EF4-FFF2-40B4-BE49-F238E27FC236}">
                <a16:creationId xmlns:a16="http://schemas.microsoft.com/office/drawing/2014/main" id="{A495E903-1581-4303-20C2-60F461AC94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4" name="Graphic 103" descr="House with solid fill">
            <a:extLst>
              <a:ext uri="{FF2B5EF4-FFF2-40B4-BE49-F238E27FC236}">
                <a16:creationId xmlns:a16="http://schemas.microsoft.com/office/drawing/2014/main" id="{F3BB71B0-745C-F757-6288-D3C0E644CE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428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 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320083"/>
              </p:ext>
            </p:extLst>
          </p:nvPr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oppins"/>
                          <a:cs typeface="Poppins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i="0" u="none" strike="noStrike" noProof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</a:t>
              </a:r>
              <a:r>
                <a:rPr lang="en-US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007</a:t>
              </a: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5" name="Graphic 15" descr="Upward trend with solid fill">
            <a:extLst>
              <a:ext uri="{FF2B5EF4-FFF2-40B4-BE49-F238E27FC236}">
                <a16:creationId xmlns:a16="http://schemas.microsoft.com/office/drawing/2014/main" id="{E5669626-8F5B-6813-5192-C1E9A11174D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2361" b="23041"/>
          <a:stretch/>
        </p:blipFill>
        <p:spPr>
          <a:xfrm>
            <a:off x="5658064" y="1871072"/>
            <a:ext cx="1246176" cy="12352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562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42460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</a:t>
            </a:r>
            <a:r>
              <a:rPr lang="en-US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114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31599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0638414"/>
              </p:ext>
            </p:extLst>
          </p:nvPr>
        </p:nvGraphicFramePr>
        <p:xfrm>
          <a:off x="300571" y="4567058"/>
          <a:ext cx="5638800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32" y="6285153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3159782"/>
              </p:ext>
            </p:extLst>
          </p:nvPr>
        </p:nvGraphicFramePr>
        <p:xfrm>
          <a:off x="300570" y="6592930"/>
          <a:ext cx="4585707" cy="2392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4390891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891750"/>
              </p:ext>
            </p:extLst>
          </p:nvPr>
        </p:nvGraphicFramePr>
        <p:xfrm>
          <a:off x="309448" y="2149839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329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15,630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0.016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 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/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</a:t>
              </a:r>
              <a:r>
                <a:rPr lang="en-US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007</a:t>
              </a: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5" name="Graphic 14" descr="Car with solid fill">
            <a:extLst>
              <a:ext uri="{FF2B5EF4-FFF2-40B4-BE49-F238E27FC236}">
                <a16:creationId xmlns:a16="http://schemas.microsoft.com/office/drawing/2014/main" id="{8DD5FB4F-A419-238C-AD58-BDD6B9A2AB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Smart Phone with solid fill">
            <a:extLst>
              <a:ext uri="{FF2B5EF4-FFF2-40B4-BE49-F238E27FC236}">
                <a16:creationId xmlns:a16="http://schemas.microsoft.com/office/drawing/2014/main" id="{DDD98677-D5FC-E78E-FEDF-EEAF44C169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6" descr="House with solid fill">
            <a:extLst>
              <a:ext uri="{FF2B5EF4-FFF2-40B4-BE49-F238E27FC236}">
                <a16:creationId xmlns:a16="http://schemas.microsoft.com/office/drawing/2014/main" id="{23D5A7A8-D2BF-73B2-CDB2-138168ABA6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Downward trend graph with solid fill">
            <a:extLst>
              <a:ext uri="{FF2B5EF4-FFF2-40B4-BE49-F238E27FC236}">
                <a16:creationId xmlns:a16="http://schemas.microsoft.com/office/drawing/2014/main" id="{299AA275-154A-1D94-491D-53368E470C6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1876" b="25155"/>
          <a:stretch/>
        </p:blipFill>
        <p:spPr>
          <a:xfrm>
            <a:off x="5645298" y="1940754"/>
            <a:ext cx="1277617" cy="122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728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42460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</a:t>
            </a:r>
            <a:r>
              <a:rPr lang="en-US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124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31599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6282020"/>
              </p:ext>
            </p:extLst>
          </p:nvPr>
        </p:nvGraphicFramePr>
        <p:xfrm>
          <a:off x="300571" y="4567058"/>
          <a:ext cx="5638800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32" y="6285153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7713330"/>
              </p:ext>
            </p:extLst>
          </p:nvPr>
        </p:nvGraphicFramePr>
        <p:xfrm>
          <a:off x="300570" y="6592930"/>
          <a:ext cx="4585707" cy="2392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1" y="1709551"/>
            <a:ext cx="4506395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increase in energy usage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530656"/>
              </p:ext>
            </p:extLst>
          </p:nvPr>
        </p:nvGraphicFramePr>
        <p:xfrm>
          <a:off x="278522" y="2170411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494</a:t>
                      </a:r>
                      <a:endParaRPr lang="en-US" sz="18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23,445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0.024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296726"/>
              </p:ext>
            </p:extLst>
          </p:nvPr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</a:t>
              </a:r>
              <a:r>
                <a:rPr lang="en-US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007</a:t>
              </a: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4" name="Graphic 13" descr="Car with solid fill">
            <a:extLst>
              <a:ext uri="{FF2B5EF4-FFF2-40B4-BE49-F238E27FC236}">
                <a16:creationId xmlns:a16="http://schemas.microsoft.com/office/drawing/2014/main" id="{53BED38C-CC60-47CA-45B0-7869606C56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Graphic 14" descr="Smart Phone with solid fill">
            <a:extLst>
              <a:ext uri="{FF2B5EF4-FFF2-40B4-BE49-F238E27FC236}">
                <a16:creationId xmlns:a16="http://schemas.microsoft.com/office/drawing/2014/main" id="{99A046AC-3A49-7903-1079-2BA4ED5F06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House with solid fill">
            <a:extLst>
              <a:ext uri="{FF2B5EF4-FFF2-40B4-BE49-F238E27FC236}">
                <a16:creationId xmlns:a16="http://schemas.microsoft.com/office/drawing/2014/main" id="{3BF834ED-F2B2-9134-A0D1-7D31883E2E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5" descr="Upward trend with solid fill">
            <a:extLst>
              <a:ext uri="{FF2B5EF4-FFF2-40B4-BE49-F238E27FC236}">
                <a16:creationId xmlns:a16="http://schemas.microsoft.com/office/drawing/2014/main" id="{3DEF0A92-8A8E-DA07-F85B-812B31646B0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2361" b="23041"/>
          <a:stretch/>
        </p:blipFill>
        <p:spPr>
          <a:xfrm>
            <a:off x="5658064" y="1871072"/>
            <a:ext cx="1246176" cy="12352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299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18" name="Graphic 17" descr="Downward trend graph with solid fill">
            <a:extLst>
              <a:ext uri="{FF2B5EF4-FFF2-40B4-BE49-F238E27FC236}">
                <a16:creationId xmlns:a16="http://schemas.microsoft.com/office/drawing/2014/main" id="{F2EA8FE3-A6AE-EF00-78D5-8B79E641B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876" b="25155"/>
          <a:stretch/>
        </p:blipFill>
        <p:spPr>
          <a:xfrm>
            <a:off x="5645298" y="1940754"/>
            <a:ext cx="1277617" cy="122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</a:t>
            </a:r>
            <a:r>
              <a:rPr lang="en-US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210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06203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7360513"/>
              </p:ext>
            </p:extLst>
          </p:nvPr>
        </p:nvGraphicFramePr>
        <p:xfrm>
          <a:off x="300571" y="4541662"/>
          <a:ext cx="5696382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576" y="6191570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9701240"/>
              </p:ext>
            </p:extLst>
          </p:nvPr>
        </p:nvGraphicFramePr>
        <p:xfrm>
          <a:off x="300570" y="6490881"/>
          <a:ext cx="4585707" cy="2494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3708097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487312"/>
              </p:ext>
            </p:extLst>
          </p:nvPr>
        </p:nvGraphicFramePr>
        <p:xfrm>
          <a:off x="278522" y="2139893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10,347</a:t>
                      </a:r>
                      <a:endParaRPr lang="en-US" sz="18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490,956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0.509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 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96746"/>
              </p:ext>
            </p:extLst>
          </p:nvPr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</a:t>
                      </a:r>
                      <a:endParaRPr lang="en-US" sz="1800" b="1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</a:t>
              </a:r>
              <a:r>
                <a:rPr lang="en-US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007</a:t>
              </a: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5" name="Graphic 14" descr="Car with solid fill">
            <a:extLst>
              <a:ext uri="{FF2B5EF4-FFF2-40B4-BE49-F238E27FC236}">
                <a16:creationId xmlns:a16="http://schemas.microsoft.com/office/drawing/2014/main" id="{F7A226DE-3CAC-1490-6104-995D1F28F4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Smart Phone with solid fill">
            <a:extLst>
              <a:ext uri="{FF2B5EF4-FFF2-40B4-BE49-F238E27FC236}">
                <a16:creationId xmlns:a16="http://schemas.microsoft.com/office/drawing/2014/main" id="{2F803E4F-3A51-B971-350B-8AE28447CF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6" descr="House with solid fill">
            <a:extLst>
              <a:ext uri="{FF2B5EF4-FFF2-40B4-BE49-F238E27FC236}">
                <a16:creationId xmlns:a16="http://schemas.microsoft.com/office/drawing/2014/main" id="{6C6C343F-47AB-71DC-29F8-4248E97866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601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42460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</a:t>
            </a:r>
            <a:r>
              <a:rPr lang="en-US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222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31599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603101"/>
              </p:ext>
            </p:extLst>
          </p:nvPr>
        </p:nvGraphicFramePr>
        <p:xfrm>
          <a:off x="300571" y="4567058"/>
          <a:ext cx="5638800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32" y="6285153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8681400"/>
              </p:ext>
            </p:extLst>
          </p:nvPr>
        </p:nvGraphicFramePr>
        <p:xfrm>
          <a:off x="300570" y="6592930"/>
          <a:ext cx="4585707" cy="2392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3708097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674496"/>
              </p:ext>
            </p:extLst>
          </p:nvPr>
        </p:nvGraphicFramePr>
        <p:xfrm>
          <a:off x="314034" y="2134367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4,530</a:t>
                      </a:r>
                      <a:endParaRPr lang="en-US" sz="18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214,932</a:t>
                      </a: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0.223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/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</a:t>
              </a:r>
              <a:r>
                <a:rPr lang="en-US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007</a:t>
              </a: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4" name="Graphic 13" descr="Car with solid fill">
            <a:extLst>
              <a:ext uri="{FF2B5EF4-FFF2-40B4-BE49-F238E27FC236}">
                <a16:creationId xmlns:a16="http://schemas.microsoft.com/office/drawing/2014/main" id="{10C4F1B8-2C96-C2CB-AF29-DC0A9484B9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Graphic 14" descr="Smart Phone with solid fill">
            <a:extLst>
              <a:ext uri="{FF2B5EF4-FFF2-40B4-BE49-F238E27FC236}">
                <a16:creationId xmlns:a16="http://schemas.microsoft.com/office/drawing/2014/main" id="{DDBB1480-4B08-68F8-C527-EFCABC64D5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House with solid fill">
            <a:extLst>
              <a:ext uri="{FF2B5EF4-FFF2-40B4-BE49-F238E27FC236}">
                <a16:creationId xmlns:a16="http://schemas.microsoft.com/office/drawing/2014/main" id="{F34C751C-E413-E1A8-9736-D0CC8C9FDA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6" descr="Downward trend graph with solid fill">
            <a:extLst>
              <a:ext uri="{FF2B5EF4-FFF2-40B4-BE49-F238E27FC236}">
                <a16:creationId xmlns:a16="http://schemas.microsoft.com/office/drawing/2014/main" id="{FD24FA9F-D6FB-F287-E17A-65E26D0CE0A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1876" b="25155"/>
          <a:stretch/>
        </p:blipFill>
        <p:spPr>
          <a:xfrm>
            <a:off x="5645298" y="1940754"/>
            <a:ext cx="1277617" cy="122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787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</a:t>
            </a:r>
            <a:r>
              <a:rPr lang="en-US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275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06203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1042321"/>
              </p:ext>
            </p:extLst>
          </p:nvPr>
        </p:nvGraphicFramePr>
        <p:xfrm>
          <a:off x="300571" y="4541662"/>
          <a:ext cx="5638800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576" y="6191570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779415"/>
              </p:ext>
            </p:extLst>
          </p:nvPr>
        </p:nvGraphicFramePr>
        <p:xfrm>
          <a:off x="300570" y="6490881"/>
          <a:ext cx="4585707" cy="2494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4693974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749347"/>
              </p:ext>
            </p:extLst>
          </p:nvPr>
        </p:nvGraphicFramePr>
        <p:xfrm>
          <a:off x="340668" y="2122614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1,047</a:t>
                      </a:r>
                      <a:endParaRPr lang="en-US" sz="18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49,673</a:t>
                      </a: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0.051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/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</a:t>
              </a:r>
              <a:r>
                <a:rPr lang="en-US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007</a:t>
              </a: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4" name="Graphic 13" descr="Car with solid fill">
            <a:extLst>
              <a:ext uri="{FF2B5EF4-FFF2-40B4-BE49-F238E27FC236}">
                <a16:creationId xmlns:a16="http://schemas.microsoft.com/office/drawing/2014/main" id="{C6321BB2-EC6D-349C-B2EF-8BAD8F0E17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Graphic 14" descr="Smart Phone with solid fill">
            <a:extLst>
              <a:ext uri="{FF2B5EF4-FFF2-40B4-BE49-F238E27FC236}">
                <a16:creationId xmlns:a16="http://schemas.microsoft.com/office/drawing/2014/main" id="{4235A880-20BB-5F76-F622-8D3FB7A685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House with solid fill">
            <a:extLst>
              <a:ext uri="{FF2B5EF4-FFF2-40B4-BE49-F238E27FC236}">
                <a16:creationId xmlns:a16="http://schemas.microsoft.com/office/drawing/2014/main" id="{CB064939-6FCA-6D9E-80F6-6B1408A000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" name="Graphic 17" descr="Downward trend graph with solid fill">
            <a:extLst>
              <a:ext uri="{FF2B5EF4-FFF2-40B4-BE49-F238E27FC236}">
                <a16:creationId xmlns:a16="http://schemas.microsoft.com/office/drawing/2014/main" id="{C2EE1AB7-7016-6CCD-770B-F248CB95647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1876" b="25155"/>
          <a:stretch/>
        </p:blipFill>
        <p:spPr>
          <a:xfrm>
            <a:off x="5645298" y="1940754"/>
            <a:ext cx="1277617" cy="122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901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</TotalTime>
  <Words>606</Words>
  <Application>Microsoft Office PowerPoint</Application>
  <PresentationFormat>Letter Paper (8.5x11 in)</PresentationFormat>
  <Paragraphs>154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Mahika Hari</dc:creator>
  <cp:lastModifiedBy>Mahika Hari</cp:lastModifiedBy>
  <cp:revision>24</cp:revision>
  <dcterms:created xsi:type="dcterms:W3CDTF">2023-03-27T18:52:53Z</dcterms:created>
  <dcterms:modified xsi:type="dcterms:W3CDTF">2023-06-09T19:06:37Z</dcterms:modified>
</cp:coreProperties>
</file>