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sldIdLst>
    <p:sldId id="259" r:id="rId2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2720ECF-DE0B-3075-7089-491B9457FC08}" name="Irene Win Law" initials="IWL" userId="S::irene@evidn.com::a1466dc6-869e-47b1-8373-ab824c96fe4e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7522"/>
    <a:srgbClr val="FF9393"/>
    <a:srgbClr val="F5AF7F"/>
    <a:srgbClr val="7C9CD6"/>
    <a:srgbClr val="FDF0E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57279F-C0EB-D114-A8D9-1D2B634C7DBD}" v="4" dt="2023-06-08T15:44:12.620"/>
    <p1510:client id="{6F55E5A3-D1BE-3FCD-4C7F-C093CFE6356D}" v="22" dt="2023-06-08T18:39:59.920"/>
    <p1510:client id="{8C173A39-4049-3DC2-874F-F1ECACB67623}" v="3" dt="2023-06-09T19:06:22.409"/>
    <p1510:client id="{ABDC3488-14ED-214D-A28F-96C28BE47A63}" v="9" dt="2023-05-30T16:28:05.450"/>
    <p1510:client id="{C7E3C77B-130E-AE06-3EB6-00B00E36A7AF}" v="10" dt="2023-06-08T17:53:02.437"/>
    <p1510:client id="{C9484B85-D2DA-0D88-BA4D-75BC66B01803}" v="29" dt="2023-06-16T16:09:46.453"/>
    <p1510:client id="{D597963B-673A-44EC-84F4-763CA13095C0}" v="4" dt="2023-05-30T16:46:30.640"/>
    <p1510:client id="{D9DB1833-46A9-59CA-E476-172941AF0587}" v="2" dt="2023-06-14T17:47:39.930"/>
    <p1510:client id="{F586E01C-4A3B-73B6-26E6-E59C2BF342AF}" v="6" dt="2023-06-14T17:10:45.234"/>
    <p1510:client id="{F831F61E-2597-3A3B-5A0E-B9FAA5191493}" v="4" dt="2023-06-12T22:05:13.6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/>
    <p:restoredTop sz="94694"/>
  </p:normalViewPr>
  <p:slideViewPr>
    <p:cSldViewPr snapToGrid="0">
      <p:cViewPr varScale="1">
        <p:scale>
          <a:sx n="91" d="100"/>
          <a:sy n="91" d="100"/>
        </p:scale>
        <p:origin x="29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8/10/relationships/authors" Target="authors.xml"/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8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25" indent="0" algn="ctr">
              <a:buNone/>
              <a:defRPr sz="1500"/>
            </a:lvl2pPr>
            <a:lvl3pPr marL="685849" indent="0" algn="ctr">
              <a:buNone/>
              <a:defRPr sz="1350"/>
            </a:lvl3pPr>
            <a:lvl4pPr marL="1028774" indent="0" algn="ctr">
              <a:buNone/>
              <a:defRPr sz="1200"/>
            </a:lvl4pPr>
            <a:lvl5pPr marL="1371699" indent="0" algn="ctr">
              <a:buNone/>
              <a:defRPr sz="1200"/>
            </a:lvl5pPr>
            <a:lvl6pPr marL="1714623" indent="0" algn="ctr">
              <a:buNone/>
              <a:defRPr sz="1200"/>
            </a:lvl6pPr>
            <a:lvl7pPr marL="2057548" indent="0" algn="ctr">
              <a:buNone/>
              <a:defRPr sz="1200"/>
            </a:lvl7pPr>
            <a:lvl8pPr marL="2400472" indent="0" algn="ctr">
              <a:buNone/>
              <a:defRPr sz="1200"/>
            </a:lvl8pPr>
            <a:lvl9pPr marL="2743397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0161B-07B2-4BAD-9EC2-43EA96471412}" type="datetimeFigureOut">
              <a:rPr lang="en-US" smtClean="0"/>
              <a:t>8/9/23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5B69-79BD-47B8-B724-FAD4736B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689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0161B-07B2-4BAD-9EC2-43EA96471412}" type="datetimeFigureOut">
              <a:rPr lang="en-US" smtClean="0"/>
              <a:t>8/9/23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5B69-79BD-47B8-B724-FAD4736B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362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6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6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0161B-07B2-4BAD-9EC2-43EA96471412}" type="datetimeFigureOut">
              <a:rPr lang="en-US" smtClean="0"/>
              <a:t>8/9/23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5B69-79BD-47B8-B724-FAD4736B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228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0161B-07B2-4BAD-9EC2-43EA96471412}" type="datetimeFigureOut">
              <a:rPr lang="en-US" smtClean="0"/>
              <a:t>8/9/23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5B69-79BD-47B8-B724-FAD4736B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200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5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8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2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49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7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9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62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5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47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39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0161B-07B2-4BAD-9EC2-43EA96471412}" type="datetimeFigureOut">
              <a:rPr lang="en-US" smtClean="0"/>
              <a:t>8/9/23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5B69-79BD-47B8-B724-FAD4736B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576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0161B-07B2-4BAD-9EC2-43EA96471412}" type="datetimeFigureOut">
              <a:rPr lang="en-US" smtClean="0"/>
              <a:t>8/9/23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5B69-79BD-47B8-B724-FAD4736B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792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8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2" y="2241553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25" indent="0">
              <a:buNone/>
              <a:defRPr sz="1500" b="1"/>
            </a:lvl2pPr>
            <a:lvl3pPr marL="685849" indent="0">
              <a:buNone/>
              <a:defRPr sz="1350" b="1"/>
            </a:lvl3pPr>
            <a:lvl4pPr marL="1028774" indent="0">
              <a:buNone/>
              <a:defRPr sz="1200" b="1"/>
            </a:lvl4pPr>
            <a:lvl5pPr marL="1371699" indent="0">
              <a:buNone/>
              <a:defRPr sz="1200" b="1"/>
            </a:lvl5pPr>
            <a:lvl6pPr marL="1714623" indent="0">
              <a:buNone/>
              <a:defRPr sz="1200" b="1"/>
            </a:lvl6pPr>
            <a:lvl7pPr marL="2057548" indent="0">
              <a:buNone/>
              <a:defRPr sz="1200" b="1"/>
            </a:lvl7pPr>
            <a:lvl8pPr marL="2400472" indent="0">
              <a:buNone/>
              <a:defRPr sz="1200" b="1"/>
            </a:lvl8pPr>
            <a:lvl9pPr marL="2743397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2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4" y="2241553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25" indent="0">
              <a:buNone/>
              <a:defRPr sz="1500" b="1"/>
            </a:lvl2pPr>
            <a:lvl3pPr marL="685849" indent="0">
              <a:buNone/>
              <a:defRPr sz="1350" b="1"/>
            </a:lvl3pPr>
            <a:lvl4pPr marL="1028774" indent="0">
              <a:buNone/>
              <a:defRPr sz="1200" b="1"/>
            </a:lvl4pPr>
            <a:lvl5pPr marL="1371699" indent="0">
              <a:buNone/>
              <a:defRPr sz="1200" b="1"/>
            </a:lvl5pPr>
            <a:lvl6pPr marL="1714623" indent="0">
              <a:buNone/>
              <a:defRPr sz="1200" b="1"/>
            </a:lvl6pPr>
            <a:lvl7pPr marL="2057548" indent="0">
              <a:buNone/>
              <a:defRPr sz="1200" b="1"/>
            </a:lvl7pPr>
            <a:lvl8pPr marL="2400472" indent="0">
              <a:buNone/>
              <a:defRPr sz="1200" b="1"/>
            </a:lvl8pPr>
            <a:lvl9pPr marL="2743397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4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0161B-07B2-4BAD-9EC2-43EA96471412}" type="datetimeFigureOut">
              <a:rPr lang="en-US" smtClean="0"/>
              <a:t>8/9/23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5B69-79BD-47B8-B724-FAD4736B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415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0161B-07B2-4BAD-9EC2-43EA96471412}" type="datetimeFigureOut">
              <a:rPr lang="en-US" smtClean="0"/>
              <a:t>8/9/23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5B69-79BD-47B8-B724-FAD4736B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469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0161B-07B2-4BAD-9EC2-43EA96471412}" type="datetimeFigureOut">
              <a:rPr lang="en-US" smtClean="0"/>
              <a:t>8/9/23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5B69-79BD-47B8-B724-FAD4736B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92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4" y="1316571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2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25" indent="0">
              <a:buNone/>
              <a:defRPr sz="1050"/>
            </a:lvl2pPr>
            <a:lvl3pPr marL="685849" indent="0">
              <a:buNone/>
              <a:defRPr sz="900"/>
            </a:lvl3pPr>
            <a:lvl4pPr marL="1028774" indent="0">
              <a:buNone/>
              <a:defRPr sz="750"/>
            </a:lvl4pPr>
            <a:lvl5pPr marL="1371699" indent="0">
              <a:buNone/>
              <a:defRPr sz="750"/>
            </a:lvl5pPr>
            <a:lvl6pPr marL="1714623" indent="0">
              <a:buNone/>
              <a:defRPr sz="750"/>
            </a:lvl6pPr>
            <a:lvl7pPr marL="2057548" indent="0">
              <a:buNone/>
              <a:defRPr sz="750"/>
            </a:lvl7pPr>
            <a:lvl8pPr marL="2400472" indent="0">
              <a:buNone/>
              <a:defRPr sz="750"/>
            </a:lvl8pPr>
            <a:lvl9pPr marL="2743397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0161B-07B2-4BAD-9EC2-43EA96471412}" type="datetimeFigureOut">
              <a:rPr lang="en-US" smtClean="0"/>
              <a:t>8/9/23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5B69-79BD-47B8-B724-FAD4736B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810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4" y="1316571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25" indent="0">
              <a:buNone/>
              <a:defRPr sz="2100"/>
            </a:lvl2pPr>
            <a:lvl3pPr marL="685849" indent="0">
              <a:buNone/>
              <a:defRPr sz="1800"/>
            </a:lvl3pPr>
            <a:lvl4pPr marL="1028774" indent="0">
              <a:buNone/>
              <a:defRPr sz="1500"/>
            </a:lvl4pPr>
            <a:lvl5pPr marL="1371699" indent="0">
              <a:buNone/>
              <a:defRPr sz="1500"/>
            </a:lvl5pPr>
            <a:lvl6pPr marL="1714623" indent="0">
              <a:buNone/>
              <a:defRPr sz="1500"/>
            </a:lvl6pPr>
            <a:lvl7pPr marL="2057548" indent="0">
              <a:buNone/>
              <a:defRPr sz="1500"/>
            </a:lvl7pPr>
            <a:lvl8pPr marL="2400472" indent="0">
              <a:buNone/>
              <a:defRPr sz="1500"/>
            </a:lvl8pPr>
            <a:lvl9pPr marL="2743397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2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25" indent="0">
              <a:buNone/>
              <a:defRPr sz="1050"/>
            </a:lvl2pPr>
            <a:lvl3pPr marL="685849" indent="0">
              <a:buNone/>
              <a:defRPr sz="900"/>
            </a:lvl3pPr>
            <a:lvl4pPr marL="1028774" indent="0">
              <a:buNone/>
              <a:defRPr sz="750"/>
            </a:lvl4pPr>
            <a:lvl5pPr marL="1371699" indent="0">
              <a:buNone/>
              <a:defRPr sz="750"/>
            </a:lvl5pPr>
            <a:lvl6pPr marL="1714623" indent="0">
              <a:buNone/>
              <a:defRPr sz="750"/>
            </a:lvl6pPr>
            <a:lvl7pPr marL="2057548" indent="0">
              <a:buNone/>
              <a:defRPr sz="750"/>
            </a:lvl7pPr>
            <a:lvl8pPr marL="2400472" indent="0">
              <a:buNone/>
              <a:defRPr sz="750"/>
            </a:lvl8pPr>
            <a:lvl9pPr marL="2743397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0161B-07B2-4BAD-9EC2-43EA96471412}" type="datetimeFigureOut">
              <a:rPr lang="en-US" smtClean="0"/>
              <a:t>8/9/23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5B69-79BD-47B8-B724-FAD4736B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72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8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8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0161B-07B2-4BAD-9EC2-43EA96471412}" type="datetimeFigureOut">
              <a:rPr lang="en-US" smtClean="0"/>
              <a:t>8/9/23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8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8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25B69-79BD-47B8-B724-FAD4736B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08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49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62" indent="-171462" algn="l" defTabSz="685849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87" indent="-171462" algn="l" defTabSz="6858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311" indent="-171462" algn="l" defTabSz="6858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236" indent="-171462" algn="l" defTabSz="6858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161" indent="-171462" algn="l" defTabSz="6858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6085" indent="-171462" algn="l" defTabSz="6858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010" indent="-171462" algn="l" defTabSz="6858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934" indent="-171462" algn="l" defTabSz="6858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859" indent="-171462" algn="l" defTabSz="6858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25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49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74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99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623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548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472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397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B9C42A-1796-C9DB-7A5D-56A3B1E54996}"/>
              </a:ext>
            </a:extLst>
          </p:cNvPr>
          <p:cNvSpPr/>
          <p:nvPr/>
        </p:nvSpPr>
        <p:spPr>
          <a:xfrm>
            <a:off x="0" y="1"/>
            <a:ext cx="6858000" cy="4002877"/>
          </a:xfrm>
          <a:prstGeom prst="rect">
            <a:avLst/>
          </a:prstGeom>
          <a:solidFill>
            <a:srgbClr val="EE75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1B70E5-18E1-8D13-FEE1-8094C88A53B4}"/>
              </a:ext>
            </a:extLst>
          </p:cNvPr>
          <p:cNvSpPr txBox="1"/>
          <p:nvPr/>
        </p:nvSpPr>
        <p:spPr>
          <a:xfrm>
            <a:off x="379882" y="302850"/>
            <a:ext cx="5554134" cy="122302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07000"/>
              </a:lnSpc>
            </a:pPr>
            <a:r>
              <a:rPr lang="en-AU" sz="2800" b="1" dirty="0">
                <a:solidFill>
                  <a:schemeClr val="bg1"/>
                </a:solidFill>
                <a:latin typeface="Poppins"/>
                <a:ea typeface="Calibri" panose="020F0502020204030204" pitchFamily="34" charset="0"/>
                <a:cs typeface="Poppins"/>
              </a:rPr>
              <a:t>Lab 007</a:t>
            </a:r>
            <a:endParaRPr lang="en-US" sz="1200" dirty="0">
              <a:solidFill>
                <a:schemeClr val="bg1"/>
              </a:solidFill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  <a:p>
            <a:pPr>
              <a:lnSpc>
                <a:spcPct val="107000"/>
              </a:lnSpc>
              <a:spcBef>
                <a:spcPts val="1200"/>
              </a:spcBef>
            </a:pPr>
            <a:r>
              <a:rPr lang="en-US" sz="1400" b="1" dirty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Weekly Energy Report </a:t>
            </a:r>
            <a:endParaRPr lang="en-US" sz="1050" dirty="0"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  <a:p>
            <a:pPr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</a:pPr>
            <a:r>
              <a:rPr lang="en-US" sz="1100" dirty="0">
                <a:latin typeface="Poppins"/>
                <a:ea typeface="Calibri" panose="020F0502020204030204" pitchFamily="34" charset="0"/>
                <a:cs typeface="Poppins"/>
              </a:rPr>
              <a:t>May 22–May 28, 2023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98D1336-60BC-46F2-EB9F-E5179F00813E}"/>
              </a:ext>
            </a:extLst>
          </p:cNvPr>
          <p:cNvSpPr txBox="1"/>
          <p:nvPr/>
        </p:nvSpPr>
        <p:spPr>
          <a:xfrm>
            <a:off x="379882" y="1709551"/>
            <a:ext cx="3708097" cy="55823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1200" b="1" dirty="0">
                <a:solidFill>
                  <a:schemeClr val="bg1"/>
                </a:solidFill>
                <a:latin typeface="Poppins"/>
                <a:ea typeface="Calibri" panose="020F0502020204030204" pitchFamily="34" charset="0"/>
                <a:cs typeface="Poppins"/>
              </a:rPr>
              <a:t>Your energy reduction this week equates to:*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endParaRPr lang="en-US" sz="1200" b="1" dirty="0">
              <a:solidFill>
                <a:schemeClr val="bg1"/>
              </a:solidFill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</p:txBody>
      </p:sp>
      <p:graphicFrame>
        <p:nvGraphicFramePr>
          <p:cNvPr id="97" name="Table 97">
            <a:extLst>
              <a:ext uri="{FF2B5EF4-FFF2-40B4-BE49-F238E27FC236}">
                <a16:creationId xmlns:a16="http://schemas.microsoft.com/office/drawing/2014/main" id="{3B422D03-B06B-7A4A-806E-64C5C47E67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012909"/>
              </p:ext>
            </p:extLst>
          </p:nvPr>
        </p:nvGraphicFramePr>
        <p:xfrm>
          <a:off x="319621" y="2186036"/>
          <a:ext cx="5600700" cy="15366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66900">
                  <a:extLst>
                    <a:ext uri="{9D8B030D-6E8A-4147-A177-3AD203B41FA5}">
                      <a16:colId xmlns:a16="http://schemas.microsoft.com/office/drawing/2014/main" val="1925908659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3393473403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1337067495"/>
                    </a:ext>
                  </a:extLst>
                </a:gridCol>
              </a:tblGrid>
              <a:tr h="789843">
                <a:tc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459511"/>
                  </a:ext>
                </a:extLst>
              </a:tr>
              <a:tr h="739140">
                <a:tc>
                  <a:txBody>
                    <a:bodyPr/>
                    <a:lstStyle/>
                    <a:p>
                      <a:pPr algn="ctr" rtl="0" fontAlgn="base"/>
                      <a:endParaRPr lang="en-US" sz="2000" b="1" i="0" kern="1200" dirty="0">
                        <a:solidFill>
                          <a:schemeClr val="bg1"/>
                        </a:solidFill>
                        <a:effectLst/>
                        <a:latin typeface="Poppins"/>
                        <a:ea typeface="+mn-ea"/>
                        <a:cs typeface="Poppins"/>
                      </a:endParaRPr>
                    </a:p>
                    <a:p>
                      <a:pPr algn="ctr" rtl="0" fontAlgn="base"/>
                      <a:r>
                        <a:rPr lang="en-US" sz="1100" b="0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Miles Driven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2000" b="0" i="0" kern="1200">
                        <a:solidFill>
                          <a:schemeClr val="bg1"/>
                        </a:solidFill>
                        <a:effectLst/>
                        <a:latin typeface="Poppins"/>
                        <a:ea typeface="+mn-ea"/>
                        <a:cs typeface="Poppins"/>
                      </a:endParaRPr>
                    </a:p>
                    <a:p>
                      <a:pPr algn="ctr" rtl="0" fontAlgn="base"/>
                      <a:r>
                        <a:rPr lang="en-US" sz="1100" b="0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Smartphones Charged</a:t>
                      </a:r>
                    </a:p>
                    <a:p>
                      <a:endParaRPr lang="en-US" sz="1200" dirty="0">
                        <a:solidFill>
                          <a:schemeClr val="bg1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2000" b="1" i="0" kern="1200" dirty="0">
                        <a:solidFill>
                          <a:schemeClr val="bg1"/>
                        </a:solidFill>
                        <a:effectLst/>
                        <a:latin typeface="Poppins"/>
                        <a:ea typeface="+mn-ea"/>
                        <a:cs typeface="Poppins"/>
                      </a:endParaRPr>
                    </a:p>
                    <a:p>
                      <a:pPr algn="ctr" rtl="0" fontAlgn="base"/>
                      <a:r>
                        <a:rPr lang="en-US" sz="1000" b="0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Homes’ Yearly Energy Usage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652391"/>
                  </a:ext>
                </a:extLst>
              </a:tr>
            </a:tbl>
          </a:graphicData>
        </a:graphic>
      </p:graphicFrame>
      <p:sp>
        <p:nvSpPr>
          <p:cNvPr id="106" name="TextBox 105">
            <a:extLst>
              <a:ext uri="{FF2B5EF4-FFF2-40B4-BE49-F238E27FC236}">
                <a16:creationId xmlns:a16="http://schemas.microsoft.com/office/drawing/2014/main" id="{9FF94971-F4DB-125E-EED3-C387D0EC9DCA}"/>
              </a:ext>
            </a:extLst>
          </p:cNvPr>
          <p:cNvSpPr txBox="1"/>
          <p:nvPr/>
        </p:nvSpPr>
        <p:spPr>
          <a:xfrm>
            <a:off x="523651" y="3663996"/>
            <a:ext cx="3928532" cy="2174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800">
                <a:solidFill>
                  <a:schemeClr val="bg1"/>
                </a:solidFill>
                <a:latin typeface="Arial Nova"/>
                <a:ea typeface="Calibri" panose="020F0502020204030204" pitchFamily="34" charset="0"/>
                <a:cs typeface="Cordia New"/>
              </a:rPr>
              <a:t>*compared to average baseline energy usage </a:t>
            </a:r>
            <a:r>
              <a:rPr lang="en-US" sz="800">
                <a:solidFill>
                  <a:schemeClr val="bg1"/>
                </a:solidFill>
                <a:ea typeface="+mn-lt"/>
                <a:cs typeface="+mn-lt"/>
              </a:rPr>
              <a:t>prior to pilot commencement</a:t>
            </a:r>
            <a:endParaRPr lang="en-US" sz="800">
              <a:solidFill>
                <a:schemeClr val="bg1"/>
              </a:solidFill>
              <a:latin typeface="Arial Nova" panose="020B050402020202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  <p:graphicFrame>
        <p:nvGraphicFramePr>
          <p:cNvPr id="2" name="Table 73">
            <a:extLst>
              <a:ext uri="{FF2B5EF4-FFF2-40B4-BE49-F238E27FC236}">
                <a16:creationId xmlns:a16="http://schemas.microsoft.com/office/drawing/2014/main" id="{F7C1A2DC-CBBE-DC41-CC52-D640AD2168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945431"/>
              </p:ext>
            </p:extLst>
          </p:nvPr>
        </p:nvGraphicFramePr>
        <p:xfrm>
          <a:off x="4907313" y="346223"/>
          <a:ext cx="1488695" cy="1083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8695">
                  <a:extLst>
                    <a:ext uri="{9D8B030D-6E8A-4147-A177-3AD203B41FA5}">
                      <a16:colId xmlns:a16="http://schemas.microsoft.com/office/drawing/2014/main" val="1047524567"/>
                    </a:ext>
                  </a:extLst>
                </a:gridCol>
              </a:tblGrid>
              <a:tr h="50768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Poppins"/>
                          <a:cs typeface="Poppins"/>
                        </a:rPr>
                        <a:t>Fume Hood Alerts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46073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  <a:latin typeface="Poppins"/>
                        <a:cs typeface="Poppin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4918850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C99B6131-22B0-9694-C7FF-0D4D0BB5B79F}"/>
              </a:ext>
            </a:extLst>
          </p:cNvPr>
          <p:cNvGrpSpPr/>
          <p:nvPr/>
        </p:nvGrpSpPr>
        <p:grpSpPr>
          <a:xfrm>
            <a:off x="5008491" y="6175001"/>
            <a:ext cx="1442079" cy="1606709"/>
            <a:chOff x="5198762" y="4325154"/>
            <a:chExt cx="1442079" cy="1606709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256647E-393C-56EB-2321-0034A495DE78}"/>
                </a:ext>
              </a:extLst>
            </p:cNvPr>
            <p:cNvSpPr/>
            <p:nvPr/>
          </p:nvSpPr>
          <p:spPr>
            <a:xfrm>
              <a:off x="5198762" y="4325154"/>
              <a:ext cx="1426222" cy="1404592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77CFA521-37BD-758F-8170-90CA72BE4E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8796"/>
            <a:stretch/>
          </p:blipFill>
          <p:spPr>
            <a:xfrm>
              <a:off x="5667151" y="5210510"/>
              <a:ext cx="770255" cy="721353"/>
            </a:xfrm>
            <a:prstGeom prst="rect">
              <a:avLst/>
            </a:prstGeom>
          </p:spPr>
        </p:pic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72D08DD8-0106-2D0F-3E2F-CE8AA9BE61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1382" y="4743083"/>
              <a:ext cx="1389459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66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100" b="1">
                  <a:latin typeface="Poppins" panose="00000500000000000000" pitchFamily="2" charset="0"/>
                  <a:ea typeface="Calibri" panose="020F0502020204030204" pitchFamily="34" charset="0"/>
                  <a:cs typeface="Poppins" panose="00000500000000000000" pitchFamily="2" charset="0"/>
                </a:rPr>
                <a:t>Lab of the Week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A460694-237C-0E89-E3F3-ABE68A7BC6DA}"/>
                </a:ext>
              </a:extLst>
            </p:cNvPr>
            <p:cNvSpPr txBox="1"/>
            <p:nvPr/>
          </p:nvSpPr>
          <p:spPr>
            <a:xfrm>
              <a:off x="5498309" y="4994155"/>
              <a:ext cx="898405" cy="315536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>
                <a:lnSpc>
                  <a:spcPct val="107000"/>
                </a:lnSpc>
              </a:pPr>
              <a:endParaRPr lang="en-US" sz="1400" b="1" dirty="0">
                <a:solidFill>
                  <a:srgbClr val="EE7522"/>
                </a:solidFill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endParaRPr>
            </a:p>
          </p:txBody>
        </p:sp>
        <p:pic>
          <p:nvPicPr>
            <p:cNvPr id="12" name="Picture 11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BFE4021A-275D-385B-0658-4E69C6250B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8796"/>
            <a:stretch/>
          </p:blipFill>
          <p:spPr>
            <a:xfrm flipH="1">
              <a:off x="5416968" y="5201210"/>
              <a:ext cx="770255" cy="721353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AD2ECAF-2EF2-1936-3F3C-E5D7D3FBC376}"/>
              </a:ext>
            </a:extLst>
          </p:cNvPr>
          <p:cNvSpPr txBox="1"/>
          <p:nvPr/>
        </p:nvSpPr>
        <p:spPr>
          <a:xfrm>
            <a:off x="5073856" y="7830665"/>
            <a:ext cx="1426221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050" i="1">
                <a:latin typeface="arial nova" panose="020B0504020202020204" pitchFamily="34" charset="0"/>
              </a:rPr>
              <a:t>Lab of the week highlights the lab that demonstrated the largest energy  reduction this week</a:t>
            </a:r>
          </a:p>
        </p:txBody>
      </p:sp>
      <p:pic>
        <p:nvPicPr>
          <p:cNvPr id="18" name="Graphic 17" descr="Car with solid fill">
            <a:extLst>
              <a:ext uri="{FF2B5EF4-FFF2-40B4-BE49-F238E27FC236}">
                <a16:creationId xmlns:a16="http://schemas.microsoft.com/office/drawing/2014/main" id="{19DED771-B0D5-F430-060D-11C9BE2FD7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0101" y="2142378"/>
            <a:ext cx="864000" cy="864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9" name="Graphic 18" descr="Smart Phone with solid fill">
            <a:extLst>
              <a:ext uri="{FF2B5EF4-FFF2-40B4-BE49-F238E27FC236}">
                <a16:creationId xmlns:a16="http://schemas.microsoft.com/office/drawing/2014/main" id="{D8E15B18-1ACF-FAB8-B59B-06A2B09BB6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94920" y="2240755"/>
            <a:ext cx="612000" cy="612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20" name="Graphic 19" descr="House with solid fill">
            <a:extLst>
              <a:ext uri="{FF2B5EF4-FFF2-40B4-BE49-F238E27FC236}">
                <a16:creationId xmlns:a16="http://schemas.microsoft.com/office/drawing/2014/main" id="{63B5C644-B3B9-80D6-F589-5245E9B3BEB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576986" y="2155969"/>
            <a:ext cx="720000" cy="720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64548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24</TotalTime>
  <Words>62</Words>
  <Application>Microsoft Macintosh PowerPoint</Application>
  <PresentationFormat>Letter Paper (8.5x11 in)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Arial Nova</vt:lpstr>
      <vt:lpstr>Arial Nova</vt:lpstr>
      <vt:lpstr>Calibri</vt:lpstr>
      <vt:lpstr>Calibri Light</vt:lpstr>
      <vt:lpstr>Poppins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Mahika Hari</dc:creator>
  <cp:lastModifiedBy>Nolan Shaffer</cp:lastModifiedBy>
  <cp:revision>57</cp:revision>
  <dcterms:created xsi:type="dcterms:W3CDTF">2023-03-27T18:52:53Z</dcterms:created>
  <dcterms:modified xsi:type="dcterms:W3CDTF">2023-08-09T15:16:20Z</dcterms:modified>
</cp:coreProperties>
</file>