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authors.xml" ContentType="application/vnd.ms-powerpoint.author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1.svg" ContentType="image/svg+xml"/>
  <Override PartName="/ppt/media/image2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sldIdLst>
    <p:sldId id="259" r:id="rId2"/>
    <p:sldId id="257" r:id="rId3"/>
    <p:sldId id="258" r:id="rId4"/>
    <p:sldId id="260" r:id="rId5"/>
    <p:sldId id="262" r:id="rId6"/>
    <p:sldId id="261" r:id="rId7"/>
    <p:sldId id="263" r:id="rId8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720ECF-DE0B-3075-7089-491B9457FC08}" name="Irene Win Law" initials="IWL" userId="S::irene@evidn.com::a1466dc6-869e-47b1-8373-ab824c96fe4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522"/>
    <a:srgbClr val="FF9393"/>
    <a:srgbClr val="F5AF7F"/>
    <a:srgbClr val="7C9CD6"/>
    <a:srgbClr val="FDF0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7279F-C0EB-D114-A8D9-1D2B634C7DBD}" v="4" dt="2023-06-08T15:44:12.620"/>
    <p1510:client id="{6F55E5A3-D1BE-3FCD-4C7F-C093CFE6356D}" v="18" dt="2023-06-08T18:02:05.630"/>
    <p1510:client id="{ABDC3488-14ED-214D-A28F-96C28BE47A63}" v="9" dt="2023-05-30T16:28:05.450"/>
    <p1510:client id="{C7E3C77B-130E-AE06-3EB6-00B00E36A7AF}" v="10" dt="2023-06-08T17:53:02.437"/>
    <p1510:client id="{D597963B-673A-44EC-84F4-763CA13095C0}" v="4" dt="2023-05-30T16:46:30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2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5/10/relationships/revisionInfo" Target="revisionInfo.xml"/><Relationship Id="rId14" Type="http://schemas.microsoft.com/office/2018/10/relationships/authors" Target="author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2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3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1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18.038229999999999</c:v>
                </c:pt>
                <c:pt idx="2">
                  <c:v>13.218439999999999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35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47.789209999999997</c:v>
                </c:pt>
                <c:pt idx="1">
                  <c:v>47.789209999999997</c:v>
                </c:pt>
                <c:pt idx="2">
                  <c:v>47.789209999999997</c:v>
                </c:pt>
                <c:pt idx="3">
                  <c:v>47.789209999999997</c:v>
                </c:pt>
                <c:pt idx="4">
                  <c:v>47.789209999999997</c:v>
                </c:pt>
                <c:pt idx="5">
                  <c:v>47.789209999999997</c:v>
                </c:pt>
                <c:pt idx="6">
                  <c:v>47.789209999999997</c:v>
                </c:pt>
                <c:pt idx="7">
                  <c:v>47.789209999999997</c:v>
                </c:pt>
                <c:pt idx="8">
                  <c:v>47.789209999999997</c:v>
                </c:pt>
                <c:pt idx="9">
                  <c:v>47.789209999999997</c:v>
                </c:pt>
                <c:pt idx="10">
                  <c:v>47.789209999999997</c:v>
                </c:pt>
                <c:pt idx="11">
                  <c:v>47.789209999999997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44.111499999999999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6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6.478675</c:v>
                </c:pt>
                <c:pt idx="2">
                  <c:v>4.7117639999999996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6.478675</c:v>
                </c:pt>
                <c:pt idx="1">
                  <c:v>6.478675</c:v>
                </c:pt>
                <c:pt idx="2">
                  <c:v>6.478675</c:v>
                </c:pt>
                <c:pt idx="3">
                  <c:v>6.478675</c:v>
                </c:pt>
                <c:pt idx="4">
                  <c:v>6.478675</c:v>
                </c:pt>
                <c:pt idx="5">
                  <c:v>6.478675</c:v>
                </c:pt>
                <c:pt idx="6">
                  <c:v>6.478675</c:v>
                </c:pt>
                <c:pt idx="7">
                  <c:v>6.478675</c:v>
                </c:pt>
                <c:pt idx="8">
                  <c:v>6.478675</c:v>
                </c:pt>
                <c:pt idx="9">
                  <c:v>6.478675</c:v>
                </c:pt>
                <c:pt idx="10">
                  <c:v>6.478675</c:v>
                </c:pt>
                <c:pt idx="11">
                  <c:v>6.478675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4.1227929999999997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9.4942039999999999</c:v>
                </c:pt>
                <c:pt idx="2">
                  <c:v>9.0858519999999992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9.4942039999999999</c:v>
                </c:pt>
                <c:pt idx="1">
                  <c:v>9.4942039999999999</c:v>
                </c:pt>
                <c:pt idx="2">
                  <c:v>9.4942039999999999</c:v>
                </c:pt>
                <c:pt idx="3">
                  <c:v>9.4942039999999999</c:v>
                </c:pt>
                <c:pt idx="4">
                  <c:v>9.4942039999999999</c:v>
                </c:pt>
                <c:pt idx="5">
                  <c:v>9.4942039999999999</c:v>
                </c:pt>
                <c:pt idx="6">
                  <c:v>9.4942039999999999</c:v>
                </c:pt>
                <c:pt idx="7">
                  <c:v>9.4942039999999999</c:v>
                </c:pt>
                <c:pt idx="8">
                  <c:v>9.4942039999999999</c:v>
                </c:pt>
                <c:pt idx="9">
                  <c:v>9.4942039999999999</c:v>
                </c:pt>
                <c:pt idx="10">
                  <c:v>9.4942039999999999</c:v>
                </c:pt>
                <c:pt idx="11">
                  <c:v>9.4942039999999999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9.1879399999999993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18.038229999999999</c:v>
                </c:pt>
                <c:pt idx="1">
                  <c:v>18.038229999999999</c:v>
                </c:pt>
                <c:pt idx="2">
                  <c:v>18.038229999999999</c:v>
                </c:pt>
                <c:pt idx="3">
                  <c:v>18.038229999999999</c:v>
                </c:pt>
                <c:pt idx="4">
                  <c:v>18.038229999999999</c:v>
                </c:pt>
                <c:pt idx="5">
                  <c:v>18.038229999999999</c:v>
                </c:pt>
                <c:pt idx="6">
                  <c:v>18.038229999999999</c:v>
                </c:pt>
                <c:pt idx="7">
                  <c:v>18.038229999999999</c:v>
                </c:pt>
                <c:pt idx="8">
                  <c:v>18.038229999999999</c:v>
                </c:pt>
                <c:pt idx="9">
                  <c:v>18.038229999999999</c:v>
                </c:pt>
                <c:pt idx="10">
                  <c:v>18.038229999999999</c:v>
                </c:pt>
                <c:pt idx="11">
                  <c:v>18.038229999999999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13.231999999999999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22.969660000000001</c:v>
                </c:pt>
                <c:pt idx="2">
                  <c:v>25.269639999999999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35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22.969660000000001</c:v>
                </c:pt>
                <c:pt idx="1">
                  <c:v>22.969660000000001</c:v>
                </c:pt>
                <c:pt idx="2">
                  <c:v>22.969660000000001</c:v>
                </c:pt>
                <c:pt idx="3">
                  <c:v>22.969660000000001</c:v>
                </c:pt>
                <c:pt idx="4">
                  <c:v>22.969660000000001</c:v>
                </c:pt>
                <c:pt idx="5">
                  <c:v>22.969660000000001</c:v>
                </c:pt>
                <c:pt idx="6">
                  <c:v>22.969660000000001</c:v>
                </c:pt>
                <c:pt idx="7">
                  <c:v>22.969660000000001</c:v>
                </c:pt>
                <c:pt idx="8">
                  <c:v>22.969660000000001</c:v>
                </c:pt>
                <c:pt idx="9">
                  <c:v>22.969660000000001</c:v>
                </c:pt>
                <c:pt idx="10">
                  <c:v>22.969660000000001</c:v>
                </c:pt>
                <c:pt idx="11">
                  <c:v>22.969660000000001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23.996220000000001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4902644237845987"/>
          <c:y val="0.85234513845411408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5.460966</c:v>
                </c:pt>
                <c:pt idx="2">
                  <c:v>5.3324730000000002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5.460966</c:v>
                </c:pt>
                <c:pt idx="1">
                  <c:v>5.460966</c:v>
                </c:pt>
                <c:pt idx="2">
                  <c:v>5.460966</c:v>
                </c:pt>
                <c:pt idx="3">
                  <c:v>5.460966</c:v>
                </c:pt>
                <c:pt idx="4">
                  <c:v>5.460966</c:v>
                </c:pt>
                <c:pt idx="5">
                  <c:v>5.460966</c:v>
                </c:pt>
                <c:pt idx="6">
                  <c:v>5.460966</c:v>
                </c:pt>
                <c:pt idx="7">
                  <c:v>5.460966</c:v>
                </c:pt>
                <c:pt idx="8">
                  <c:v>5.460966</c:v>
                </c:pt>
                <c:pt idx="9">
                  <c:v>5.460966</c:v>
                </c:pt>
                <c:pt idx="10">
                  <c:v>5.460966</c:v>
                </c:pt>
                <c:pt idx="11">
                  <c:v>5.460966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5.2682260000000003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-9.0870397957012131E-3"/>
                  <c:y val="4.1407867494823256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820759736114067"/>
                      <c:h val="0.1240997049281883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7.6599631127189354E-3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5.0754859999999997</c:v>
                </c:pt>
                <c:pt idx="2">
                  <c:v>5.2682260000000003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2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Baseline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5.0754859999999997</c:v>
                </c:pt>
                <c:pt idx="1">
                  <c:v>5.0754859999999997</c:v>
                </c:pt>
                <c:pt idx="2">
                  <c:v>5.0754859999999997</c:v>
                </c:pt>
                <c:pt idx="3">
                  <c:v>5.0754859999999997</c:v>
                </c:pt>
                <c:pt idx="4">
                  <c:v>5.0754859999999997</c:v>
                </c:pt>
                <c:pt idx="5">
                  <c:v>5.0754859999999997</c:v>
                </c:pt>
                <c:pt idx="6">
                  <c:v>5.0754859999999997</c:v>
                </c:pt>
                <c:pt idx="7">
                  <c:v>5.0754859999999997</c:v>
                </c:pt>
                <c:pt idx="8">
                  <c:v>5.0754859999999997</c:v>
                </c:pt>
                <c:pt idx="9">
                  <c:v>5.0754859999999997</c:v>
                </c:pt>
                <c:pt idx="10">
                  <c:v>5.0754859999999997</c:v>
                </c:pt>
                <c:pt idx="11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5E-4375-8614-24472FD946A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1"/>
                <c:pt idx="0">
                  <c:v>May</c:v>
                </c:pt>
                <c:pt idx="2">
                  <c:v>July</c:v>
                </c:pt>
                <c:pt idx="4">
                  <c:v>Sept</c:v>
                </c:pt>
                <c:pt idx="6">
                  <c:v>Nov</c:v>
                </c:pt>
                <c:pt idx="8">
                  <c:v>Jan</c:v>
                </c:pt>
                <c:pt idx="10">
                  <c:v>Mar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5.0754859999999997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5E-4375-8614-24472FD946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253535"/>
        <c:axId val="1198511727"/>
      </c:lineChart>
      <c:catAx>
        <c:axId val="64825353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1198511727"/>
        <c:crosses val="autoZero"/>
        <c:auto val="0"/>
        <c:lblAlgn val="ctr"/>
        <c:lblOffset val="100"/>
        <c:noMultiLvlLbl val="0"/>
      </c:catAx>
      <c:valAx>
        <c:axId val="1198511727"/>
        <c:scaling>
          <c:orientation val="minMax"/>
          <c:max val="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r>
                  <a:rPr lang="en-US" sz="1200" err="1">
                    <a:latin typeface="Arial Nova" panose="020B0504020202020204" pitchFamily="34" charset="0"/>
                  </a:rPr>
                  <a:t>MTons</a:t>
                </a:r>
                <a:r>
                  <a:rPr lang="en-US" sz="1200" baseline="0">
                    <a:latin typeface="Arial Nova" panose="020B0504020202020204" pitchFamily="34" charset="0"/>
                  </a:rPr>
                  <a:t> CO2</a:t>
                </a:r>
                <a:endParaRPr lang="en-US" sz="1200">
                  <a:latin typeface="Arial Nova" panose="020B05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017937932254487E-2"/>
              <c:y val="0.119276517057834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ova" panose="020B05040202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ova" panose="020B0504020202020204" pitchFamily="34" charset="0"/>
                <a:ea typeface="+mn-ea"/>
                <a:cs typeface="+mn-cs"/>
              </a:defRPr>
            </a:pPr>
            <a:endParaRPr lang="en-US"/>
          </a:p>
        </c:txPr>
        <c:crossAx val="648253535"/>
        <c:crosses val="autoZero"/>
        <c:crossBetween val="between"/>
        <c:majorUnit val="5"/>
        <c:minorUnit val="0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517906835303696"/>
          <c:y val="0.84303276085146783"/>
          <c:w val="0.35741706063241435"/>
          <c:h val="0.109759821977773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Nova" panose="020B05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91506765537803"/>
          <c:y val="9.1097308488612833E-2"/>
          <c:w val="0.74237035904492521"/>
          <c:h val="0.817805383022774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A9-41AB-9672-B9258AEA032E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EA9-41AB-9672-B9258AEA032E}"/>
              </c:ext>
            </c:extLst>
          </c:dPt>
          <c:dPt>
            <c:idx val="2"/>
            <c:invertIfNegative val="0"/>
            <c:bubble3D val="0"/>
            <c:spPr>
              <a:solidFill>
                <a:srgbClr val="FF939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0A8-4A33-80AD-4081F2720E4C}"/>
              </c:ext>
            </c:extLst>
          </c:dPt>
          <c:dLbls>
            <c:dLbl>
              <c:idx val="0"/>
              <c:layout>
                <c:manualLayout>
                  <c:x val="1.5765765765765764E-2"/>
                  <c:y val="-8.2815734989649548E-3"/>
                </c:manualLayout>
              </c:layout>
              <c:tx>
                <c:rich>
                  <a:bodyPr/>
                  <a:lstStyle/>
                  <a:p>
                    <a:fld id="{290D5475-58B4-4305-B739-D62DDE71B212}" type="VALUE">
                      <a:rPr lang="en-US" smtClean="0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EA9-41AB-9672-B9258AEA032E}"/>
                </c:ext>
              </c:extLst>
            </c:dLbl>
            <c:dLbl>
              <c:idx val="1"/>
              <c:layout>
                <c:manualLayout>
                  <c:x val="0"/>
                  <c:y val="-1.656314699792960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Nova" panose="020B0504020202020204" pitchFamily="34" charset="0"/>
                        <a:ea typeface="+mn-ea"/>
                        <a:cs typeface="+mn-cs"/>
                      </a:defRPr>
                    </a:pPr>
                    <a:fld id="{BD6B0EF3-D4BB-4BE0-91AE-3BA5FFF95726}" type="VALUE">
                      <a:rPr lang="en-US" sz="1100" smtClean="0">
                        <a:latin typeface="Arial Nova" panose="020B0504020202020204" pitchFamily="34" charset="0"/>
                      </a:rPr>
                      <a:pPr>
                        <a:defRPr sz="1100">
                          <a:latin typeface="Arial Nova" panose="020B0504020202020204" pitchFamily="34" charset="0"/>
                        </a:defRPr>
                      </a:pPr>
                      <a:t>[VALUE]</a:t>
                    </a:fld>
                    <a:r>
                      <a:rPr lang="en-US" sz="1100">
                        <a:latin typeface="Arial Nova" panose="020B0504020202020204" pitchFamily="34" charset="0"/>
                      </a:rPr>
                      <a:t> </a:t>
                    </a:r>
                    <a:r>
                      <a:rPr lang="en-US" sz="1100" b="0" i="0" u="none" strike="noStrike" kern="1200" baseline="0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Arial Nova" panose="020B0504020202020204" pitchFamily="34" charset="0"/>
                      </a:rPr>
                      <a:t>MTCO2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rial Nova" panose="020B05040202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591274250919268"/>
                      <c:h val="9.925498443129390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AEA9-41AB-9672-B9258AEA032E}"/>
                </c:ext>
              </c:extLst>
            </c:dLbl>
            <c:dLbl>
              <c:idx val="2"/>
              <c:layout>
                <c:manualLayout>
                  <c:x val="9.7149383591198766E-4"/>
                  <c:y val="-8.281573498964823E-3"/>
                </c:manualLayout>
              </c:layout>
              <c:tx>
                <c:rich>
                  <a:bodyPr/>
                  <a:lstStyle/>
                  <a:p>
                    <a:fld id="{B88E3C15-2AA2-4F03-BCA4-D8B9840512B5}" type="VALUE">
                      <a:rPr lang="en-US"/>
                      <a:pPr/>
                      <a:t>[VALUE]</a:t>
                    </a:fld>
                    <a:r>
                      <a:rPr lang="en-US"/>
                      <a:t> MTCO2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B0A8-4A33-80AD-4081F2720E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 Nova" panose="020B05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Icahn Average</c:v>
                </c:pt>
                <c:pt idx="1">
                  <c:v>Baseline Average</c:v>
                </c:pt>
                <c:pt idx="2">
                  <c:v>Your Lab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 formatCode="General">
                  <c:v>15.2342</c:v>
                </c:pt>
                <c:pt idx="1">
                  <c:v>47.789209999999997</c:v>
                </c:pt>
                <c:pt idx="2">
                  <c:v>43.753160000000001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A9-41AB-9672-B9258AEA03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1"/>
        <c:axId val="1283701487"/>
        <c:axId val="1283698991"/>
      </c:barChart>
      <c:catAx>
        <c:axId val="128370148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1283698991"/>
        <c:crosses val="autoZero"/>
        <c:auto val="1"/>
        <c:lblAlgn val="ctr"/>
        <c:lblOffset val="50"/>
        <c:noMultiLvlLbl val="0"/>
      </c:catAx>
      <c:valAx>
        <c:axId val="1283698991"/>
        <c:scaling>
          <c:orientation val="minMax"/>
          <c:max val="60"/>
          <c:min val="0"/>
        </c:scaling>
        <c:delete val="1"/>
        <c:axPos val="b"/>
        <c:numFmt formatCode="General" sourceLinked="1"/>
        <c:majorTickMark val="out"/>
        <c:minorTickMark val="none"/>
        <c:tickLblPos val="nextTo"/>
        <c:crossAx val="1283701487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6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0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7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1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0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721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0161B-07B2-4BAD-9EC2-43EA96471412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5B69-79BD-47B8-B724-FAD4736B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0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7.svg"/><Relationship Id="rId11" Type="http://schemas.openxmlformats.org/officeDocument/2006/relationships/image" Target="../media/image8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3.png"/><Relationship Id="rId11" Type="http://schemas.openxmlformats.org/officeDocument/2006/relationships/image" Target="../media/image10.png"/><Relationship Id="rId12" Type="http://schemas.openxmlformats.org/officeDocument/2006/relationships/image" Target="../media/image11.svg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6.png"/><Relationship Id="rId7" Type="http://schemas.openxmlformats.org/officeDocument/2006/relationships/image" Target="../media/image7.svg"/><Relationship Id="rId8" Type="http://schemas.openxmlformats.org/officeDocument/2006/relationships/image" Target="../media/image8.png"/><Relationship Id="rId9" Type="http://schemas.openxmlformats.org/officeDocument/2006/relationships/image" Target="../media/image9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9.svg"/><Relationship Id="rId11" Type="http://schemas.openxmlformats.org/officeDocument/2006/relationships/image" Target="../media/image1.png"/><Relationship Id="rId12" Type="http://schemas.openxmlformats.org/officeDocument/2006/relationships/image" Target="../media/image2.svg"/><Relationship Id="rId2" Type="http://schemas.openxmlformats.org/officeDocument/2006/relationships/chart" Target="../charts/chart5.xml"/><Relationship Id="rId3" Type="http://schemas.openxmlformats.org/officeDocument/2006/relationships/chart" Target="../charts/chart6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9.svg"/><Relationship Id="rId11" Type="http://schemas.openxmlformats.org/officeDocument/2006/relationships/image" Target="../media/image10.png"/><Relationship Id="rId12" Type="http://schemas.openxmlformats.org/officeDocument/2006/relationships/image" Target="../media/image11.svg"/><Relationship Id="rId2" Type="http://schemas.openxmlformats.org/officeDocument/2006/relationships/chart" Target="../charts/chart7.xml"/><Relationship Id="rId3" Type="http://schemas.openxmlformats.org/officeDocument/2006/relationships/chart" Target="../charts/chart8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7.svg"/><Relationship Id="rId11" Type="http://schemas.openxmlformats.org/officeDocument/2006/relationships/image" Target="../media/image8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chart" Target="../charts/chart9.xml"/><Relationship Id="rId5" Type="http://schemas.openxmlformats.org/officeDocument/2006/relationships/chart" Target="../charts/chart10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9.svg"/><Relationship Id="rId11" Type="http://schemas.openxmlformats.org/officeDocument/2006/relationships/image" Target="../media/image1.png"/><Relationship Id="rId12" Type="http://schemas.openxmlformats.org/officeDocument/2006/relationships/image" Target="../media/image2.svg"/><Relationship Id="rId2" Type="http://schemas.openxmlformats.org/officeDocument/2006/relationships/chart" Target="../charts/chart11.xml"/><Relationship Id="rId3" Type="http://schemas.openxmlformats.org/officeDocument/2006/relationships/chart" Target="../charts/chart12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9.svg"/><Relationship Id="rId11" Type="http://schemas.openxmlformats.org/officeDocument/2006/relationships/image" Target="../media/image1.png"/><Relationship Id="rId12" Type="http://schemas.openxmlformats.org/officeDocument/2006/relationships/image" Target="../media/image2.svg"/><Relationship Id="rId2" Type="http://schemas.openxmlformats.org/officeDocument/2006/relationships/chart" Target="../charts/chart13.xml"/><Relationship Id="rId3" Type="http://schemas.openxmlformats.org/officeDocument/2006/relationships/chart" Target="../charts/chart14.xm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21" name="Graphic 20" descr="Downward trend graph with solid fill">
            <a:extLst>
              <a:ext uri="{FF2B5EF4-FFF2-40B4-BE49-F238E27FC236}">
                <a16:creationId xmlns:a16="http://schemas.microsoft.com/office/drawing/2014/main" id="{7C9B1C81-6F57-04F7-5B54-B84190A10F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800" b="1" i="0">
                <a:latin typeface="title"/>
              </a:rPr>
              <a:t>Lab 114</a:t>
            </a:r>
            <a:endParaRPr sz="2800" b="1" i="0">
              <a:latin typeface="titl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4001933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696248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1300" b="1" i="0">
                <a:latin typeface="dates"/>
              </a:rPr>
              <a:t>Your increase in energy usage this week equates to:*</a:t>
            </a:r>
            <a:endParaRPr sz="1300" b="1" i="0">
              <a:latin typeface="dates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2909"/>
              </p:ext>
            </p:extLst>
          </p:nvPr>
        </p:nvGraphicFramePr>
        <p:xfrm>
          <a:off x="319621" y="218603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0" i="0" kern="120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2000" b="1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945431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Poppins"/>
                        <a:cs typeface="Poppin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07000"/>
                </a:lnSpc>
              </a:pPr>
              <a:endParaRPr lang="en-US" sz="1400" b="1" dirty="0">
                <a:solidFill>
                  <a:srgbClr val="EE7522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endParaRP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19DED771-B0D5-F430-060D-11C9BE2FD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Smart Phone with solid fill">
            <a:extLst>
              <a:ext uri="{FF2B5EF4-FFF2-40B4-BE49-F238E27FC236}">
                <a16:creationId xmlns:a16="http://schemas.microsoft.com/office/drawing/2014/main" id="{D8E15B18-1ACF-FAB8-B59B-06A2B09BB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63B5C644-B3B9-80D6-F589-5245E9B3BE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7" name="TextBox 106"/>
          <p:cNvSpPr txBox="1"/>
          <p:nvPr/>
        </p:nvSpPr>
        <p:spPr>
          <a:xfrm>
            <a:off x="402336" y="914400"/>
            <a:ext cx="36576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400" b="1" i="0">
                <a:latin typeface="subtitle"/>
              </a:rPr>
              <a:t>Weekly Energy Report</a:t>
            </a:r>
            <a:endParaRPr sz="1400" b="1" i="0">
              <a:latin typeface="subtitle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2336" y="1197864"/>
            <a:ext cx="36576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100" b="0" i="0">
                <a:latin typeface="dates"/>
              </a:rPr>
              <a:t>May 22–May 28, 2023</a:t>
            </a:r>
            <a:endParaRPr sz="1100" b="0" i="0">
              <a:latin typeface="dates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495544" y="914400"/>
            <a:ext cx="3657600" cy="3657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800" b="1" i="0">
                <a:latin typeface="dates"/>
              </a:rPr>
              <a:t>5</a:t>
            </a:r>
            <a:endParaRPr sz="2800" b="1" i="0">
              <a:latin typeface="dates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768096" y="2898648"/>
            <a:ext cx="6400800" cy="6400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000" b="1" i="0">
                <a:latin typeface="dates"/>
              </a:rPr>
              <a:t>12,256</a:t>
            </a:r>
            <a:endParaRPr sz="2000" b="1" i="0">
              <a:latin typeface="dates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633472" y="2898648"/>
            <a:ext cx="6400800" cy="6400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000" b="1" i="0">
                <a:latin typeface="dates"/>
              </a:rPr>
              <a:t>586,292</a:t>
            </a:r>
            <a:endParaRPr sz="2000" b="1" i="0">
              <a:latin typeface="date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572000" y="2898648"/>
            <a:ext cx="6400800" cy="6400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sz="2000" b="1" i="0">
                <a:latin typeface="dates"/>
              </a:rPr>
              <a:t>0.607</a:t>
            </a:r>
            <a:endParaRPr sz="2000" b="1" i="0">
              <a:latin typeface="dates"/>
            </a:endParaRPr>
          </a:p>
        </p:txBody>
      </p:sp>
    </p:spTree>
    <p:extLst>
      <p:ext uri="{BB962C8B-B14F-4D97-AF65-F5344CB8AC3E}">
        <p14:creationId xmlns:p14="http://schemas.microsoft.com/office/powerpoint/2010/main" val="306454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003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/>
                <a:ea typeface="Calibri" panose="020F0502020204030204" pitchFamily="34" charset="0"/>
                <a:cs typeface="Poppins"/>
              </a:rPr>
              <a:t>Weekly Energy Report 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925438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824952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55710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 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32517"/>
              </p:ext>
            </p:extLst>
          </p:nvPr>
        </p:nvGraphicFramePr>
        <p:xfrm>
          <a:off x="300570" y="2145586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5,896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279,776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  <a:endParaRPr lang="en-US" sz="11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0.29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/>
                        <a:ea typeface="+mn-ea"/>
                        <a:cs typeface="Poppins"/>
                      </a:endParaRPr>
                    </a:p>
                    <a:p>
                      <a:pPr lvl="0" algn="ctr" rtl="0">
                        <a:buNone/>
                      </a:pPr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/>
                          <a:ea typeface="+mn-ea"/>
                          <a:cs typeface="Poppins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pic>
        <p:nvPicPr>
          <p:cNvPr id="100" name="Graphic 99" descr="Car with solid fill">
            <a:extLst>
              <a:ext uri="{FF2B5EF4-FFF2-40B4-BE49-F238E27FC236}">
                <a16:creationId xmlns:a16="http://schemas.microsoft.com/office/drawing/2014/main" id="{1AA345D6-4C6D-6667-44A8-26E742799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2" name="Graphic 101" descr="Smart Phone with solid fill">
            <a:extLst>
              <a:ext uri="{FF2B5EF4-FFF2-40B4-BE49-F238E27FC236}">
                <a16:creationId xmlns:a16="http://schemas.microsoft.com/office/drawing/2014/main" id="{A495E903-1581-4303-20C2-60F461AC9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4" name="Graphic 103" descr="House with solid fill">
            <a:extLst>
              <a:ext uri="{FF2B5EF4-FFF2-40B4-BE49-F238E27FC236}">
                <a16:creationId xmlns:a16="http://schemas.microsoft.com/office/drawing/2014/main" id="{F3BB71B0-745C-F757-6288-D3C0E644C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428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20083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cs typeface="Poppins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i="0" u="none" strike="noStrike" noProof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5" descr="Upward trend with solid fill">
            <a:extLst>
              <a:ext uri="{FF2B5EF4-FFF2-40B4-BE49-F238E27FC236}">
                <a16:creationId xmlns:a16="http://schemas.microsoft.com/office/drawing/2014/main" id="{E5669626-8F5B-6813-5192-C1E9A11174D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6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114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0638414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3159782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390891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891750"/>
              </p:ext>
            </p:extLst>
          </p:nvPr>
        </p:nvGraphicFramePr>
        <p:xfrm>
          <a:off x="309448" y="2149839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329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15,630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0.016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8DD5FB4F-A419-238C-AD58-BDD6B9A2AB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DDD98677-D5FC-E78E-FEDF-EEAF44C1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23D5A7A8-D2BF-73B2-CDB2-138168ABA6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Downward trend graph with solid fill">
            <a:extLst>
              <a:ext uri="{FF2B5EF4-FFF2-40B4-BE49-F238E27FC236}">
                <a16:creationId xmlns:a16="http://schemas.microsoft.com/office/drawing/2014/main" id="{299AA275-154A-1D94-491D-53368E470C6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28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124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6282020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71333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1" y="1709551"/>
            <a:ext cx="4506395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increase in energy usage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30656"/>
              </p:ext>
            </p:extLst>
          </p:nvPr>
        </p:nvGraphicFramePr>
        <p:xfrm>
          <a:off x="278522" y="2170411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494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23,445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0.024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29672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53BED38C-CC60-47CA-45B0-7869606C5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99A046AC-3A49-7903-1079-2BA4ED5F06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3BF834ED-F2B2-9134-A0D1-7D31883E2E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5" descr="Upward trend with solid fill">
            <a:extLst>
              <a:ext uri="{FF2B5EF4-FFF2-40B4-BE49-F238E27FC236}">
                <a16:creationId xmlns:a16="http://schemas.microsoft.com/office/drawing/2014/main" id="{3DEF0A92-8A8E-DA07-F85B-812B31646B0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2361" b="23041"/>
          <a:stretch/>
        </p:blipFill>
        <p:spPr>
          <a:xfrm>
            <a:off x="5658064" y="1871072"/>
            <a:ext cx="1246176" cy="12352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99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F2EA8FE3-A6AE-EF00-78D5-8B79E641B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210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360513"/>
              </p:ext>
            </p:extLst>
          </p:nvPr>
        </p:nvGraphicFramePr>
        <p:xfrm>
          <a:off x="300571" y="4541662"/>
          <a:ext cx="5696382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701240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7312"/>
              </p:ext>
            </p:extLst>
          </p:nvPr>
        </p:nvGraphicFramePr>
        <p:xfrm>
          <a:off x="278522" y="2139893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10,347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490,956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0.509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 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96746"/>
              </p:ext>
            </p:extLst>
          </p:nvPr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5" name="Graphic 14" descr="Car with solid fill">
            <a:extLst>
              <a:ext uri="{FF2B5EF4-FFF2-40B4-BE49-F238E27FC236}">
                <a16:creationId xmlns:a16="http://schemas.microsoft.com/office/drawing/2014/main" id="{F7A226DE-3CAC-1490-6104-995D1F28F4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mart Phone with solid fill">
            <a:extLst>
              <a:ext uri="{FF2B5EF4-FFF2-40B4-BE49-F238E27FC236}">
                <a16:creationId xmlns:a16="http://schemas.microsoft.com/office/drawing/2014/main" id="{2F803E4F-3A51-B971-350B-8AE28447C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House with solid fill">
            <a:extLst>
              <a:ext uri="{FF2B5EF4-FFF2-40B4-BE49-F238E27FC236}">
                <a16:creationId xmlns:a16="http://schemas.microsoft.com/office/drawing/2014/main" id="{6C6C343F-47AB-71DC-29F8-4248E9786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60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42460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222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31599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03101"/>
              </p:ext>
            </p:extLst>
          </p:nvPr>
        </p:nvGraphicFramePr>
        <p:xfrm>
          <a:off x="300571" y="4567058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32" y="6285153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681400"/>
              </p:ext>
            </p:extLst>
          </p:nvPr>
        </p:nvGraphicFramePr>
        <p:xfrm>
          <a:off x="300570" y="6592930"/>
          <a:ext cx="4585707" cy="2392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3708097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674496"/>
              </p:ext>
            </p:extLst>
          </p:nvPr>
        </p:nvGraphicFramePr>
        <p:xfrm>
          <a:off x="314034" y="2134367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4,530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214,932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0.223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10C4F1B8-2C96-C2CB-AF29-DC0A9484B9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DDBB1480-4B08-68F8-C527-EFCABC64D5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F34C751C-E413-E1A8-9736-D0CC8C9FDA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Downward trend graph with solid fill">
            <a:extLst>
              <a:ext uri="{FF2B5EF4-FFF2-40B4-BE49-F238E27FC236}">
                <a16:creationId xmlns:a16="http://schemas.microsoft.com/office/drawing/2014/main" id="{FD24FA9F-D6FB-F287-E17A-65E26D0CE0A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787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9C42A-1796-C9DB-7A5D-56A3B1E54996}"/>
              </a:ext>
            </a:extLst>
          </p:cNvPr>
          <p:cNvSpPr/>
          <p:nvPr/>
        </p:nvSpPr>
        <p:spPr>
          <a:xfrm>
            <a:off x="0" y="1"/>
            <a:ext cx="6858000" cy="4002877"/>
          </a:xfrm>
          <a:prstGeom prst="rect">
            <a:avLst/>
          </a:prstGeom>
          <a:solidFill>
            <a:srgbClr val="EE7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B70E5-18E1-8D13-FEE1-8094C88A53B4}"/>
              </a:ext>
            </a:extLst>
          </p:cNvPr>
          <p:cNvSpPr txBox="1"/>
          <p:nvPr/>
        </p:nvSpPr>
        <p:spPr>
          <a:xfrm>
            <a:off x="379882" y="302850"/>
            <a:ext cx="5554134" cy="12230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</a:pPr>
            <a:r>
              <a:rPr lang="en-AU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Lab </a:t>
            </a:r>
            <a:r>
              <a:rPr lang="en-US" sz="28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275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</a:pPr>
            <a:r>
              <a:rPr lang="en-US" sz="1400" b="1" dirty="0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Weekly Energy Report </a:t>
            </a:r>
            <a:endParaRPr lang="en-US" sz="1050" dirty="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en-US" sz="1100" dirty="0">
                <a:latin typeface="Poppins"/>
                <a:ea typeface="Calibri" panose="020F0502020204030204" pitchFamily="34" charset="0"/>
                <a:cs typeface="Poppins"/>
              </a:rPr>
              <a:t>May 22–May 28, 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5848-C94B-FE74-0FE3-F7274A69B2DB}"/>
              </a:ext>
            </a:extLst>
          </p:cNvPr>
          <p:cNvSpPr txBox="1"/>
          <p:nvPr/>
        </p:nvSpPr>
        <p:spPr>
          <a:xfrm>
            <a:off x="1507986" y="4306203"/>
            <a:ext cx="3429000" cy="315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ENERGY USAGE THIS WEEK</a:t>
            </a:r>
            <a:endParaRPr lang="en-US" sz="1050"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8BD26A9-2B9A-2F49-D1CB-F87ECA8CB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1042321"/>
              </p:ext>
            </p:extLst>
          </p:nvPr>
        </p:nvGraphicFramePr>
        <p:xfrm>
          <a:off x="300571" y="4541662"/>
          <a:ext cx="5638800" cy="1533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9" name="Rectangle 1">
            <a:extLst>
              <a:ext uri="{FF2B5EF4-FFF2-40B4-BE49-F238E27FC236}">
                <a16:creationId xmlns:a16="http://schemas.microsoft.com/office/drawing/2014/main" id="{9F57D231-520E-8BD4-C9D9-777B160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576" y="6191570"/>
            <a:ext cx="35856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6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CURRENT VS. BASELINE ENERGY USAGE</a:t>
            </a:r>
          </a:p>
        </p:txBody>
      </p:sp>
      <p:graphicFrame>
        <p:nvGraphicFramePr>
          <p:cNvPr id="67" name="Chart 66">
            <a:extLst>
              <a:ext uri="{FF2B5EF4-FFF2-40B4-BE49-F238E27FC236}">
                <a16:creationId xmlns:a16="http://schemas.microsoft.com/office/drawing/2014/main" id="{84624D89-FEFD-1E0A-31A2-B6F89F5791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779415"/>
              </p:ext>
            </p:extLst>
          </p:nvPr>
        </p:nvGraphicFramePr>
        <p:xfrm>
          <a:off x="300570" y="6490881"/>
          <a:ext cx="4585707" cy="2494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698D1336-60BC-46F2-EB9F-E5179F00813E}"/>
              </a:ext>
            </a:extLst>
          </p:cNvPr>
          <p:cNvSpPr txBox="1"/>
          <p:nvPr/>
        </p:nvSpPr>
        <p:spPr>
          <a:xfrm>
            <a:off x="379882" y="1709551"/>
            <a:ext cx="4693974" cy="558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Poppins"/>
                <a:ea typeface="Calibri" panose="020F0502020204030204" pitchFamily="34" charset="0"/>
                <a:cs typeface="Poppins"/>
              </a:rPr>
              <a:t>Your energy reduction this week equates to:*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endParaRPr lang="en-US" sz="1200" b="1" dirty="0">
              <a:solidFill>
                <a:schemeClr val="bg1"/>
              </a:solidFill>
              <a:latin typeface="Poppins" panose="00000500000000000000" pitchFamily="2" charset="0"/>
              <a:ea typeface="Calibri" panose="020F0502020204030204" pitchFamily="34" charset="0"/>
              <a:cs typeface="Poppins" panose="00000500000000000000" pitchFamily="2" charset="0"/>
            </a:endParaRPr>
          </a:p>
        </p:txBody>
      </p:sp>
      <p:graphicFrame>
        <p:nvGraphicFramePr>
          <p:cNvPr id="97" name="Table 97">
            <a:extLst>
              <a:ext uri="{FF2B5EF4-FFF2-40B4-BE49-F238E27FC236}">
                <a16:creationId xmlns:a16="http://schemas.microsoft.com/office/drawing/2014/main" id="{3B422D03-B06B-7A4A-806E-64C5C47E6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49347"/>
              </p:ext>
            </p:extLst>
          </p:nvPr>
        </p:nvGraphicFramePr>
        <p:xfrm>
          <a:off x="340668" y="2122614"/>
          <a:ext cx="5600700" cy="15366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92590865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339347340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337067495"/>
                    </a:ext>
                  </a:extLst>
                </a:gridCol>
              </a:tblGrid>
              <a:tr h="789843"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59511"/>
                  </a:ext>
                </a:extLst>
              </a:tr>
              <a:tr h="7391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1,047</a:t>
                      </a:r>
                      <a:endParaRPr lang="en-US" sz="18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Miles Driven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49,673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Smartphones Charged</a:t>
                      </a:r>
                    </a:p>
                    <a:p>
                      <a:endParaRPr lang="en-US" sz="1200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0.051</a:t>
                      </a:r>
                      <a:endParaRPr lang="en-US" sz="2000" b="0" i="0" kern="1200" dirty="0">
                        <a:solidFill>
                          <a:schemeClr val="bg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pPr algn="ctr" rtl="0" fontAlgn="base"/>
                      <a:r>
                        <a:rPr lang="en-US" sz="1000" b="0" i="0" kern="1200" dirty="0">
                          <a:solidFill>
                            <a:schemeClr val="bg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Homes’ Yearly Energy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652391"/>
                  </a:ext>
                </a:extLst>
              </a:tr>
            </a:tbl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9FF94971-F4DB-125E-EED3-C387D0EC9DCA}"/>
              </a:ext>
            </a:extLst>
          </p:cNvPr>
          <p:cNvSpPr txBox="1"/>
          <p:nvPr/>
        </p:nvSpPr>
        <p:spPr>
          <a:xfrm>
            <a:off x="523651" y="3663996"/>
            <a:ext cx="3928532" cy="2174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Arial Nova"/>
                <a:ea typeface="Calibri" panose="020F0502020204030204" pitchFamily="34" charset="0"/>
                <a:cs typeface="Cordia New"/>
              </a:rPr>
              <a:t>*compared to average baseline energy usage </a:t>
            </a:r>
            <a:r>
              <a:rPr lang="en-US" sz="800">
                <a:solidFill>
                  <a:schemeClr val="bg1"/>
                </a:solidFill>
                <a:ea typeface="+mn-lt"/>
                <a:cs typeface="+mn-lt"/>
              </a:rPr>
              <a:t>prior to pilot commencement</a:t>
            </a:r>
            <a:endParaRPr lang="en-US" sz="800">
              <a:solidFill>
                <a:schemeClr val="bg1"/>
              </a:solidFill>
              <a:latin typeface="Arial Nova" panose="020B050402020202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</p:txBody>
      </p:sp>
      <p:graphicFrame>
        <p:nvGraphicFramePr>
          <p:cNvPr id="2" name="Table 73">
            <a:extLst>
              <a:ext uri="{FF2B5EF4-FFF2-40B4-BE49-F238E27FC236}">
                <a16:creationId xmlns:a16="http://schemas.microsoft.com/office/drawing/2014/main" id="{F7C1A2DC-CBBE-DC41-CC52-D640AD2168A6}"/>
              </a:ext>
            </a:extLst>
          </p:cNvPr>
          <p:cNvGraphicFramePr>
            <a:graphicFrameLocks noGrp="1"/>
          </p:cNvGraphicFramePr>
          <p:nvPr/>
        </p:nvGraphicFramePr>
        <p:xfrm>
          <a:off x="4907313" y="346223"/>
          <a:ext cx="1488695" cy="108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695">
                  <a:extLst>
                    <a:ext uri="{9D8B030D-6E8A-4147-A177-3AD203B41FA5}">
                      <a16:colId xmlns:a16="http://schemas.microsoft.com/office/drawing/2014/main" val="1047524567"/>
                    </a:ext>
                  </a:extLst>
                </a:gridCol>
              </a:tblGrid>
              <a:tr h="50768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Fume Hood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6073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918850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C99B6131-22B0-9694-C7FF-0D4D0BB5B79F}"/>
              </a:ext>
            </a:extLst>
          </p:cNvPr>
          <p:cNvGrpSpPr/>
          <p:nvPr/>
        </p:nvGrpSpPr>
        <p:grpSpPr>
          <a:xfrm>
            <a:off x="5008491" y="6175001"/>
            <a:ext cx="1442079" cy="1606709"/>
            <a:chOff x="5198762" y="4325154"/>
            <a:chExt cx="1442079" cy="160670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256647E-393C-56EB-2321-0034A495DE78}"/>
                </a:ext>
              </a:extLst>
            </p:cNvPr>
            <p:cNvSpPr/>
            <p:nvPr/>
          </p:nvSpPr>
          <p:spPr>
            <a:xfrm>
              <a:off x="5198762" y="4325154"/>
              <a:ext cx="1426222" cy="140459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7CFA521-37BD-758F-8170-90CA72BE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>
              <a:off x="5667151" y="5210510"/>
              <a:ext cx="770255" cy="721353"/>
            </a:xfrm>
            <a:prstGeom prst="rect">
              <a:avLst/>
            </a:prstGeom>
          </p:spPr>
        </p:pic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2D08DD8-0106-2D0F-3E2F-CE8AA9BE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382" y="4743083"/>
              <a:ext cx="1389459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6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100" b="1"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of the Week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460694-237C-0E89-E3F3-ABE68A7BC6DA}"/>
                </a:ext>
              </a:extLst>
            </p:cNvPr>
            <p:cNvSpPr txBox="1"/>
            <p:nvPr/>
          </p:nvSpPr>
          <p:spPr>
            <a:xfrm>
              <a:off x="5498309" y="4994155"/>
              <a:ext cx="898405" cy="3155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Lab </a:t>
              </a:r>
              <a:r>
                <a:rPr lang="en-US" sz="1400" b="1">
                  <a:solidFill>
                    <a:srgbClr val="EE7522"/>
                  </a:solidFill>
                  <a:latin typeface="Poppins" panose="00000500000000000000" pitchFamily="2" charset="0"/>
                  <a:ea typeface="Calibri" panose="020F0502020204030204" pitchFamily="34" charset="0"/>
                  <a:cs typeface="Poppins" panose="00000500000000000000" pitchFamily="2" charset="0"/>
                </a:rPr>
                <a:t>007</a:t>
              </a:r>
            </a:p>
          </p:txBody>
        </p:sp>
        <p:pic>
          <p:nvPicPr>
            <p:cNvPr id="12" name="Picture 1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FE4021A-275D-385B-0658-4E69C6250B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796"/>
            <a:stretch/>
          </p:blipFill>
          <p:spPr>
            <a:xfrm flipH="1">
              <a:off x="5416968" y="5201210"/>
              <a:ext cx="770255" cy="72135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AD2ECAF-2EF2-1936-3F3C-E5D7D3FBC376}"/>
              </a:ext>
            </a:extLst>
          </p:cNvPr>
          <p:cNvSpPr txBox="1"/>
          <p:nvPr/>
        </p:nvSpPr>
        <p:spPr>
          <a:xfrm>
            <a:off x="5073856" y="7830665"/>
            <a:ext cx="142622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i="1">
                <a:latin typeface="arial nova" panose="020B0504020202020204" pitchFamily="34" charset="0"/>
              </a:rPr>
              <a:t>Lab of the week highlights the lab that demonstrated the largest energy  reduction this week</a:t>
            </a:r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C6321BB2-EC6D-349C-B2EF-8BAD8F0E1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01" y="2142378"/>
            <a:ext cx="864000" cy="86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4235A880-20BB-5F76-F622-8D3FB7A685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94920" y="2240755"/>
            <a:ext cx="612000" cy="612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House with solid fill">
            <a:extLst>
              <a:ext uri="{FF2B5EF4-FFF2-40B4-BE49-F238E27FC236}">
                <a16:creationId xmlns:a16="http://schemas.microsoft.com/office/drawing/2014/main" id="{CB064939-6FCA-6D9E-80F6-6B1408A000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6986" y="2155969"/>
            <a:ext cx="720000" cy="72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8" name="Graphic 17" descr="Downward trend graph with solid fill">
            <a:extLst>
              <a:ext uri="{FF2B5EF4-FFF2-40B4-BE49-F238E27FC236}">
                <a16:creationId xmlns:a16="http://schemas.microsoft.com/office/drawing/2014/main" id="{C2EE1AB7-7016-6CCD-770B-F248CB9564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876" b="25155"/>
          <a:stretch/>
        </p:blipFill>
        <p:spPr>
          <a:xfrm>
            <a:off x="5645298" y="1940754"/>
            <a:ext cx="1277617" cy="1224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901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</TotalTime>
  <Words>606</Words>
  <Application>Microsoft Office PowerPoint</Application>
  <PresentationFormat>Letter Paper (8.5x11 in)</PresentationFormat>
  <Paragraphs>154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Mahika Hari</dc:creator>
  <cp:lastModifiedBy>Mahika Hari</cp:lastModifiedBy>
  <cp:revision>17</cp:revision>
  <dcterms:created xsi:type="dcterms:W3CDTF">2023-03-27T18:52:53Z</dcterms:created>
  <dcterms:modified xsi:type="dcterms:W3CDTF">2023-06-08T18:02:21Z</dcterms:modified>
</cp:coreProperties>
</file>