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notesMasterIdLst>
    <p:notesMasterId r:id="rId20"/>
  </p:notesMasterIdLst>
  <p:sldIdLst>
    <p:sldId id="256" r:id="rId2"/>
    <p:sldId id="257" r:id="rId3"/>
    <p:sldId id="259" r:id="rId4"/>
    <p:sldId id="258" r:id="rId5"/>
    <p:sldId id="285" r:id="rId6"/>
    <p:sldId id="286" r:id="rId7"/>
    <p:sldId id="287" r:id="rId8"/>
    <p:sldId id="291" r:id="rId9"/>
    <p:sldId id="261" r:id="rId10"/>
    <p:sldId id="288" r:id="rId11"/>
    <p:sldId id="290" r:id="rId12"/>
    <p:sldId id="289" r:id="rId13"/>
    <p:sldId id="293" r:id="rId14"/>
    <p:sldId id="292" r:id="rId15"/>
    <p:sldId id="294" r:id="rId16"/>
    <p:sldId id="265" r:id="rId17"/>
    <p:sldId id="263"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6851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9" autoAdjust="0"/>
    <p:restoredTop sz="75116" autoAdjust="0"/>
  </p:normalViewPr>
  <p:slideViewPr>
    <p:cSldViewPr snapToGrid="0">
      <p:cViewPr varScale="1">
        <p:scale>
          <a:sx n="61" d="100"/>
          <a:sy n="61" d="100"/>
        </p:scale>
        <p:origin x="774" y="66"/>
      </p:cViewPr>
      <p:guideLst/>
    </p:cSldViewPr>
  </p:slideViewPr>
  <p:outlineViewPr>
    <p:cViewPr>
      <p:scale>
        <a:sx n="33" d="100"/>
        <a:sy n="33" d="100"/>
      </p:scale>
      <p:origin x="0" y="-60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479B2-F217-4030-AB3B-529E8628F87D}"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85762-7539-4499-ABDC-886E45D26887}" type="slidenum">
              <a:rPr lang="en-US" smtClean="0"/>
              <a:t>‹#›</a:t>
            </a:fld>
            <a:endParaRPr lang="en-US"/>
          </a:p>
        </p:txBody>
      </p:sp>
    </p:spTree>
    <p:extLst>
      <p:ext uri="{BB962C8B-B14F-4D97-AF65-F5344CB8AC3E}">
        <p14:creationId xmlns:p14="http://schemas.microsoft.com/office/powerpoint/2010/main" val="110657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37F28B6A-005A-4065-9D21-2E1813810CB7}" type="slidenum">
              <a:rPr lang="en-US" smtClean="0"/>
              <a:t>1</a:t>
            </a:fld>
            <a:fld id="{10716C9F-6405-4766-9478-93C028A3818F}" type="slidenum">
              <a:rPr lang="en-US" smtClean="0"/>
              <a:t>1</a:t>
            </a:fld>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1</a:t>
            </a:fld>
            <a:endParaRPr lang="en-US"/>
          </a:p>
        </p:txBody>
      </p:sp>
    </p:spTree>
    <p:extLst>
      <p:ext uri="{BB962C8B-B14F-4D97-AF65-F5344CB8AC3E}">
        <p14:creationId xmlns:p14="http://schemas.microsoft.com/office/powerpoint/2010/main" val="313620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12</a:t>
            </a:fld>
            <a:endParaRPr lang="en-US"/>
          </a:p>
        </p:txBody>
      </p:sp>
    </p:spTree>
    <p:extLst>
      <p:ext uri="{BB962C8B-B14F-4D97-AF65-F5344CB8AC3E}">
        <p14:creationId xmlns:p14="http://schemas.microsoft.com/office/powerpoint/2010/main" val="94980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Partitioning divides your table into parts and keeps the related data together based on column values such as date, country, region, etc. Partitions act as virtual columns. You define them at table creation, and they can help reduce the amount of data scanned per query, thereby improving performance. You can restrict the amount of data scanned by a query by specifying filters based on the partition</a:t>
            </a:r>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14</a:t>
            </a:fld>
            <a:endParaRPr lang="en-US"/>
          </a:p>
        </p:txBody>
      </p:sp>
    </p:spTree>
    <p:extLst>
      <p:ext uri="{BB962C8B-B14F-4D97-AF65-F5344CB8AC3E}">
        <p14:creationId xmlns:p14="http://schemas.microsoft.com/office/powerpoint/2010/main" val="324095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Paths</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16</a:t>
            </a:fld>
            <a:endParaRPr lang="en-US"/>
          </a:p>
        </p:txBody>
      </p:sp>
    </p:spTree>
    <p:extLst>
      <p:ext uri="{BB962C8B-B14F-4D97-AF65-F5344CB8AC3E}">
        <p14:creationId xmlns:p14="http://schemas.microsoft.com/office/powerpoint/2010/main" val="333781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2</a:t>
            </a:fld>
            <a:endParaRPr lang="en-US"/>
          </a:p>
        </p:txBody>
      </p:sp>
    </p:spTree>
    <p:extLst>
      <p:ext uri="{BB962C8B-B14F-4D97-AF65-F5344CB8AC3E}">
        <p14:creationId xmlns:p14="http://schemas.microsoft.com/office/powerpoint/2010/main" val="306967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4</a:t>
            </a:fld>
            <a:endParaRPr lang="en-US"/>
          </a:p>
        </p:txBody>
      </p:sp>
    </p:spTree>
    <p:extLst>
      <p:ext uri="{BB962C8B-B14F-4D97-AF65-F5344CB8AC3E}">
        <p14:creationId xmlns:p14="http://schemas.microsoft.com/office/powerpoint/2010/main" val="344670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5</a:t>
            </a:fld>
            <a:endParaRPr lang="en-US"/>
          </a:p>
        </p:txBody>
      </p:sp>
    </p:spTree>
    <p:extLst>
      <p:ext uri="{BB962C8B-B14F-4D97-AF65-F5344CB8AC3E}">
        <p14:creationId xmlns:p14="http://schemas.microsoft.com/office/powerpoint/2010/main" val="247436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6</a:t>
            </a:fld>
            <a:endParaRPr lang="en-US"/>
          </a:p>
        </p:txBody>
      </p:sp>
    </p:spTree>
    <p:extLst>
      <p:ext uri="{BB962C8B-B14F-4D97-AF65-F5344CB8AC3E}">
        <p14:creationId xmlns:p14="http://schemas.microsoft.com/office/powerpoint/2010/main" val="328208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7</a:t>
            </a:fld>
            <a:endParaRPr lang="en-US"/>
          </a:p>
        </p:txBody>
      </p:sp>
    </p:spTree>
    <p:extLst>
      <p:ext uri="{BB962C8B-B14F-4D97-AF65-F5344CB8AC3E}">
        <p14:creationId xmlns:p14="http://schemas.microsoft.com/office/powerpoint/2010/main" val="138261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8</a:t>
            </a:fld>
            <a:endParaRPr lang="en-US"/>
          </a:p>
        </p:txBody>
      </p:sp>
    </p:spTree>
    <p:extLst>
      <p:ext uri="{BB962C8B-B14F-4D97-AF65-F5344CB8AC3E}">
        <p14:creationId xmlns:p14="http://schemas.microsoft.com/office/powerpoint/2010/main" val="22280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10</a:t>
            </a:fld>
            <a:endParaRPr lang="en-US"/>
          </a:p>
        </p:txBody>
      </p:sp>
    </p:spTree>
    <p:extLst>
      <p:ext uri="{BB962C8B-B14F-4D97-AF65-F5344CB8AC3E}">
        <p14:creationId xmlns:p14="http://schemas.microsoft.com/office/powerpoint/2010/main" val="106295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baseline="0" dirty="0" smtClean="0"/>
              <a:t>The Output of one step is the Input for the Next step</a:t>
            </a:r>
          </a:p>
          <a:p>
            <a:endParaRPr lang="en-US" dirty="0"/>
          </a:p>
        </p:txBody>
      </p:sp>
      <p:sp>
        <p:nvSpPr>
          <p:cNvPr id="4" name="Slide Number Placeholder 3"/>
          <p:cNvSpPr>
            <a:spLocks noGrp="1"/>
          </p:cNvSpPr>
          <p:nvPr>
            <p:ph type="sldNum" sz="quarter" idx="10"/>
          </p:nvPr>
        </p:nvSpPr>
        <p:spPr/>
        <p:txBody>
          <a:bodyPr/>
          <a:lstStyle/>
          <a:p>
            <a:fld id="{90585762-7539-4499-ABDC-886E45D26887}" type="slidenum">
              <a:rPr lang="en-US" smtClean="0"/>
              <a:t>11</a:t>
            </a:fld>
            <a:endParaRPr lang="en-US"/>
          </a:p>
        </p:txBody>
      </p:sp>
    </p:spTree>
    <p:extLst>
      <p:ext uri="{BB962C8B-B14F-4D97-AF65-F5344CB8AC3E}">
        <p14:creationId xmlns:p14="http://schemas.microsoft.com/office/powerpoint/2010/main" val="364785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10/01/2020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EC171-4167-4CD8-9D3F-FCC2B10778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48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10/01/2020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536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10/01/2020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379263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10/01/2020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426310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10/01/2020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EC171-4167-4CD8-9D3F-FCC2B10778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79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10/01/2020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25810171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10/01/2020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200008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10/01/2020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96043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10/01/2020</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183164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10/01/2020</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EEC171-4167-4CD8-9D3F-FCC2B1077823}" type="slidenum">
              <a:rPr lang="en-US" smtClean="0"/>
              <a:t>‹#›</a:t>
            </a:fld>
            <a:endParaRPr lang="en-US"/>
          </a:p>
        </p:txBody>
      </p:sp>
    </p:spTree>
    <p:extLst>
      <p:ext uri="{BB962C8B-B14F-4D97-AF65-F5344CB8AC3E}">
        <p14:creationId xmlns:p14="http://schemas.microsoft.com/office/powerpoint/2010/main" val="216169203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10/01/2020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EC171-4167-4CD8-9D3F-FCC2B1077823}" type="slidenum">
              <a:rPr lang="en-US" smtClean="0"/>
              <a:t>‹#›</a:t>
            </a:fld>
            <a:endParaRPr lang="en-US"/>
          </a:p>
        </p:txBody>
      </p:sp>
    </p:spTree>
    <p:extLst>
      <p:ext uri="{BB962C8B-B14F-4D97-AF65-F5344CB8AC3E}">
        <p14:creationId xmlns:p14="http://schemas.microsoft.com/office/powerpoint/2010/main" val="21452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10/01/2020</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EEC171-4167-4CD8-9D3F-FCC2B107782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355670"/>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aws.amazon.com/blogs/big-data/top-10-performance-tuning-tips-for-amazon-athen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hyperlink" Target="https://prestodb.io/docs/current/functions/aggregate.html" TargetMode="External"/><Relationship Id="rId3" Type="http://schemas.openxmlformats.org/officeDocument/2006/relationships/hyperlink" Target="https://medium.com/swlh/tutorial-build-your-data-lake-using-aws-s3-athena-150c1aaa44cf" TargetMode="External"/><Relationship Id="rId7" Type="http://schemas.openxmlformats.org/officeDocument/2006/relationships/hyperlink" Target="https://aws.amazon.com/blogs/big-data/top-10-performance-tuning-tips-for-amazon-athena/" TargetMode="External"/><Relationship Id="rId2" Type="http://schemas.openxmlformats.org/officeDocument/2006/relationships/hyperlink" Target="https://docs.aws.amazon.com/athena/latest/ug/athena-ug.pdf" TargetMode="External"/><Relationship Id="rId1" Type="http://schemas.openxmlformats.org/officeDocument/2006/relationships/slideLayout" Target="../slideLayouts/slideLayout2.xml"/><Relationship Id="rId6" Type="http://schemas.openxmlformats.org/officeDocument/2006/relationships/hyperlink" Target="https://docs.aws.amazon.com/athena/latest/ug/other-notable-limitations.html" TargetMode="External"/><Relationship Id="rId5" Type="http://schemas.openxmlformats.org/officeDocument/2006/relationships/hyperlink" Target="https://docs.aws.amazon.com/athena/latest/ug/glue-athena.html" TargetMode="External"/><Relationship Id="rId4" Type="http://schemas.openxmlformats.org/officeDocument/2006/relationships/hyperlink" Target="https://docs.aws.amazon.com/glue/" TargetMode="External"/><Relationship Id="rId9"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1793965"/>
            <a:ext cx="12192000" cy="2578337"/>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00430" y="2380592"/>
            <a:ext cx="7285703" cy="1137138"/>
          </a:xfrm>
        </p:spPr>
        <p:txBody>
          <a:bodyPr>
            <a:normAutofit/>
          </a:bodyPr>
          <a:lstStyle/>
          <a:p>
            <a:r>
              <a:rPr lang="en-US" b="1" dirty="0" smtClean="0"/>
              <a:t>AWS Athena</a:t>
            </a:r>
            <a:endParaRPr lang="en-US" b="1" dirty="0"/>
          </a:p>
        </p:txBody>
      </p:sp>
      <p:sp>
        <p:nvSpPr>
          <p:cNvPr id="3" name="Subtitle 2"/>
          <p:cNvSpPr>
            <a:spLocks noGrp="1"/>
          </p:cNvSpPr>
          <p:nvPr>
            <p:ph type="subTitle" idx="1"/>
          </p:nvPr>
        </p:nvSpPr>
        <p:spPr>
          <a:xfrm>
            <a:off x="1444049" y="4678169"/>
            <a:ext cx="3850632" cy="1143000"/>
          </a:xfrm>
        </p:spPr>
        <p:txBody>
          <a:bodyPr>
            <a:normAutofit fontScale="85000" lnSpcReduction="20000"/>
          </a:bodyPr>
          <a:lstStyle/>
          <a:p>
            <a:r>
              <a:rPr lang="en-US" i="1" dirty="0" smtClean="0"/>
              <a:t>By</a:t>
            </a:r>
          </a:p>
          <a:p>
            <a:r>
              <a:rPr lang="en-US" i="1" dirty="0" smtClean="0"/>
              <a:t>Neerad Shakya</a:t>
            </a:r>
          </a:p>
          <a:p>
            <a:r>
              <a:rPr lang="en-US" i="1" dirty="0" smtClean="0"/>
              <a:t>Developer, PACES Team</a:t>
            </a:r>
            <a:endParaRPr lang="en-US" i="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10" name="Date Placeholder 9"/>
          <p:cNvSpPr>
            <a:spLocks noGrp="1"/>
          </p:cNvSpPr>
          <p:nvPr>
            <p:ph type="dt" sz="half" idx="10"/>
          </p:nvPr>
        </p:nvSpPr>
        <p:spPr/>
        <p:txBody>
          <a:bodyPr/>
          <a:lstStyle/>
          <a:p>
            <a:r>
              <a:rPr lang="en-US" sz="1000" smtClean="0"/>
              <a:t>10/01/2020</a:t>
            </a:r>
            <a:endParaRPr lang="en-US" sz="1000" dirty="0"/>
          </a:p>
        </p:txBody>
      </p:sp>
      <p:sp>
        <p:nvSpPr>
          <p:cNvPr id="11" name="Slide Number Placeholder 10"/>
          <p:cNvSpPr>
            <a:spLocks noGrp="1"/>
          </p:cNvSpPr>
          <p:nvPr>
            <p:ph type="sldNum" sz="quarter" idx="12"/>
          </p:nvPr>
        </p:nvSpPr>
        <p:spPr/>
        <p:txBody>
          <a:bodyPr/>
          <a:lstStyle/>
          <a:p>
            <a:fld id="{31EEC171-4167-4CD8-9D3F-FCC2B1077823}" type="slidenum">
              <a:rPr lang="en-US" smtClean="0"/>
              <a:t>1</a:t>
            </a:fld>
            <a:endParaRPr lang="en-US"/>
          </a:p>
        </p:txBody>
      </p:sp>
      <p:pic>
        <p:nvPicPr>
          <p:cNvPr id="6" name="Picture 5"/>
          <p:cNvPicPr>
            <a:picLocks noChangeAspect="1"/>
          </p:cNvPicPr>
          <p:nvPr/>
        </p:nvPicPr>
        <p:blipFill>
          <a:blip r:embed="rId4"/>
          <a:stretch>
            <a:fillRect/>
          </a:stretch>
        </p:blipFill>
        <p:spPr>
          <a:xfrm>
            <a:off x="2333415" y="2244311"/>
            <a:ext cx="1409700" cy="1409700"/>
          </a:xfrm>
          <a:prstGeom prst="rect">
            <a:avLst/>
          </a:prstGeom>
        </p:spPr>
      </p:pic>
    </p:spTree>
    <p:extLst>
      <p:ext uri="{BB962C8B-B14F-4D97-AF65-F5344CB8AC3E}">
        <p14:creationId xmlns:p14="http://schemas.microsoft.com/office/powerpoint/2010/main" val="2297829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1374"/>
            <a:ext cx="10058400" cy="691805"/>
          </a:xfrm>
        </p:spPr>
        <p:txBody>
          <a:bodyPr>
            <a:noAutofit/>
          </a:bodyPr>
          <a:lstStyle/>
          <a:p>
            <a:r>
              <a:rPr lang="en-US" b="1" dirty="0" smtClean="0"/>
              <a:t>Glue Crawler </a:t>
            </a:r>
            <a:endParaRPr lang="en-US" b="1" dirty="0"/>
          </a:p>
        </p:txBody>
      </p:sp>
      <p:sp>
        <p:nvSpPr>
          <p:cNvPr id="3" name="Content Placeholder 2"/>
          <p:cNvSpPr>
            <a:spLocks noGrp="1"/>
          </p:cNvSpPr>
          <p:nvPr>
            <p:ph idx="1"/>
          </p:nvPr>
        </p:nvSpPr>
        <p:spPr>
          <a:xfrm>
            <a:off x="1097280" y="1227172"/>
            <a:ext cx="10058400" cy="4798489"/>
          </a:xfrm>
          <a:solidFill>
            <a:schemeClr val="bg1"/>
          </a:solidFill>
        </p:spPr>
        <p:txBody>
          <a:bodyPr>
            <a:noAutofit/>
          </a:bodyPr>
          <a:lstStyle/>
          <a:p>
            <a:pPr marL="234950" indent="-234950">
              <a:buFont typeface="Wingdings" panose="05000000000000000000" pitchFamily="2" charset="2"/>
              <a:buChar char="Ø"/>
            </a:pPr>
            <a:r>
              <a:rPr lang="en-US" sz="3200" dirty="0" smtClean="0"/>
              <a:t>Serverless fully </a:t>
            </a:r>
            <a:r>
              <a:rPr lang="en-US" sz="3200" dirty="0"/>
              <a:t>managed ETL (extract, transform, and load) </a:t>
            </a:r>
            <a:r>
              <a:rPr lang="en-US" sz="3200" dirty="0" smtClean="0"/>
              <a:t>service.</a:t>
            </a:r>
          </a:p>
          <a:p>
            <a:pPr marL="234950" indent="-234950">
              <a:buFont typeface="Wingdings" panose="05000000000000000000" pitchFamily="2" charset="2"/>
              <a:buChar char="Ø"/>
            </a:pPr>
            <a:r>
              <a:rPr lang="en-US" sz="3200" dirty="0"/>
              <a:t> categorize your data, clean it, enrich it, and move it reliably between various data stores. </a:t>
            </a:r>
            <a:endParaRPr lang="en-US" sz="3200" dirty="0" smtClean="0"/>
          </a:p>
          <a:p>
            <a:pPr marL="234950" indent="-234950">
              <a:buFont typeface="Wingdings" panose="05000000000000000000" pitchFamily="2" charset="2"/>
              <a:buChar char="Ø"/>
            </a:pPr>
            <a:r>
              <a:rPr lang="en-US" sz="3200" dirty="0" smtClean="0"/>
              <a:t>Discover </a:t>
            </a:r>
            <a:r>
              <a:rPr lang="en-US" sz="3200" dirty="0"/>
              <a:t>data, transform it, and make it available for search and </a:t>
            </a:r>
            <a:r>
              <a:rPr lang="en-US" sz="3200" dirty="0" smtClean="0"/>
              <a:t>querying</a:t>
            </a:r>
            <a:endParaRPr lang="en-US" sz="3200" dirty="0"/>
          </a:p>
          <a:p>
            <a:pPr marL="234950" indent="-234950">
              <a:buFont typeface="Wingdings" panose="05000000000000000000" pitchFamily="2" charset="2"/>
              <a:buChar char="Ø"/>
            </a:pPr>
            <a:r>
              <a:rPr lang="en-US" sz="3200" dirty="0"/>
              <a:t>A</a:t>
            </a:r>
            <a:r>
              <a:rPr lang="en-US" sz="3200" dirty="0" smtClean="0"/>
              <a:t>utomatically </a:t>
            </a:r>
            <a:r>
              <a:rPr lang="en-US" sz="3200" dirty="0"/>
              <a:t>infer database and table schema from your dataset, storing the associated metadata in the AWS Glue Data Catalog</a:t>
            </a:r>
            <a:endParaRPr lang="en-US" sz="32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10</a:t>
            </a:fld>
            <a:endParaRPr lang="en-US"/>
          </a:p>
        </p:txBody>
      </p:sp>
      <p:pic>
        <p:nvPicPr>
          <p:cNvPr id="7" name="Picture 6"/>
          <p:cNvPicPr>
            <a:picLocks noChangeAspect="1"/>
          </p:cNvPicPr>
          <p:nvPr/>
        </p:nvPicPr>
        <p:blipFill>
          <a:blip r:embed="rId4"/>
          <a:stretch>
            <a:fillRect/>
          </a:stretch>
        </p:blipFill>
        <p:spPr>
          <a:xfrm>
            <a:off x="4365453" y="301374"/>
            <a:ext cx="670754" cy="670754"/>
          </a:xfrm>
          <a:prstGeom prst="rect">
            <a:avLst/>
          </a:prstGeom>
        </p:spPr>
      </p:pic>
    </p:spTree>
    <p:extLst>
      <p:ext uri="{BB962C8B-B14F-4D97-AF65-F5344CB8AC3E}">
        <p14:creationId xmlns:p14="http://schemas.microsoft.com/office/powerpoint/2010/main" val="3742646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05840" y="1198399"/>
            <a:ext cx="10381028" cy="5090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330148"/>
            <a:ext cx="9654684" cy="691805"/>
          </a:xfrm>
        </p:spPr>
        <p:txBody>
          <a:bodyPr>
            <a:noAutofit/>
          </a:bodyPr>
          <a:lstStyle/>
          <a:p>
            <a:pPr lvl="1"/>
            <a:r>
              <a:rPr lang="en-US" sz="4400" b="1" dirty="0" smtClean="0">
                <a:latin typeface="+mn-lt"/>
              </a:rPr>
              <a:t>DDL Statements </a:t>
            </a:r>
            <a:r>
              <a:rPr lang="en-US" sz="4400" b="1" dirty="0" smtClean="0">
                <a:solidFill>
                  <a:schemeClr val="accent1">
                    <a:lumMod val="75000"/>
                  </a:schemeClr>
                </a:solidFill>
                <a:latin typeface="+mn-lt"/>
              </a:rPr>
              <a:t>&lt;&gt;</a:t>
            </a:r>
            <a:endParaRPr lang="en-US" sz="4400" b="1" dirty="0" smtClean="0">
              <a:solidFill>
                <a:schemeClr val="accent1">
                  <a:lumMod val="75000"/>
                </a:schemeClr>
              </a:solidFill>
              <a:latin typeface="+mn-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11</a:t>
            </a:fld>
            <a:endParaRPr lang="en-US"/>
          </a:p>
        </p:txBody>
      </p:sp>
      <p:pic>
        <p:nvPicPr>
          <p:cNvPr id="7" name="Picture 6"/>
          <p:cNvPicPr>
            <a:picLocks noChangeAspect="1"/>
          </p:cNvPicPr>
          <p:nvPr/>
        </p:nvPicPr>
        <p:blipFill>
          <a:blip r:embed="rId4"/>
          <a:stretch>
            <a:fillRect/>
          </a:stretch>
        </p:blipFill>
        <p:spPr>
          <a:xfrm>
            <a:off x="1097280" y="1227172"/>
            <a:ext cx="5640705" cy="45226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947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12</a:t>
            </a:fld>
            <a:endParaRPr lang="en-US"/>
          </a:p>
        </p:txBody>
      </p:sp>
      <p:sp>
        <p:nvSpPr>
          <p:cNvPr id="12" name="Title 1"/>
          <p:cNvSpPr txBox="1">
            <a:spLocks/>
          </p:cNvSpPr>
          <p:nvPr/>
        </p:nvSpPr>
        <p:spPr>
          <a:xfrm>
            <a:off x="1097280" y="330148"/>
            <a:ext cx="9654684" cy="69180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lvl="1" defTabSz="914400"/>
            <a:r>
              <a:rPr lang="en-US" sz="4400" b="1" kern="0" dirty="0" smtClean="0">
                <a:solidFill>
                  <a:sysClr val="windowText" lastClr="000000"/>
                </a:solidFill>
                <a:latin typeface="+mn-lt"/>
              </a:rPr>
              <a:t>Infrastructure as Code </a:t>
            </a:r>
            <a:r>
              <a:rPr lang="en-US" sz="4400" b="1" kern="0" dirty="0" smtClean="0">
                <a:solidFill>
                  <a:schemeClr val="accent1">
                    <a:lumMod val="75000"/>
                  </a:schemeClr>
                </a:solidFill>
                <a:latin typeface="+mn-lt"/>
              </a:rPr>
              <a:t>&lt;&gt;</a:t>
            </a:r>
            <a:endParaRPr lang="en-US" sz="4400" b="1" kern="0" dirty="0" smtClean="0">
              <a:solidFill>
                <a:schemeClr val="accent1">
                  <a:lumMod val="75000"/>
                </a:schemeClr>
              </a:solidFill>
              <a:latin typeface="+mn-lt"/>
            </a:endParaRPr>
          </a:p>
        </p:txBody>
      </p:sp>
      <p:sp>
        <p:nvSpPr>
          <p:cNvPr id="13" name="Content Placeholder 2"/>
          <p:cNvSpPr txBox="1">
            <a:spLocks/>
          </p:cNvSpPr>
          <p:nvPr/>
        </p:nvSpPr>
        <p:spPr>
          <a:xfrm>
            <a:off x="1097280" y="1227172"/>
            <a:ext cx="10058400" cy="4798489"/>
          </a:xfrm>
          <a:prstGeom prst="rect">
            <a:avLst/>
          </a:prstGeom>
          <a:solidFill>
            <a:schemeClr val="bg1"/>
          </a:solidFill>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4950" indent="-234950">
              <a:buFont typeface="Wingdings" panose="05000000000000000000" pitchFamily="2" charset="2"/>
              <a:buChar char="Ø"/>
            </a:pPr>
            <a:r>
              <a:rPr lang="en-US" sz="3200" dirty="0" smtClean="0"/>
              <a:t>Use CDK of CF</a:t>
            </a:r>
          </a:p>
          <a:p>
            <a:pPr marL="234950" indent="-234950">
              <a:buFont typeface="Wingdings" panose="05000000000000000000" pitchFamily="2" charset="2"/>
              <a:buChar char="Ø"/>
            </a:pPr>
            <a:r>
              <a:rPr lang="en-US" sz="3200" dirty="0" smtClean="0"/>
              <a:t>Define your Database</a:t>
            </a:r>
          </a:p>
          <a:p>
            <a:pPr marL="234950" indent="-234950">
              <a:buFont typeface="Wingdings" panose="05000000000000000000" pitchFamily="2" charset="2"/>
              <a:buChar char="Ø"/>
            </a:pPr>
            <a:r>
              <a:rPr lang="en-US" sz="3200" dirty="0" smtClean="0"/>
              <a:t>Define your Tables</a:t>
            </a:r>
          </a:p>
          <a:p>
            <a:pPr marL="234950" indent="-234950">
              <a:buFont typeface="Wingdings" panose="05000000000000000000" pitchFamily="2" charset="2"/>
              <a:buChar char="Ø"/>
            </a:pPr>
            <a:r>
              <a:rPr lang="en-US" sz="3200" dirty="0" smtClean="0"/>
              <a:t>Define your Data</a:t>
            </a:r>
          </a:p>
          <a:p>
            <a:pPr marL="234950" indent="-234950">
              <a:buFont typeface="Wingdings" panose="05000000000000000000" pitchFamily="2" charset="2"/>
              <a:buChar char="Ø"/>
            </a:pPr>
            <a:r>
              <a:rPr lang="en-US" sz="3200" dirty="0" smtClean="0"/>
              <a:t>Define your Formats</a:t>
            </a:r>
          </a:p>
          <a:p>
            <a:pPr marL="234950" indent="-234950">
              <a:buFont typeface="Wingdings" panose="05000000000000000000" pitchFamily="2" charset="2"/>
              <a:buChar char="Ø"/>
            </a:pPr>
            <a:r>
              <a:rPr lang="en-US" sz="3200" dirty="0" smtClean="0"/>
              <a:t>Deploy</a:t>
            </a:r>
          </a:p>
        </p:txBody>
      </p:sp>
      <p:cxnSp>
        <p:nvCxnSpPr>
          <p:cNvPr id="14" name="Straight Connector 13"/>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8753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78010"/>
            <a:ext cx="12192000" cy="26776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569551" y="2445761"/>
            <a:ext cx="4086375" cy="830997"/>
          </a:xfrm>
          <a:prstGeom prst="rect">
            <a:avLst/>
          </a:prstGeom>
          <a:noFill/>
        </p:spPr>
        <p:txBody>
          <a:bodyPr wrap="none" rtlCol="0">
            <a:spAutoFit/>
          </a:bodyPr>
          <a:lstStyle/>
          <a:p>
            <a:r>
              <a:rPr lang="en-US" sz="4800" b="1" dirty="0"/>
              <a:t>3</a:t>
            </a:r>
            <a:r>
              <a:rPr lang="en-US" sz="4800" b="1" dirty="0" smtClean="0"/>
              <a:t>. Performance</a:t>
            </a:r>
            <a:endParaRPr lang="en-US" sz="2000" i="1"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6" name="Date Placeholder 5"/>
          <p:cNvSpPr>
            <a:spLocks noGrp="1"/>
          </p:cNvSpPr>
          <p:nvPr>
            <p:ph type="dt" sz="half" idx="10"/>
          </p:nvPr>
        </p:nvSpPr>
        <p:spPr/>
        <p:txBody>
          <a:bodyPr/>
          <a:lstStyle/>
          <a:p>
            <a:r>
              <a:rPr lang="en-US" smtClean="0"/>
              <a:t>10/01/2020</a:t>
            </a:r>
            <a:endParaRPr lang="en-US"/>
          </a:p>
        </p:txBody>
      </p:sp>
      <p:sp>
        <p:nvSpPr>
          <p:cNvPr id="7" name="Slide Number Placeholder 6"/>
          <p:cNvSpPr>
            <a:spLocks noGrp="1"/>
          </p:cNvSpPr>
          <p:nvPr>
            <p:ph type="sldNum" sz="quarter" idx="12"/>
          </p:nvPr>
        </p:nvSpPr>
        <p:spPr/>
        <p:txBody>
          <a:bodyPr/>
          <a:lstStyle/>
          <a:p>
            <a:fld id="{31EEC171-4167-4CD8-9D3F-FCC2B1077823}" type="slidenum">
              <a:rPr lang="en-US" smtClean="0"/>
              <a:t>13</a:t>
            </a:fld>
            <a:endParaRPr lang="en-US"/>
          </a:p>
        </p:txBody>
      </p:sp>
    </p:spTree>
    <p:extLst>
      <p:ext uri="{BB962C8B-B14F-4D97-AF65-F5344CB8AC3E}">
        <p14:creationId xmlns:p14="http://schemas.microsoft.com/office/powerpoint/2010/main" val="3001685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14</a:t>
            </a:fld>
            <a:endParaRPr lang="en-US"/>
          </a:p>
        </p:txBody>
      </p:sp>
      <p:sp>
        <p:nvSpPr>
          <p:cNvPr id="12" name="Title 1"/>
          <p:cNvSpPr txBox="1">
            <a:spLocks/>
          </p:cNvSpPr>
          <p:nvPr/>
        </p:nvSpPr>
        <p:spPr>
          <a:xfrm>
            <a:off x="1097280" y="330148"/>
            <a:ext cx="9654684" cy="69180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lvl="1" defTabSz="914400"/>
            <a:r>
              <a:rPr lang="en-US" sz="4400" b="1" kern="0" dirty="0" smtClean="0">
                <a:solidFill>
                  <a:sysClr val="windowText" lastClr="000000"/>
                </a:solidFill>
                <a:latin typeface="+mn-lt"/>
              </a:rPr>
              <a:t>Performance</a:t>
            </a:r>
            <a:endParaRPr lang="en-US" sz="4400" b="1" kern="0" dirty="0" smtClean="0">
              <a:solidFill>
                <a:sysClr val="windowText" lastClr="000000"/>
              </a:solidFill>
              <a:latin typeface="+mn-lt"/>
            </a:endParaRPr>
          </a:p>
        </p:txBody>
      </p:sp>
      <p:sp>
        <p:nvSpPr>
          <p:cNvPr id="13" name="Content Placeholder 2"/>
          <p:cNvSpPr txBox="1">
            <a:spLocks/>
          </p:cNvSpPr>
          <p:nvPr/>
        </p:nvSpPr>
        <p:spPr>
          <a:xfrm>
            <a:off x="1005840" y="1017159"/>
            <a:ext cx="10058400" cy="4780088"/>
          </a:xfrm>
          <a:prstGeom prst="rect">
            <a:avLst/>
          </a:prstGeom>
          <a:solidFill>
            <a:schemeClr val="bg1"/>
          </a:solidFill>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4950" indent="-234950">
              <a:buFont typeface="Wingdings" panose="05000000000000000000" pitchFamily="2" charset="2"/>
              <a:buChar char="Ø"/>
            </a:pPr>
            <a:r>
              <a:rPr lang="en-US" sz="3200" dirty="0" smtClean="0"/>
              <a:t>Partition your data</a:t>
            </a:r>
          </a:p>
          <a:p>
            <a:pPr marL="0" indent="0">
              <a:buNone/>
            </a:pPr>
            <a:r>
              <a:rPr lang="en-US" sz="1400" i="1" dirty="0" smtClean="0"/>
              <a:t>s3://yourBucket/pathToTable/&lt;PARTITION_COLUMN_NAME&gt;=&lt;VALUE&gt;/&lt;PARTITION_COLUMN_NAME&gt;=&lt;VALUE&gt;/</a:t>
            </a:r>
          </a:p>
          <a:p>
            <a:pPr marL="234950" indent="-234950">
              <a:buFont typeface="Wingdings" panose="05000000000000000000" pitchFamily="2" charset="2"/>
              <a:buChar char="Ø"/>
            </a:pPr>
            <a:r>
              <a:rPr lang="en-US" sz="3200" dirty="0" smtClean="0"/>
              <a:t>Compression</a:t>
            </a:r>
            <a:endParaRPr lang="en-US" sz="3200" dirty="0"/>
          </a:p>
          <a:p>
            <a:pPr marL="234950" indent="-234950">
              <a:buFont typeface="Wingdings" panose="05000000000000000000" pitchFamily="2" charset="2"/>
              <a:buChar char="Ø"/>
            </a:pPr>
            <a:r>
              <a:rPr lang="en-US" sz="3200" dirty="0" smtClean="0"/>
              <a:t>Optimize file size</a:t>
            </a:r>
          </a:p>
          <a:p>
            <a:pPr marL="234950" indent="-234950">
              <a:buFont typeface="Wingdings" panose="05000000000000000000" pitchFamily="2" charset="2"/>
              <a:buChar char="Ø"/>
            </a:pPr>
            <a:r>
              <a:rPr lang="en-US" sz="3200" dirty="0" smtClean="0"/>
              <a:t>Columnar data store (Apache Parquet, Apache Orc)</a:t>
            </a:r>
          </a:p>
          <a:p>
            <a:pPr marL="234950" indent="-234950">
              <a:buFont typeface="Wingdings" panose="05000000000000000000" pitchFamily="2" charset="2"/>
              <a:buChar char="Ø"/>
            </a:pPr>
            <a:r>
              <a:rPr lang="en-US" sz="3200" dirty="0" smtClean="0"/>
              <a:t>Optimized queries (order by/limit by, join sequencing of tables, specify columns)</a:t>
            </a:r>
            <a:endParaRPr lang="en-US" sz="3200" dirty="0"/>
          </a:p>
          <a:p>
            <a:pPr marL="234950" indent="-234950">
              <a:buFont typeface="Wingdings" panose="05000000000000000000" pitchFamily="2" charset="2"/>
              <a:buChar char="Ø"/>
            </a:pPr>
            <a:endParaRPr lang="en-US" sz="3200" dirty="0" smtClean="0"/>
          </a:p>
          <a:p>
            <a:pPr marL="0" indent="0">
              <a:buNone/>
            </a:pPr>
            <a:r>
              <a:rPr lang="en-US" dirty="0" smtClean="0">
                <a:hlinkClick r:id="rId4"/>
              </a:rPr>
              <a:t>https</a:t>
            </a:r>
            <a:r>
              <a:rPr lang="en-US" dirty="0">
                <a:hlinkClick r:id="rId4"/>
              </a:rPr>
              <a:t>://aws.amazon.com/blogs/big-data/top-10-performance-tuning-tips-for-amazon-athena/</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sz="3200" dirty="0" smtClean="0"/>
          </a:p>
        </p:txBody>
      </p:sp>
      <p:cxnSp>
        <p:nvCxnSpPr>
          <p:cNvPr id="11" name="Straight Connector 10"/>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38756" y="378601"/>
            <a:ext cx="638558" cy="638558"/>
          </a:xfrm>
          <a:prstGeom prst="rect">
            <a:avLst/>
          </a:prstGeom>
        </p:spPr>
      </p:pic>
    </p:spTree>
    <p:extLst>
      <p:ext uri="{BB962C8B-B14F-4D97-AF65-F5344CB8AC3E}">
        <p14:creationId xmlns:p14="http://schemas.microsoft.com/office/powerpoint/2010/main" val="99283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78010"/>
            <a:ext cx="12192000" cy="26776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63075" y="2185841"/>
            <a:ext cx="11546046" cy="830997"/>
          </a:xfrm>
          <a:prstGeom prst="rect">
            <a:avLst/>
          </a:prstGeom>
          <a:noFill/>
        </p:spPr>
        <p:txBody>
          <a:bodyPr wrap="none" rtlCol="0">
            <a:spAutoFit/>
          </a:bodyPr>
          <a:lstStyle/>
          <a:p>
            <a:pPr marL="119062"/>
            <a:r>
              <a:rPr lang="en-US" sz="4800" dirty="0" smtClean="0"/>
              <a:t>4. Querying </a:t>
            </a:r>
            <a:r>
              <a:rPr lang="en-US" sz="4800" dirty="0"/>
              <a:t>With Console and </a:t>
            </a:r>
            <a:r>
              <a:rPr lang="en-US" sz="4800" dirty="0" err="1"/>
              <a:t>SqlWorkbench</a:t>
            </a:r>
            <a:endParaRPr lang="en-US" sz="4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6" name="Date Placeholder 5"/>
          <p:cNvSpPr>
            <a:spLocks noGrp="1"/>
          </p:cNvSpPr>
          <p:nvPr>
            <p:ph type="dt" sz="half" idx="10"/>
          </p:nvPr>
        </p:nvSpPr>
        <p:spPr/>
        <p:txBody>
          <a:bodyPr/>
          <a:lstStyle/>
          <a:p>
            <a:r>
              <a:rPr lang="en-US" smtClean="0"/>
              <a:t>10/01/2020</a:t>
            </a:r>
            <a:endParaRPr lang="en-US"/>
          </a:p>
        </p:txBody>
      </p:sp>
      <p:sp>
        <p:nvSpPr>
          <p:cNvPr id="7" name="Slide Number Placeholder 6"/>
          <p:cNvSpPr>
            <a:spLocks noGrp="1"/>
          </p:cNvSpPr>
          <p:nvPr>
            <p:ph type="sldNum" sz="quarter" idx="12"/>
          </p:nvPr>
        </p:nvSpPr>
        <p:spPr/>
        <p:txBody>
          <a:bodyPr/>
          <a:lstStyle/>
          <a:p>
            <a:fld id="{31EEC171-4167-4CD8-9D3F-FCC2B1077823}" type="slidenum">
              <a:rPr lang="en-US" smtClean="0"/>
              <a:t>15</a:t>
            </a:fld>
            <a:endParaRPr lang="en-US"/>
          </a:p>
        </p:txBody>
      </p:sp>
    </p:spTree>
    <p:extLst>
      <p:ext uri="{BB962C8B-B14F-4D97-AF65-F5344CB8AC3E}">
        <p14:creationId xmlns:p14="http://schemas.microsoft.com/office/powerpoint/2010/main" val="1484060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dirty="0" smtClean="0"/>
              <a:t>10/01/2020</a:t>
            </a:r>
            <a:endParaRPr lang="en-US" dirty="0"/>
          </a:p>
        </p:txBody>
      </p:sp>
      <p:sp>
        <p:nvSpPr>
          <p:cNvPr id="9" name="Slide Number Placeholder 8"/>
          <p:cNvSpPr>
            <a:spLocks noGrp="1"/>
          </p:cNvSpPr>
          <p:nvPr>
            <p:ph type="sldNum" sz="quarter" idx="12"/>
          </p:nvPr>
        </p:nvSpPr>
        <p:spPr/>
        <p:txBody>
          <a:bodyPr/>
          <a:lstStyle/>
          <a:p>
            <a:fld id="{31EEC171-4167-4CD8-9D3F-FCC2B1077823}" type="slidenum">
              <a:rPr lang="en-US" smtClean="0"/>
              <a:t>16</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051560"/>
            <a:ext cx="10241280" cy="0"/>
          </a:xfrm>
          <a:prstGeom prst="line">
            <a:avLst/>
          </a:prstGeom>
        </p:spPr>
        <p:style>
          <a:lnRef idx="1">
            <a:schemeClr val="dk1"/>
          </a:lnRef>
          <a:fillRef idx="0">
            <a:schemeClr val="dk1"/>
          </a:fillRef>
          <a:effectRef idx="0">
            <a:schemeClr val="dk1"/>
          </a:effectRef>
          <a:fontRef idx="minor">
            <a:schemeClr val="tx1"/>
          </a:fontRef>
        </p:style>
      </p:cxnSp>
      <p:sp>
        <p:nvSpPr>
          <p:cNvPr id="22" name="Content Placeholder 2"/>
          <p:cNvSpPr txBox="1">
            <a:spLocks/>
          </p:cNvSpPr>
          <p:nvPr/>
        </p:nvSpPr>
        <p:spPr>
          <a:xfrm>
            <a:off x="1067056" y="1178071"/>
            <a:ext cx="10058400" cy="4881389"/>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US" sz="1800" dirty="0" smtClean="0"/>
          </a:p>
          <a:p>
            <a:pPr marL="566928" lvl="3" indent="0">
              <a:buFont typeface="Calibri" pitchFamily="34" charset="0"/>
              <a:buNone/>
            </a:pPr>
            <a:endParaRPr lang="en-US" sz="1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400" dirty="0"/>
          </a:p>
        </p:txBody>
      </p:sp>
      <p:pic>
        <p:nvPicPr>
          <p:cNvPr id="3" name="Picture 2"/>
          <p:cNvPicPr>
            <a:picLocks noChangeAspect="1"/>
          </p:cNvPicPr>
          <p:nvPr/>
        </p:nvPicPr>
        <p:blipFill>
          <a:blip r:embed="rId4"/>
          <a:stretch>
            <a:fillRect/>
          </a:stretch>
        </p:blipFill>
        <p:spPr>
          <a:xfrm>
            <a:off x="2880144" y="1234049"/>
            <a:ext cx="3619500" cy="1009650"/>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3424656" y="1701319"/>
            <a:ext cx="733245" cy="2531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5"/>
          <a:srcRect r="677" b="2875"/>
          <a:stretch/>
        </p:blipFill>
        <p:spPr>
          <a:xfrm>
            <a:off x="1332063" y="2529430"/>
            <a:ext cx="7492760" cy="3293400"/>
          </a:xfrm>
          <a:prstGeom prst="rect">
            <a:avLst/>
          </a:prstGeom>
          <a:ln>
            <a:noFill/>
          </a:ln>
          <a:effectLst>
            <a:outerShdw blurRad="292100" dist="139700" dir="2700000" algn="tl" rotWithShape="0">
              <a:srgbClr val="333333">
                <a:alpha val="65000"/>
              </a:srgbClr>
            </a:outerShdw>
          </a:effectLst>
        </p:spPr>
      </p:pic>
      <p:sp>
        <p:nvSpPr>
          <p:cNvPr id="27" name="Rectangle 26"/>
          <p:cNvSpPr/>
          <p:nvPr/>
        </p:nvSpPr>
        <p:spPr>
          <a:xfrm>
            <a:off x="3243532" y="3959525"/>
            <a:ext cx="3968151" cy="2932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flipH="1">
            <a:off x="1005838" y="266730"/>
            <a:ext cx="9493484" cy="1077218"/>
          </a:xfrm>
          <a:prstGeom prst="rect">
            <a:avLst/>
          </a:prstGeom>
          <a:noFill/>
        </p:spPr>
        <p:txBody>
          <a:bodyPr wrap="square" rtlCol="0">
            <a:spAutoFit/>
          </a:bodyPr>
          <a:lstStyle/>
          <a:p>
            <a:r>
              <a:rPr lang="en-US" sz="3200" dirty="0" smtClean="0"/>
              <a:t>Make sure you are able to run Query!</a:t>
            </a:r>
          </a:p>
          <a:p>
            <a:endParaRPr lang="en-US" sz="3200" dirty="0"/>
          </a:p>
        </p:txBody>
      </p:sp>
    </p:spTree>
    <p:extLst>
      <p:ext uri="{BB962C8B-B14F-4D97-AF65-F5344CB8AC3E}">
        <p14:creationId xmlns:p14="http://schemas.microsoft.com/office/powerpoint/2010/main" val="1229908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55648"/>
            <a:ext cx="12192000" cy="26951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867574" y="1936954"/>
            <a:ext cx="6443573" cy="830997"/>
          </a:xfrm>
          <a:prstGeom prst="rect">
            <a:avLst/>
          </a:prstGeom>
          <a:noFill/>
        </p:spPr>
        <p:txBody>
          <a:bodyPr wrap="square" rtlCol="0">
            <a:spAutoFit/>
          </a:bodyPr>
          <a:lstStyle/>
          <a:p>
            <a:r>
              <a:rPr lang="en-US" sz="4800" b="1" dirty="0" smtClean="0"/>
              <a:t>5. Question and Answer</a:t>
            </a:r>
            <a:endParaRPr lang="en-US" sz="4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7" name="Date Placeholder 6"/>
          <p:cNvSpPr>
            <a:spLocks noGrp="1"/>
          </p:cNvSpPr>
          <p:nvPr>
            <p:ph type="dt" sz="half" idx="10"/>
          </p:nvPr>
        </p:nvSpPr>
        <p:spPr/>
        <p:txBody>
          <a:bodyPr/>
          <a:lstStyle/>
          <a:p>
            <a:r>
              <a:rPr lang="en-US" smtClean="0"/>
              <a:t>10/01/2020</a:t>
            </a:r>
            <a:endParaRPr lang="en-US"/>
          </a:p>
        </p:txBody>
      </p:sp>
      <p:sp>
        <p:nvSpPr>
          <p:cNvPr id="8" name="Slide Number Placeholder 7"/>
          <p:cNvSpPr>
            <a:spLocks noGrp="1"/>
          </p:cNvSpPr>
          <p:nvPr>
            <p:ph type="sldNum" sz="quarter" idx="12"/>
          </p:nvPr>
        </p:nvSpPr>
        <p:spPr/>
        <p:txBody>
          <a:bodyPr/>
          <a:lstStyle/>
          <a:p>
            <a:fld id="{31EEC171-4167-4CD8-9D3F-FCC2B1077823}" type="slidenum">
              <a:rPr lang="en-US" smtClean="0"/>
              <a:t>17</a:t>
            </a:fld>
            <a:endParaRPr lang="en-US"/>
          </a:p>
        </p:txBody>
      </p:sp>
      <p:pic>
        <p:nvPicPr>
          <p:cNvPr id="16" name="Picture 15"/>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279735" y="2685476"/>
            <a:ext cx="1619250" cy="1619250"/>
          </a:xfrm>
          <a:prstGeom prst="rect">
            <a:avLst/>
          </a:prstGeom>
          <a:solidFill>
            <a:schemeClr val="accent1">
              <a:alpha val="0"/>
            </a:schemeClr>
          </a:solidFill>
        </p:spPr>
      </p:pic>
    </p:spTree>
    <p:extLst>
      <p:ext uri="{BB962C8B-B14F-4D97-AF65-F5344CB8AC3E}">
        <p14:creationId xmlns:p14="http://schemas.microsoft.com/office/powerpoint/2010/main" val="44612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en-US" dirty="0">
                <a:hlinkClick r:id="rId2"/>
              </a:rPr>
              <a:t>https://</a:t>
            </a:r>
            <a:r>
              <a:rPr lang="en-US" dirty="0" smtClean="0">
                <a:hlinkClick r:id="rId2"/>
              </a:rPr>
              <a:t>docs.aws.amazon.com/athena/latest/ug/athena-ug.pdf</a:t>
            </a:r>
            <a:endParaRPr lang="en-US" dirty="0" smtClean="0"/>
          </a:p>
          <a:p>
            <a:pPr marL="285750" indent="-285750">
              <a:buFont typeface="Wingdings" panose="05000000000000000000" pitchFamily="2" charset="2"/>
              <a:buChar char="Ø"/>
            </a:pPr>
            <a:r>
              <a:rPr lang="en-US" dirty="0">
                <a:hlinkClick r:id="rId3"/>
              </a:rPr>
              <a:t>https://</a:t>
            </a:r>
            <a:r>
              <a:rPr lang="en-US" dirty="0" smtClean="0">
                <a:hlinkClick r:id="rId3"/>
              </a:rPr>
              <a:t>medium.com/swlh/tutorial-build-your-data-lake-using-aws-s3-athena-150c1aaa44cf</a:t>
            </a:r>
            <a:endParaRPr lang="en-US" dirty="0" smtClean="0"/>
          </a:p>
          <a:p>
            <a:pPr marL="285750" indent="-285750">
              <a:buFont typeface="Wingdings" panose="05000000000000000000" pitchFamily="2" charset="2"/>
              <a:buChar char="Ø"/>
            </a:pPr>
            <a:r>
              <a:rPr lang="en-US" dirty="0">
                <a:hlinkClick r:id="rId4"/>
              </a:rPr>
              <a:t>https://docs.aws.amazon.com/glue</a:t>
            </a:r>
            <a:r>
              <a:rPr lang="en-US" dirty="0" smtClean="0">
                <a:hlinkClick r:id="rId4"/>
              </a:rPr>
              <a:t>/</a:t>
            </a:r>
            <a:endParaRPr lang="en-US" dirty="0" smtClean="0"/>
          </a:p>
          <a:p>
            <a:pPr marL="285750" indent="-285750">
              <a:buFont typeface="Wingdings" panose="05000000000000000000" pitchFamily="2" charset="2"/>
              <a:buChar char="Ø"/>
            </a:pPr>
            <a:r>
              <a:rPr lang="en-US" dirty="0">
                <a:hlinkClick r:id="rId5"/>
              </a:rPr>
              <a:t>https://</a:t>
            </a:r>
            <a:r>
              <a:rPr lang="en-US" dirty="0" smtClean="0">
                <a:hlinkClick r:id="rId5"/>
              </a:rPr>
              <a:t>docs.aws.amazon.com/athena/latest/ug/glue-athena.html</a:t>
            </a:r>
            <a:endParaRPr lang="en-US" dirty="0" smtClean="0"/>
          </a:p>
          <a:p>
            <a:pPr marL="285750" indent="-285750">
              <a:buFont typeface="Wingdings" panose="05000000000000000000" pitchFamily="2" charset="2"/>
              <a:buChar char="Ø"/>
            </a:pPr>
            <a:r>
              <a:rPr lang="en-US" dirty="0">
                <a:hlinkClick r:id="rId6"/>
              </a:rPr>
              <a:t>https://</a:t>
            </a:r>
            <a:r>
              <a:rPr lang="en-US" dirty="0" smtClean="0">
                <a:hlinkClick r:id="rId6"/>
              </a:rPr>
              <a:t>docs.aws.amazon.com/athena/latest/ug/other-notable-limitations.html</a:t>
            </a:r>
            <a:endParaRPr lang="en-US" dirty="0" smtClean="0"/>
          </a:p>
          <a:p>
            <a:pPr marL="285750" indent="-285750">
              <a:buFont typeface="Wingdings" panose="05000000000000000000" pitchFamily="2" charset="2"/>
              <a:buChar char="Ø"/>
            </a:pPr>
            <a:r>
              <a:rPr lang="en-US" dirty="0">
                <a:hlinkClick r:id="rId7"/>
              </a:rPr>
              <a:t>https://aws.amazon.com/blogs/big-data/top-10-performance-tuning-tips-for-amazon-athena</a:t>
            </a:r>
            <a:r>
              <a:rPr lang="en-US" dirty="0" smtClean="0">
                <a:hlinkClick r:id="rId7"/>
              </a:rPr>
              <a:t>/</a:t>
            </a:r>
            <a:endParaRPr lang="en-US" dirty="0" smtClean="0"/>
          </a:p>
          <a:p>
            <a:pPr marL="285750" indent="-285750">
              <a:buFont typeface="Wingdings" panose="05000000000000000000" pitchFamily="2" charset="2"/>
              <a:buChar char="Ø"/>
            </a:pPr>
            <a:r>
              <a:rPr lang="en-US" dirty="0">
                <a:hlinkClick r:id="rId8"/>
              </a:rPr>
              <a:t>https://</a:t>
            </a:r>
            <a:r>
              <a:rPr lang="en-US" dirty="0" smtClean="0">
                <a:hlinkClick r:id="rId8"/>
              </a:rPr>
              <a:t>prestodb.io/docs/current/functions/aggregate.html</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7" name="Date Placeholder 6"/>
          <p:cNvSpPr>
            <a:spLocks noGrp="1"/>
          </p:cNvSpPr>
          <p:nvPr>
            <p:ph type="dt" sz="half" idx="10"/>
          </p:nvPr>
        </p:nvSpPr>
        <p:spPr/>
        <p:txBody>
          <a:bodyPr/>
          <a:lstStyle/>
          <a:p>
            <a:r>
              <a:rPr lang="en-US" smtClean="0"/>
              <a:t>10/01/2020</a:t>
            </a:r>
            <a:endParaRPr lang="en-US"/>
          </a:p>
        </p:txBody>
      </p:sp>
      <p:sp>
        <p:nvSpPr>
          <p:cNvPr id="8" name="Slide Number Placeholder 7"/>
          <p:cNvSpPr>
            <a:spLocks noGrp="1"/>
          </p:cNvSpPr>
          <p:nvPr>
            <p:ph type="sldNum" sz="quarter" idx="12"/>
          </p:nvPr>
        </p:nvSpPr>
        <p:spPr/>
        <p:txBody>
          <a:bodyPr/>
          <a:lstStyle/>
          <a:p>
            <a:fld id="{31EEC171-4167-4CD8-9D3F-FCC2B1077823}" type="slidenum">
              <a:rPr lang="en-US" smtClean="0"/>
              <a:t>18</a:t>
            </a:fld>
            <a:endParaRPr lang="en-US"/>
          </a:p>
        </p:txBody>
      </p:sp>
    </p:spTree>
    <p:extLst>
      <p:ext uri="{BB962C8B-B14F-4D97-AF65-F5344CB8AC3E}">
        <p14:creationId xmlns:p14="http://schemas.microsoft.com/office/powerpoint/2010/main" val="3923466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60699"/>
            <a:ext cx="10058400" cy="767952"/>
          </a:xfrm>
        </p:spPr>
        <p:txBody>
          <a:bodyPr/>
          <a:lstStyle/>
          <a:p>
            <a:r>
              <a:rPr lang="en-US" b="1" dirty="0" smtClean="0"/>
              <a:t>Contents</a:t>
            </a:r>
            <a:endParaRPr lang="en-US" b="1" dirty="0"/>
          </a:p>
        </p:txBody>
      </p:sp>
      <p:sp>
        <p:nvSpPr>
          <p:cNvPr id="3" name="Content Placeholder 2"/>
          <p:cNvSpPr>
            <a:spLocks noGrp="1"/>
          </p:cNvSpPr>
          <p:nvPr>
            <p:ph idx="1"/>
          </p:nvPr>
        </p:nvSpPr>
        <p:spPr>
          <a:xfrm>
            <a:off x="1097280" y="1992038"/>
            <a:ext cx="10058400" cy="4023360"/>
          </a:xfrm>
        </p:spPr>
        <p:txBody>
          <a:bodyPr>
            <a:normAutofit fontScale="77500" lnSpcReduction="20000"/>
          </a:bodyPr>
          <a:lstStyle/>
          <a:p>
            <a:pPr marL="633412" indent="-514350">
              <a:buFont typeface="+mj-lt"/>
              <a:buAutoNum type="arabicPeriod"/>
            </a:pPr>
            <a:r>
              <a:rPr lang="en-US" sz="3200" dirty="0" smtClean="0"/>
              <a:t>Introduction</a:t>
            </a:r>
          </a:p>
          <a:p>
            <a:pPr marL="868870" lvl="1" indent="-457200"/>
            <a:r>
              <a:rPr lang="en-US" sz="3000" dirty="0" smtClean="0"/>
              <a:t>Amazon Athena</a:t>
            </a:r>
          </a:p>
          <a:p>
            <a:pPr marL="868870" lvl="1" indent="-457200"/>
            <a:r>
              <a:rPr lang="en-US" sz="3000" dirty="0" smtClean="0"/>
              <a:t>Use Cases</a:t>
            </a:r>
          </a:p>
          <a:p>
            <a:pPr marL="868870" lvl="1" indent="-457200"/>
            <a:r>
              <a:rPr lang="en-US" sz="3000" dirty="0" smtClean="0"/>
              <a:t>Date Formats</a:t>
            </a:r>
          </a:p>
          <a:p>
            <a:pPr marL="868870" lvl="1" indent="-457200"/>
            <a:r>
              <a:rPr lang="en-US" sz="3000" dirty="0" smtClean="0"/>
              <a:t>Pricings</a:t>
            </a:r>
            <a:endParaRPr lang="en-US" sz="3000" dirty="0" smtClean="0"/>
          </a:p>
          <a:p>
            <a:pPr marL="633412" indent="-514350">
              <a:buFont typeface="+mj-lt"/>
              <a:buAutoNum type="arabicPeriod"/>
            </a:pPr>
            <a:r>
              <a:rPr lang="en-US" sz="3200" dirty="0" smtClean="0"/>
              <a:t>Defining Data</a:t>
            </a:r>
          </a:p>
          <a:p>
            <a:pPr marL="868870" lvl="1" indent="-457200"/>
            <a:r>
              <a:rPr lang="en-US" sz="3000" dirty="0" smtClean="0"/>
              <a:t>Glue-Crawler</a:t>
            </a:r>
          </a:p>
          <a:p>
            <a:pPr marL="868870" lvl="1" indent="-457200"/>
            <a:r>
              <a:rPr lang="en-US" sz="3000" dirty="0" smtClean="0"/>
              <a:t>DDL Statements</a:t>
            </a:r>
          </a:p>
          <a:p>
            <a:pPr marL="868870" lvl="1" indent="-457200"/>
            <a:r>
              <a:rPr lang="en-US" sz="3000" dirty="0" err="1" smtClean="0"/>
              <a:t>Infrstructure</a:t>
            </a:r>
            <a:r>
              <a:rPr lang="en-US" sz="3000" dirty="0" smtClean="0"/>
              <a:t> as Code</a:t>
            </a:r>
            <a:endParaRPr lang="en-US" sz="3000" dirty="0" smtClean="0"/>
          </a:p>
          <a:p>
            <a:pPr marL="633412" indent="-514350">
              <a:buFont typeface="+mj-lt"/>
              <a:buAutoNum type="arabicPeriod"/>
            </a:pPr>
            <a:r>
              <a:rPr lang="en-US" sz="3200" dirty="0" smtClean="0"/>
              <a:t>Performance</a:t>
            </a:r>
            <a:endParaRPr lang="en-US" sz="3200" dirty="0" smtClean="0"/>
          </a:p>
          <a:p>
            <a:pPr marL="633412" indent="-514350">
              <a:buFont typeface="+mj-lt"/>
              <a:buAutoNum type="arabicPeriod"/>
            </a:pPr>
            <a:r>
              <a:rPr lang="en-US" sz="3200" dirty="0" smtClean="0"/>
              <a:t>Querying With Console and </a:t>
            </a:r>
            <a:r>
              <a:rPr lang="en-US" sz="3200" dirty="0" err="1" smtClean="0"/>
              <a:t>SqlWorkbench</a:t>
            </a:r>
            <a:endParaRPr lang="en-US" sz="3200" dirty="0" smtClean="0"/>
          </a:p>
          <a:p>
            <a:pPr marL="633412" indent="-514350">
              <a:buFont typeface="+mj-lt"/>
              <a:buAutoNum type="arabicPeriod"/>
            </a:pPr>
            <a:endParaRPr lang="en-US" sz="3200" dirty="0" smtClean="0"/>
          </a:p>
          <a:p>
            <a:pPr marL="633412" indent="-514350">
              <a:buFont typeface="+mj-lt"/>
              <a:buAutoNum type="arabicPeriod"/>
            </a:pPr>
            <a:endParaRPr lang="en-US" sz="32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7" name="Date Placeholder 6"/>
          <p:cNvSpPr>
            <a:spLocks noGrp="1"/>
          </p:cNvSpPr>
          <p:nvPr>
            <p:ph type="dt" sz="half" idx="10"/>
          </p:nvPr>
        </p:nvSpPr>
        <p:spPr/>
        <p:txBody>
          <a:bodyPr/>
          <a:lstStyle/>
          <a:p>
            <a:r>
              <a:rPr lang="en-US" smtClean="0"/>
              <a:t>10/01/2020</a:t>
            </a:r>
            <a:endParaRPr lang="en-US"/>
          </a:p>
        </p:txBody>
      </p:sp>
      <p:sp>
        <p:nvSpPr>
          <p:cNvPr id="8" name="Slide Number Placeholder 7"/>
          <p:cNvSpPr>
            <a:spLocks noGrp="1"/>
          </p:cNvSpPr>
          <p:nvPr>
            <p:ph type="sldNum" sz="quarter" idx="12"/>
          </p:nvPr>
        </p:nvSpPr>
        <p:spPr/>
        <p:txBody>
          <a:bodyPr/>
          <a:lstStyle/>
          <a:p>
            <a:fld id="{31EEC171-4167-4CD8-9D3F-FCC2B1077823}" type="slidenum">
              <a:rPr lang="en-US" smtClean="0"/>
              <a:t>2</a:t>
            </a:fld>
            <a:endParaRPr lang="en-US" dirty="0"/>
          </a:p>
        </p:txBody>
      </p:sp>
    </p:spTree>
    <p:extLst>
      <p:ext uri="{BB962C8B-B14F-4D97-AF65-F5344CB8AC3E}">
        <p14:creationId xmlns:p14="http://schemas.microsoft.com/office/powerpoint/2010/main" val="365295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185416"/>
            <a:ext cx="12192000" cy="16785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182112" y="2523744"/>
            <a:ext cx="5431536" cy="830997"/>
          </a:xfrm>
          <a:prstGeom prst="rect">
            <a:avLst/>
          </a:prstGeom>
          <a:noFill/>
        </p:spPr>
        <p:txBody>
          <a:bodyPr wrap="square" rtlCol="0">
            <a:spAutoFit/>
          </a:bodyPr>
          <a:lstStyle/>
          <a:p>
            <a:pPr algn="ctr"/>
            <a:r>
              <a:rPr lang="en-US" sz="4800" b="1" dirty="0" smtClean="0"/>
              <a:t>1. INTRODUCTION</a:t>
            </a:r>
            <a:endParaRPr lang="en-US" sz="48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4" name="Date Placeholder 3"/>
          <p:cNvSpPr>
            <a:spLocks noGrp="1"/>
          </p:cNvSpPr>
          <p:nvPr>
            <p:ph type="dt" sz="half" idx="10"/>
          </p:nvPr>
        </p:nvSpPr>
        <p:spPr/>
        <p:txBody>
          <a:bodyPr/>
          <a:lstStyle/>
          <a:p>
            <a:r>
              <a:rPr lang="en-US" smtClean="0"/>
              <a:t>10/01/2020</a:t>
            </a:r>
            <a:endParaRPr lang="en-US"/>
          </a:p>
        </p:txBody>
      </p:sp>
      <p:sp>
        <p:nvSpPr>
          <p:cNvPr id="7" name="Slide Number Placeholder 6"/>
          <p:cNvSpPr>
            <a:spLocks noGrp="1"/>
          </p:cNvSpPr>
          <p:nvPr>
            <p:ph type="sldNum" sz="quarter" idx="12"/>
          </p:nvPr>
        </p:nvSpPr>
        <p:spPr/>
        <p:txBody>
          <a:bodyPr/>
          <a:lstStyle/>
          <a:p>
            <a:fld id="{31EEC171-4167-4CD8-9D3F-FCC2B1077823}" type="slidenum">
              <a:rPr lang="en-US" smtClean="0"/>
              <a:t>3</a:t>
            </a:fld>
            <a:endParaRPr lang="en-US" dirty="0"/>
          </a:p>
        </p:txBody>
      </p:sp>
    </p:spTree>
    <p:extLst>
      <p:ext uri="{BB962C8B-B14F-4D97-AF65-F5344CB8AC3E}">
        <p14:creationId xmlns:p14="http://schemas.microsoft.com/office/powerpoint/2010/main" val="371022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1374"/>
            <a:ext cx="10058400" cy="691805"/>
          </a:xfrm>
        </p:spPr>
        <p:txBody>
          <a:bodyPr>
            <a:noAutofit/>
          </a:bodyPr>
          <a:lstStyle/>
          <a:p>
            <a:r>
              <a:rPr lang="en-US" b="1" dirty="0" smtClean="0"/>
              <a:t>Amazon Athena</a:t>
            </a:r>
            <a:endParaRPr lang="en-US" b="1" dirty="0"/>
          </a:p>
        </p:txBody>
      </p:sp>
      <p:sp>
        <p:nvSpPr>
          <p:cNvPr id="3" name="Content Placeholder 2"/>
          <p:cNvSpPr>
            <a:spLocks noGrp="1"/>
          </p:cNvSpPr>
          <p:nvPr>
            <p:ph idx="1"/>
          </p:nvPr>
        </p:nvSpPr>
        <p:spPr>
          <a:xfrm>
            <a:off x="1097280" y="1461399"/>
            <a:ext cx="10115203" cy="2601643"/>
          </a:xfrm>
          <a:solidFill>
            <a:schemeClr val="bg1"/>
          </a:solidFill>
        </p:spPr>
        <p:txBody>
          <a:bodyPr>
            <a:normAutofit/>
          </a:bodyPr>
          <a:lstStyle/>
          <a:p>
            <a:pPr>
              <a:buFont typeface="Wingdings" panose="05000000000000000000" pitchFamily="2" charset="2"/>
              <a:buChar char="Ø"/>
            </a:pPr>
            <a:r>
              <a:rPr lang="en-US" sz="2800" dirty="0" smtClean="0"/>
              <a:t>Serverless Interactive Query service.</a:t>
            </a:r>
          </a:p>
          <a:p>
            <a:pPr>
              <a:buFont typeface="Wingdings" panose="05000000000000000000" pitchFamily="2" charset="2"/>
              <a:buChar char="Ø"/>
            </a:pPr>
            <a:r>
              <a:rPr lang="en-US" sz="2800" dirty="0" smtClean="0"/>
              <a:t>Uses standard SQL to analyze data in S3.</a:t>
            </a:r>
          </a:p>
          <a:p>
            <a:pPr lvl="2"/>
            <a:r>
              <a:rPr lang="en-US" sz="2200" dirty="0" smtClean="0"/>
              <a:t>Store data in S3</a:t>
            </a:r>
          </a:p>
          <a:p>
            <a:pPr lvl="2"/>
            <a:r>
              <a:rPr lang="en-US" sz="2200" dirty="0" smtClean="0"/>
              <a:t>Define Tables</a:t>
            </a:r>
            <a:endParaRPr lang="en-US" sz="2200" dirty="0" smtClean="0"/>
          </a:p>
          <a:p>
            <a:pPr lvl="2"/>
            <a:r>
              <a:rPr lang="en-US" sz="2200" dirty="0" smtClean="0"/>
              <a:t>Query using SQL	</a:t>
            </a:r>
          </a:p>
          <a:p>
            <a:pPr lvl="2"/>
            <a:r>
              <a:rPr lang="en-US" sz="2200" dirty="0" smtClean="0"/>
              <a:t>No Infrastructure or Administration required</a:t>
            </a:r>
            <a:endParaRPr lang="en-US" sz="12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4</a:t>
            </a:fld>
            <a:endParaRPr lang="en-US"/>
          </a:p>
        </p:txBody>
      </p:sp>
      <p:pic>
        <p:nvPicPr>
          <p:cNvPr id="10" name="Picture 9"/>
          <p:cNvPicPr>
            <a:picLocks noChangeAspect="1"/>
          </p:cNvPicPr>
          <p:nvPr/>
        </p:nvPicPr>
        <p:blipFill>
          <a:blip r:embed="rId4"/>
          <a:stretch>
            <a:fillRect/>
          </a:stretch>
        </p:blipFill>
        <p:spPr>
          <a:xfrm>
            <a:off x="5136410" y="301374"/>
            <a:ext cx="669168" cy="669168"/>
          </a:xfrm>
          <a:prstGeom prst="rect">
            <a:avLst/>
          </a:prstGeom>
        </p:spPr>
      </p:pic>
    </p:spTree>
    <p:extLst>
      <p:ext uri="{BB962C8B-B14F-4D97-AF65-F5344CB8AC3E}">
        <p14:creationId xmlns:p14="http://schemas.microsoft.com/office/powerpoint/2010/main" val="3660843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1374"/>
            <a:ext cx="10058400" cy="691805"/>
          </a:xfrm>
        </p:spPr>
        <p:txBody>
          <a:bodyPr>
            <a:noAutofit/>
          </a:bodyPr>
          <a:lstStyle/>
          <a:p>
            <a:r>
              <a:rPr lang="en-US" b="1" dirty="0" smtClean="0"/>
              <a:t>Use Cases</a:t>
            </a:r>
            <a:endParaRPr lang="en-US" b="1" dirty="0"/>
          </a:p>
        </p:txBody>
      </p:sp>
      <p:sp>
        <p:nvSpPr>
          <p:cNvPr id="3" name="Content Placeholder 2"/>
          <p:cNvSpPr>
            <a:spLocks noGrp="1"/>
          </p:cNvSpPr>
          <p:nvPr>
            <p:ph idx="1"/>
          </p:nvPr>
        </p:nvSpPr>
        <p:spPr>
          <a:xfrm>
            <a:off x="1097280" y="1227172"/>
            <a:ext cx="10058400" cy="4345492"/>
          </a:xfrm>
          <a:solidFill>
            <a:schemeClr val="bg1"/>
          </a:solidFill>
        </p:spPr>
        <p:txBody>
          <a:bodyPr>
            <a:normAutofit/>
          </a:bodyPr>
          <a:lstStyle/>
          <a:p>
            <a:pPr>
              <a:buFont typeface="Wingdings" panose="05000000000000000000" pitchFamily="2" charset="2"/>
              <a:buChar char="Ø"/>
            </a:pPr>
            <a:r>
              <a:rPr lang="en-US" sz="3600" dirty="0" smtClean="0"/>
              <a:t>Data Exploration and Discovery</a:t>
            </a:r>
          </a:p>
          <a:p>
            <a:pPr>
              <a:buFont typeface="Wingdings" panose="05000000000000000000" pitchFamily="2" charset="2"/>
              <a:buChar char="Ø"/>
            </a:pPr>
            <a:r>
              <a:rPr lang="en-US" sz="3600" dirty="0" smtClean="0"/>
              <a:t>Data Mining</a:t>
            </a:r>
          </a:p>
          <a:p>
            <a:pPr>
              <a:buFont typeface="Wingdings" panose="05000000000000000000" pitchFamily="2" charset="2"/>
              <a:buChar char="Ø"/>
            </a:pPr>
            <a:r>
              <a:rPr lang="en-US" sz="3600" dirty="0" smtClean="0"/>
              <a:t>Logs Analysis</a:t>
            </a:r>
          </a:p>
          <a:p>
            <a:pPr>
              <a:buFont typeface="Wingdings" panose="05000000000000000000" pitchFamily="2" charset="2"/>
              <a:buChar char="Ø"/>
            </a:pPr>
            <a:r>
              <a:rPr lang="en-US" sz="3600" dirty="0" smtClean="0"/>
              <a:t>Use SQL over stored data without RDS</a:t>
            </a:r>
          </a:p>
          <a:p>
            <a:pPr>
              <a:buFont typeface="Wingdings" panose="05000000000000000000" pitchFamily="2" charset="2"/>
              <a:buChar char="Ø"/>
            </a:pPr>
            <a:r>
              <a:rPr lang="en-US" sz="3600" dirty="0"/>
              <a:t>Not appropriate for transactional </a:t>
            </a:r>
            <a:r>
              <a:rPr lang="en-US" sz="3600" dirty="0" smtClean="0"/>
              <a:t>use</a:t>
            </a:r>
            <a:endParaRPr lang="en-US" sz="3600" dirty="0"/>
          </a:p>
          <a:p>
            <a:pPr marL="0" indent="0">
              <a:buNone/>
            </a:pPr>
            <a:endParaRPr lang="en-US" sz="4000" dirty="0" smtClean="0"/>
          </a:p>
          <a:p>
            <a:pPr>
              <a:buFont typeface="Wingdings" panose="05000000000000000000" pitchFamily="2" charset="2"/>
              <a:buChar char="Ø"/>
            </a:pPr>
            <a:endParaRPr lang="en-US" sz="1800" dirty="0"/>
          </a:p>
          <a:p>
            <a:pPr marL="566928" lvl="3" indent="0">
              <a:buNone/>
            </a:pPr>
            <a:endParaRPr lang="en-US" sz="1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5</a:t>
            </a:fld>
            <a:endParaRPr lang="en-US"/>
          </a:p>
        </p:txBody>
      </p:sp>
      <p:pic>
        <p:nvPicPr>
          <p:cNvPr id="10" name="Picture 9"/>
          <p:cNvPicPr>
            <a:picLocks noChangeAspect="1"/>
          </p:cNvPicPr>
          <p:nvPr/>
        </p:nvPicPr>
        <p:blipFill>
          <a:blip r:embed="rId4"/>
          <a:stretch>
            <a:fillRect/>
          </a:stretch>
        </p:blipFill>
        <p:spPr>
          <a:xfrm>
            <a:off x="3729726" y="156417"/>
            <a:ext cx="546056" cy="836762"/>
          </a:xfrm>
          <a:prstGeom prst="rect">
            <a:avLst/>
          </a:prstGeom>
        </p:spPr>
      </p:pic>
    </p:spTree>
    <p:extLst>
      <p:ext uri="{BB962C8B-B14F-4D97-AF65-F5344CB8AC3E}">
        <p14:creationId xmlns:p14="http://schemas.microsoft.com/office/powerpoint/2010/main" val="1863855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1374"/>
            <a:ext cx="10058400" cy="691805"/>
          </a:xfrm>
        </p:spPr>
        <p:txBody>
          <a:bodyPr>
            <a:noAutofit/>
          </a:bodyPr>
          <a:lstStyle/>
          <a:p>
            <a:r>
              <a:rPr lang="en-US" b="1" dirty="0" smtClean="0"/>
              <a:t>Data Formats</a:t>
            </a:r>
            <a:endParaRPr lang="en-US" b="1" dirty="0"/>
          </a:p>
        </p:txBody>
      </p:sp>
      <p:sp>
        <p:nvSpPr>
          <p:cNvPr id="3" name="Content Placeholder 2"/>
          <p:cNvSpPr>
            <a:spLocks noGrp="1"/>
          </p:cNvSpPr>
          <p:nvPr>
            <p:ph idx="1"/>
          </p:nvPr>
        </p:nvSpPr>
        <p:spPr>
          <a:xfrm>
            <a:off x="1005840" y="1227173"/>
            <a:ext cx="10149839" cy="4621536"/>
          </a:xfrm>
          <a:solidFill>
            <a:schemeClr val="bg1"/>
          </a:solidFill>
        </p:spPr>
        <p:txBody>
          <a:bodyPr>
            <a:normAutofit fontScale="62500" lnSpcReduction="20000"/>
          </a:bodyPr>
          <a:lstStyle/>
          <a:p>
            <a:pPr>
              <a:buFont typeface="Wingdings" panose="05000000000000000000" pitchFamily="2" charset="2"/>
              <a:buChar char="Ø"/>
            </a:pPr>
            <a:r>
              <a:rPr lang="en-US" sz="4000" dirty="0" smtClean="0"/>
              <a:t>Text Files</a:t>
            </a:r>
          </a:p>
          <a:p>
            <a:pPr lvl="1"/>
            <a:r>
              <a:rPr lang="en-US" sz="3800" dirty="0" smtClean="0"/>
              <a:t>CSV</a:t>
            </a:r>
          </a:p>
          <a:p>
            <a:pPr lvl="1"/>
            <a:r>
              <a:rPr lang="en-US" sz="3800" dirty="0" smtClean="0"/>
              <a:t>TSV</a:t>
            </a:r>
          </a:p>
          <a:p>
            <a:pPr>
              <a:buFont typeface="Wingdings" panose="05000000000000000000" pitchFamily="2" charset="2"/>
              <a:buChar char="Ø"/>
            </a:pPr>
            <a:r>
              <a:rPr lang="en-US" sz="4000" dirty="0" smtClean="0"/>
              <a:t>Apache Web Logs</a:t>
            </a:r>
          </a:p>
          <a:p>
            <a:pPr>
              <a:buFont typeface="Wingdings" panose="05000000000000000000" pitchFamily="2" charset="2"/>
              <a:buChar char="Ø"/>
            </a:pPr>
            <a:r>
              <a:rPr lang="en-US" sz="4000" dirty="0" smtClean="0"/>
              <a:t>JSON</a:t>
            </a:r>
          </a:p>
          <a:p>
            <a:pPr lvl="1"/>
            <a:r>
              <a:rPr lang="en-US" sz="3800" dirty="0" smtClean="0"/>
              <a:t>Simple</a:t>
            </a:r>
          </a:p>
          <a:p>
            <a:pPr lvl="1"/>
            <a:r>
              <a:rPr lang="en-US" sz="3800" dirty="0" smtClean="0"/>
              <a:t>Nested</a:t>
            </a:r>
          </a:p>
          <a:p>
            <a:pPr>
              <a:buFont typeface="Wingdings" panose="05000000000000000000" pitchFamily="2" charset="2"/>
              <a:buChar char="Ø"/>
            </a:pPr>
            <a:r>
              <a:rPr lang="en-US" sz="4000" dirty="0" smtClean="0"/>
              <a:t>Compressed Files</a:t>
            </a:r>
          </a:p>
          <a:p>
            <a:pPr>
              <a:buFont typeface="Wingdings" panose="05000000000000000000" pitchFamily="2" charset="2"/>
              <a:buChar char="Ø"/>
            </a:pPr>
            <a:r>
              <a:rPr lang="en-US" sz="4000" dirty="0" smtClean="0"/>
              <a:t>Columnar Formats</a:t>
            </a:r>
          </a:p>
          <a:p>
            <a:pPr lvl="1"/>
            <a:r>
              <a:rPr lang="en-US" sz="3800" dirty="0" smtClean="0"/>
              <a:t>Apache Parquet</a:t>
            </a:r>
          </a:p>
          <a:p>
            <a:pPr lvl="1"/>
            <a:r>
              <a:rPr lang="en-US" sz="3800" dirty="0" smtClean="0"/>
              <a:t>Apache ORC</a:t>
            </a:r>
            <a:endParaRPr lang="en-US" sz="3800" dirty="0" smtClean="0"/>
          </a:p>
          <a:p>
            <a:pPr>
              <a:buFont typeface="Wingdings" panose="05000000000000000000" pitchFamily="2" charset="2"/>
              <a:buChar char="Ø"/>
            </a:pPr>
            <a:r>
              <a:rPr lang="en-US" sz="4000" dirty="0" smtClean="0"/>
              <a:t>AVRO</a:t>
            </a:r>
            <a:endParaRPr lang="en-US" sz="4000" dirty="0" smtClean="0"/>
          </a:p>
          <a:p>
            <a:pPr>
              <a:buFont typeface="Wingdings" panose="05000000000000000000" pitchFamily="2" charset="2"/>
              <a:buChar char="Ø"/>
            </a:pPr>
            <a:endParaRPr lang="en-US" sz="1800" dirty="0"/>
          </a:p>
          <a:p>
            <a:pPr marL="566928" lvl="3" indent="0">
              <a:buNone/>
            </a:pPr>
            <a:endParaRPr lang="en-US" sz="1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6</a:t>
            </a:fld>
            <a:endParaRPr lang="en-US"/>
          </a:p>
        </p:txBody>
      </p:sp>
      <p:pic>
        <p:nvPicPr>
          <p:cNvPr id="11" name="Picture 10"/>
          <p:cNvPicPr>
            <a:picLocks noChangeAspect="1"/>
          </p:cNvPicPr>
          <p:nvPr/>
        </p:nvPicPr>
        <p:blipFill>
          <a:blip r:embed="rId4">
            <a:duotone>
              <a:prstClr val="black"/>
              <a:schemeClr val="accent3">
                <a:tint val="45000"/>
                <a:satMod val="400000"/>
              </a:schemeClr>
            </a:duotone>
          </a:blip>
          <a:stretch>
            <a:fillRect/>
          </a:stretch>
        </p:blipFill>
        <p:spPr>
          <a:xfrm>
            <a:off x="4506015" y="254700"/>
            <a:ext cx="462800" cy="608948"/>
          </a:xfrm>
          <a:prstGeom prst="rect">
            <a:avLst/>
          </a:prstGeom>
        </p:spPr>
      </p:pic>
    </p:spTree>
    <p:extLst>
      <p:ext uri="{BB962C8B-B14F-4D97-AF65-F5344CB8AC3E}">
        <p14:creationId xmlns:p14="http://schemas.microsoft.com/office/powerpoint/2010/main" val="1971023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1374"/>
            <a:ext cx="10058400" cy="691805"/>
          </a:xfrm>
        </p:spPr>
        <p:txBody>
          <a:bodyPr>
            <a:noAutofit/>
          </a:bodyPr>
          <a:lstStyle/>
          <a:p>
            <a:r>
              <a:rPr lang="en-US" b="1" dirty="0" smtClean="0"/>
              <a:t>Pricing </a:t>
            </a:r>
            <a:endParaRPr lang="en-US" b="1" dirty="0"/>
          </a:p>
        </p:txBody>
      </p:sp>
      <p:sp>
        <p:nvSpPr>
          <p:cNvPr id="3" name="Content Placeholder 2"/>
          <p:cNvSpPr>
            <a:spLocks noGrp="1"/>
          </p:cNvSpPr>
          <p:nvPr>
            <p:ph idx="1"/>
          </p:nvPr>
        </p:nvSpPr>
        <p:spPr>
          <a:xfrm>
            <a:off x="1154083" y="1461399"/>
            <a:ext cx="10058400" cy="4345492"/>
          </a:xfrm>
          <a:solidFill>
            <a:schemeClr val="bg1"/>
          </a:solidFill>
        </p:spPr>
        <p:txBody>
          <a:bodyPr>
            <a:normAutofit/>
          </a:bodyPr>
          <a:lstStyle/>
          <a:p>
            <a:pPr>
              <a:buFont typeface="Wingdings" panose="05000000000000000000" pitchFamily="2" charset="2"/>
              <a:buChar char="Ø"/>
            </a:pPr>
            <a:endParaRPr lang="en-US" sz="4000" dirty="0" smtClean="0"/>
          </a:p>
          <a:p>
            <a:pPr>
              <a:buFont typeface="Wingdings" panose="05000000000000000000" pitchFamily="2" charset="2"/>
              <a:buChar char="Ø"/>
            </a:pPr>
            <a:r>
              <a:rPr lang="en-US" sz="4000" dirty="0" smtClean="0"/>
              <a:t>Number of bytes scanned</a:t>
            </a:r>
          </a:p>
          <a:p>
            <a:pPr>
              <a:buFont typeface="Wingdings" panose="05000000000000000000" pitchFamily="2" charset="2"/>
              <a:buChar char="Ø"/>
            </a:pPr>
            <a:r>
              <a:rPr lang="en-US" sz="4000" dirty="0" smtClean="0"/>
              <a:t>Rounded to nearest MB</a:t>
            </a:r>
          </a:p>
          <a:p>
            <a:pPr>
              <a:buFont typeface="Wingdings" panose="05000000000000000000" pitchFamily="2" charset="2"/>
              <a:buChar char="Ø"/>
            </a:pPr>
            <a:r>
              <a:rPr lang="en-US" sz="4000" dirty="0" smtClean="0"/>
              <a:t>10MB minimum per query</a:t>
            </a:r>
          </a:p>
          <a:p>
            <a:pPr>
              <a:buFont typeface="Wingdings" panose="05000000000000000000" pitchFamily="2" charset="2"/>
              <a:buChar char="Ø"/>
            </a:pPr>
            <a:r>
              <a:rPr lang="en-US" sz="4000" dirty="0" smtClean="0"/>
              <a:t>$5/TB of Data Scanned</a:t>
            </a:r>
            <a:endParaRPr lang="en-US" sz="1800" dirty="0"/>
          </a:p>
          <a:p>
            <a:pPr marL="566928" lvl="3" indent="0">
              <a:buNone/>
            </a:pPr>
            <a:endParaRPr lang="en-US" sz="1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7</a:t>
            </a:fld>
            <a:endParaRPr lang="en-US"/>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7130" y="229543"/>
            <a:ext cx="408762" cy="670369"/>
          </a:xfrm>
          <a:prstGeom prst="rect">
            <a:avLst/>
          </a:prstGeom>
        </p:spPr>
      </p:pic>
    </p:spTree>
    <p:extLst>
      <p:ext uri="{BB962C8B-B14F-4D97-AF65-F5344CB8AC3E}">
        <p14:creationId xmlns:p14="http://schemas.microsoft.com/office/powerpoint/2010/main" val="2834683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1374"/>
            <a:ext cx="10058400" cy="691805"/>
          </a:xfrm>
        </p:spPr>
        <p:txBody>
          <a:bodyPr>
            <a:noAutofit/>
          </a:bodyPr>
          <a:lstStyle/>
          <a:p>
            <a:r>
              <a:rPr lang="en-US" b="1" dirty="0" smtClean="0"/>
              <a:t>Limitations </a:t>
            </a:r>
            <a:endParaRPr lang="en-US" b="1" dirty="0"/>
          </a:p>
        </p:txBody>
      </p:sp>
      <p:sp>
        <p:nvSpPr>
          <p:cNvPr id="3" name="Content Placeholder 2"/>
          <p:cNvSpPr>
            <a:spLocks noGrp="1"/>
          </p:cNvSpPr>
          <p:nvPr>
            <p:ph idx="1"/>
          </p:nvPr>
        </p:nvSpPr>
        <p:spPr>
          <a:xfrm>
            <a:off x="1154083" y="1461399"/>
            <a:ext cx="10058400" cy="4244920"/>
          </a:xfrm>
          <a:solidFill>
            <a:schemeClr val="bg1"/>
          </a:solidFill>
        </p:spPr>
        <p:txBody>
          <a:bodyPr>
            <a:normAutofit/>
          </a:bodyPr>
          <a:lstStyle/>
          <a:p>
            <a:pPr>
              <a:buFont typeface="Wingdings" panose="05000000000000000000" pitchFamily="2" charset="2"/>
              <a:buChar char="Ø"/>
            </a:pPr>
            <a:r>
              <a:rPr lang="en-US" sz="4000" dirty="0" smtClean="0"/>
              <a:t>No update statements</a:t>
            </a:r>
          </a:p>
          <a:p>
            <a:pPr>
              <a:buFont typeface="Wingdings" panose="05000000000000000000" pitchFamily="2" charset="2"/>
              <a:buChar char="Ø"/>
            </a:pPr>
            <a:r>
              <a:rPr lang="en-US" sz="4000" dirty="0" smtClean="0"/>
              <a:t>No Stored Procedures</a:t>
            </a:r>
          </a:p>
          <a:p>
            <a:pPr>
              <a:buFont typeface="Wingdings" panose="05000000000000000000" pitchFamily="2" charset="2"/>
              <a:buChar char="Ø"/>
            </a:pPr>
            <a:r>
              <a:rPr lang="en-US" sz="4000" dirty="0" smtClean="0"/>
              <a:t>Limited </a:t>
            </a:r>
            <a:r>
              <a:rPr lang="en-US" sz="4000" dirty="0" smtClean="0"/>
              <a:t>q</a:t>
            </a:r>
            <a:r>
              <a:rPr lang="en-US" sz="4000" dirty="0" smtClean="0"/>
              <a:t>uery </a:t>
            </a:r>
            <a:r>
              <a:rPr lang="en-US" sz="4000" dirty="0" smtClean="0"/>
              <a:t>q</a:t>
            </a:r>
            <a:r>
              <a:rPr lang="en-US" sz="4000" dirty="0" smtClean="0"/>
              <a:t>uota per account</a:t>
            </a:r>
          </a:p>
          <a:p>
            <a:pPr>
              <a:buFont typeface="Wingdings" panose="05000000000000000000" pitchFamily="2" charset="2"/>
              <a:buChar char="Ø"/>
            </a:pPr>
            <a:r>
              <a:rPr lang="en-US" sz="4000" dirty="0" smtClean="0"/>
              <a:t>Timeouts with too many partitions</a:t>
            </a:r>
          </a:p>
          <a:p>
            <a:pPr marL="0" indent="0">
              <a:buNone/>
            </a:pPr>
            <a:r>
              <a:rPr lang="en-US" sz="1900" dirty="0" smtClean="0"/>
              <a:t>      </a:t>
            </a:r>
            <a:r>
              <a:rPr lang="en-US" sz="1900" i="1" dirty="0" smtClean="0"/>
              <a:t>(Make partition types as string so that Athena prunes partitions at </a:t>
            </a:r>
            <a:r>
              <a:rPr lang="en-US" sz="1900" i="1" dirty="0" err="1" smtClean="0"/>
              <a:t>metastore</a:t>
            </a:r>
            <a:r>
              <a:rPr lang="en-US" sz="1900" i="1" dirty="0" smtClean="0"/>
              <a:t> level)</a:t>
            </a:r>
          </a:p>
          <a:p>
            <a:pPr>
              <a:buFont typeface="Wingdings" panose="05000000000000000000" pitchFamily="2" charset="2"/>
              <a:buChar char="Ø"/>
            </a:pPr>
            <a:r>
              <a:rPr lang="en-US" sz="4000" dirty="0" smtClean="0"/>
              <a:t>Cross-region queries</a:t>
            </a:r>
            <a:endParaRPr lang="en-US" sz="1800" dirty="0"/>
          </a:p>
          <a:p>
            <a:pPr marL="566928" lvl="3" indent="0">
              <a:buNone/>
            </a:pPr>
            <a:endParaRPr lang="en-US" sz="1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cxnSp>
        <p:nvCxnSpPr>
          <p:cNvPr id="6" name="Straight Connector 5"/>
          <p:cNvCxnSpPr/>
          <p:nvPr/>
        </p:nvCxnSpPr>
        <p:spPr>
          <a:xfrm>
            <a:off x="1005840" y="1110175"/>
            <a:ext cx="10241280" cy="0"/>
          </a:xfrm>
          <a:prstGeom prst="line">
            <a:avLst/>
          </a:prstGeom>
        </p:spPr>
        <p:style>
          <a:lnRef idx="1">
            <a:schemeClr val="dk1"/>
          </a:lnRef>
          <a:fillRef idx="0">
            <a:schemeClr val="dk1"/>
          </a:fillRef>
          <a:effectRef idx="0">
            <a:schemeClr val="dk1"/>
          </a:effectRef>
          <a:fontRef idx="minor">
            <a:schemeClr val="tx1"/>
          </a:fontRef>
        </p:style>
      </p:cxnSp>
      <p:sp>
        <p:nvSpPr>
          <p:cNvPr id="8" name="Date Placeholder 7"/>
          <p:cNvSpPr>
            <a:spLocks noGrp="1"/>
          </p:cNvSpPr>
          <p:nvPr>
            <p:ph type="dt" sz="half" idx="10"/>
          </p:nvPr>
        </p:nvSpPr>
        <p:spPr/>
        <p:txBody>
          <a:bodyPr/>
          <a:lstStyle/>
          <a:p>
            <a:r>
              <a:rPr lang="en-US" smtClean="0"/>
              <a:t>10/01/2020</a:t>
            </a:r>
            <a:endParaRPr lang="en-US"/>
          </a:p>
        </p:txBody>
      </p:sp>
      <p:sp>
        <p:nvSpPr>
          <p:cNvPr id="9" name="Slide Number Placeholder 8"/>
          <p:cNvSpPr>
            <a:spLocks noGrp="1"/>
          </p:cNvSpPr>
          <p:nvPr>
            <p:ph type="sldNum" sz="quarter" idx="12"/>
          </p:nvPr>
        </p:nvSpPr>
        <p:spPr/>
        <p:txBody>
          <a:bodyPr/>
          <a:lstStyle/>
          <a:p>
            <a:fld id="{31EEC171-4167-4CD8-9D3F-FCC2B1077823}" type="slidenum">
              <a:rPr lang="en-US" smtClean="0"/>
              <a:t>8</a:t>
            </a:fld>
            <a:endParaRPr lang="en-US"/>
          </a:p>
        </p:txBody>
      </p:sp>
      <p:grpSp>
        <p:nvGrpSpPr>
          <p:cNvPr id="7" name="Group 6"/>
          <p:cNvGrpSpPr/>
          <p:nvPr/>
        </p:nvGrpSpPr>
        <p:grpSpPr>
          <a:xfrm>
            <a:off x="3858711" y="172032"/>
            <a:ext cx="876585" cy="876585"/>
            <a:chOff x="4032331" y="233590"/>
            <a:chExt cx="876585" cy="876585"/>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331" y="233590"/>
              <a:ext cx="876585" cy="876585"/>
            </a:xfrm>
            <a:prstGeom prst="rect">
              <a:avLst/>
            </a:prstGeom>
          </p:spPr>
        </p:pic>
        <p:pic>
          <p:nvPicPr>
            <p:cNvPr id="10" name="Picture 9"/>
            <p:cNvPicPr>
              <a:picLocks noChangeAspect="1"/>
            </p:cNvPicPr>
            <p:nvPr/>
          </p:nvPicPr>
          <p:blipFill>
            <a:blip r:embed="rId5"/>
            <a:stretch>
              <a:fillRect/>
            </a:stretch>
          </p:blipFill>
          <p:spPr>
            <a:xfrm>
              <a:off x="4287508" y="486037"/>
              <a:ext cx="353940" cy="353940"/>
            </a:xfrm>
            <a:prstGeom prst="rect">
              <a:avLst/>
            </a:prstGeom>
          </p:spPr>
        </p:pic>
      </p:grpSp>
    </p:spTree>
    <p:extLst>
      <p:ext uri="{BB962C8B-B14F-4D97-AF65-F5344CB8AC3E}">
        <p14:creationId xmlns:p14="http://schemas.microsoft.com/office/powerpoint/2010/main" val="428339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78010"/>
            <a:ext cx="12192000" cy="26776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569551" y="2445761"/>
            <a:ext cx="4281750" cy="830997"/>
          </a:xfrm>
          <a:prstGeom prst="rect">
            <a:avLst/>
          </a:prstGeom>
          <a:noFill/>
        </p:spPr>
        <p:txBody>
          <a:bodyPr wrap="none" rtlCol="0">
            <a:spAutoFit/>
          </a:bodyPr>
          <a:lstStyle/>
          <a:p>
            <a:r>
              <a:rPr lang="en-US" sz="4800" b="1" dirty="0" smtClean="0"/>
              <a:t>2. </a:t>
            </a:r>
            <a:r>
              <a:rPr lang="en-US" sz="4800" b="1" dirty="0" smtClean="0"/>
              <a:t>Defining Data</a:t>
            </a:r>
            <a:endParaRPr lang="en-US" sz="2000" i="1"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9323" y="229543"/>
            <a:ext cx="1509798" cy="529409"/>
          </a:xfrm>
          <a:prstGeom prst="rect">
            <a:avLst/>
          </a:prstGeom>
        </p:spPr>
      </p:pic>
      <p:sp>
        <p:nvSpPr>
          <p:cNvPr id="6" name="Date Placeholder 5"/>
          <p:cNvSpPr>
            <a:spLocks noGrp="1"/>
          </p:cNvSpPr>
          <p:nvPr>
            <p:ph type="dt" sz="half" idx="10"/>
          </p:nvPr>
        </p:nvSpPr>
        <p:spPr/>
        <p:txBody>
          <a:bodyPr/>
          <a:lstStyle/>
          <a:p>
            <a:r>
              <a:rPr lang="en-US" smtClean="0"/>
              <a:t>10/01/2020</a:t>
            </a:r>
            <a:endParaRPr lang="en-US"/>
          </a:p>
        </p:txBody>
      </p:sp>
      <p:sp>
        <p:nvSpPr>
          <p:cNvPr id="7" name="Slide Number Placeholder 6"/>
          <p:cNvSpPr>
            <a:spLocks noGrp="1"/>
          </p:cNvSpPr>
          <p:nvPr>
            <p:ph type="sldNum" sz="quarter" idx="12"/>
          </p:nvPr>
        </p:nvSpPr>
        <p:spPr/>
        <p:txBody>
          <a:bodyPr/>
          <a:lstStyle/>
          <a:p>
            <a:fld id="{31EEC171-4167-4CD8-9D3F-FCC2B1077823}" type="slidenum">
              <a:rPr lang="en-US" smtClean="0"/>
              <a:t>9</a:t>
            </a:fld>
            <a:endParaRPr lang="en-US"/>
          </a:p>
        </p:txBody>
      </p:sp>
    </p:spTree>
    <p:extLst>
      <p:ext uri="{BB962C8B-B14F-4D97-AF65-F5344CB8AC3E}">
        <p14:creationId xmlns:p14="http://schemas.microsoft.com/office/powerpoint/2010/main" val="2609487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6189</TotalTime>
  <Words>578</Words>
  <Application>Microsoft Office PowerPoint</Application>
  <PresentationFormat>Widescreen</PresentationFormat>
  <Paragraphs>166</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AWS Athena</vt:lpstr>
      <vt:lpstr>Contents</vt:lpstr>
      <vt:lpstr>PowerPoint Presentation</vt:lpstr>
      <vt:lpstr>Amazon Athena</vt:lpstr>
      <vt:lpstr>Use Cases</vt:lpstr>
      <vt:lpstr>Data Formats</vt:lpstr>
      <vt:lpstr>Pricing </vt:lpstr>
      <vt:lpstr>Limitations </vt:lpstr>
      <vt:lpstr>PowerPoint Presentation</vt:lpstr>
      <vt:lpstr>Glue Crawler </vt:lpstr>
      <vt:lpstr>DDL Statements &lt;&gt;</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DHCS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STEP FUNCTIONS Serverless Workflow Orchestration (Part 1)</dc:title>
  <dc:creator>Shakya, Neerad@DHCS</dc:creator>
  <cp:lastModifiedBy>Shakya, Neerad@DHCS</cp:lastModifiedBy>
  <cp:revision>189</cp:revision>
  <dcterms:created xsi:type="dcterms:W3CDTF">2020-08-25T06:46:39Z</dcterms:created>
  <dcterms:modified xsi:type="dcterms:W3CDTF">2020-10-01T22:09:16Z</dcterms:modified>
</cp:coreProperties>
</file>