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  <p:sldId id="278" r:id="rId10"/>
    <p:sldId id="279" r:id="rId11"/>
    <p:sldId id="275" r:id="rId12"/>
    <p:sldId id="276" r:id="rId13"/>
    <p:sldId id="277" r:id="rId14"/>
    <p:sldId id="266" r:id="rId15"/>
    <p:sldId id="267" r:id="rId16"/>
    <p:sldId id="269" r:id="rId17"/>
    <p:sldId id="270" r:id="rId18"/>
    <p:sldId id="272" r:id="rId19"/>
    <p:sldId id="274" r:id="rId20"/>
    <p:sldId id="271" r:id="rId21"/>
    <p:sldId id="273" r:id="rId22"/>
    <p:sldId id="263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9" autoAdjust="0"/>
    <p:restoredTop sz="94627" autoAdjust="0"/>
  </p:normalViewPr>
  <p:slideViewPr>
    <p:cSldViewPr snapToGrid="0">
      <p:cViewPr>
        <p:scale>
          <a:sx n="125" d="100"/>
          <a:sy n="125" d="100"/>
        </p:scale>
        <p:origin x="72" y="-168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479B2-F217-4030-AB3B-529E8628F87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5762-7539-4499-ABDC-886E45D2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37F28B6A-005A-4065-9D21-2E1813810CB7}" type="slidenum">
              <a:rPr lang="en-US" smtClean="0"/>
              <a:t>1</a:t>
            </a:fld>
            <a:fld id="{10716C9F-6405-4766-9478-93C028A3818F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trike="noStrike" baseline="0" dirty="0" smtClean="0"/>
              <a:t>The Output of one step is the Input for the Next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arn:aws:lambda:us-west-2:342600918501:function:StepFunctionDemoStack-InvokeOddEvenStepFunction7A3-N2JNV0ERH6PV</a:t>
            </a:r>
          </a:p>
          <a:p>
            <a:r>
              <a:rPr lang="en-US" dirty="0" smtClean="0"/>
              <a:t>arn:aws:lambda:us-west-2:342600918501:function:StepFunctionDemoStack-OddOrEvenFunction81FC086C-IBYRK04324X9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arn:aws:lambda:us-west-2:342600918501:function:StepFunctionDemoStack-Process1Function64F04A06-17G938HNXVVVD</a:t>
            </a:r>
          </a:p>
          <a:p>
            <a:r>
              <a:rPr lang="en-US" dirty="0" smtClean="0"/>
              <a:t>arn:aws:lambda:us-west-2:342600918501:function:StepFunctionDemoStack-Process11Function70180133-E0ODIGT1W68L</a:t>
            </a:r>
          </a:p>
          <a:p>
            <a:r>
              <a:rPr lang="en-US" dirty="0" smtClean="0"/>
              <a:t>arn:aws:lambda:us-west-2:342600918501:function:StepFunctionDemoStack-Process12FunctionD2B0C67B-M19KXQA7WANM</a:t>
            </a:r>
          </a:p>
          <a:p>
            <a:endParaRPr lang="en-US" dirty="0" smtClean="0"/>
          </a:p>
          <a:p>
            <a:r>
              <a:rPr lang="en-US" dirty="0" smtClean="0"/>
              <a:t>arn:aws:lambda:us-west-2:342600918501:function:StepFunctionDemoStack-Process2Function273202F1-115XZSGTN9SJA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arn:aws:lambda:us-west-2:342600918501:function:StepFunctionDemoStack-Process11Function70180133-E0ODIGT1W68L</a:t>
            </a:r>
          </a:p>
          <a:p>
            <a:r>
              <a:rPr lang="en-US" dirty="0" smtClean="0"/>
              <a:t>arn:aws:lambda:us-west-2:342600918501:function:StepFunctionDemoStack-Process12FunctionD2B0C67B-M19KXQA7WANM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85762-7539-4499-ABDC-886E45D268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7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20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EC171-4167-4CD8-9D3F-FCC2B10778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tep-functions/latest/dg/concepts-amazon-states-language.html" TargetMode="External"/><Relationship Id="rId2" Type="http://schemas.openxmlformats.org/officeDocument/2006/relationships/hyperlink" Target="https://aws.amazon.com/step-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states-langua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3965"/>
            <a:ext cx="12192000" cy="257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9845" y="1793965"/>
            <a:ext cx="7285703" cy="217409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AWS STEP FUNCTIONS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/>
              <a:t>Serverless Workflow Orchestration</a:t>
            </a:r>
            <a:br>
              <a:rPr lang="en-US" sz="3600" b="1" dirty="0"/>
            </a:br>
            <a:r>
              <a:rPr lang="en-US" sz="3600" b="1" dirty="0" smtClean="0"/>
              <a:t>(Part 1)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049" y="4678169"/>
            <a:ext cx="3850632" cy="11430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By</a:t>
            </a:r>
          </a:p>
          <a:p>
            <a:r>
              <a:rPr lang="en-US" i="1" dirty="0" smtClean="0"/>
              <a:t>Neerad Shakya</a:t>
            </a:r>
          </a:p>
          <a:p>
            <a:r>
              <a:rPr lang="en-US" i="1" dirty="0" smtClean="0"/>
              <a:t>Developer, PACES Team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" y="2240179"/>
            <a:ext cx="1247570" cy="151053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 dirty="0" smtClean="0"/>
              <a:t>8/27/2020</a:t>
            </a:r>
            <a:endParaRPr lang="en-US" sz="1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29543"/>
            <a:ext cx="560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Types (</a:t>
            </a:r>
            <a:r>
              <a:rPr lang="en-US" sz="4800" dirty="0" err="1" smtClean="0"/>
              <a:t>Contd</a:t>
            </a:r>
            <a:r>
              <a:rPr lang="en-US" sz="4800" dirty="0" smtClean="0"/>
              <a:t>…)</a:t>
            </a:r>
            <a:endParaRPr lang="en-US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24905" y="1301077"/>
            <a:ext cx="10058400" cy="4710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6958" lvl="1" indent="-514350">
              <a:buFont typeface="+mj-lt"/>
              <a:buAutoNum type="arabicPeriod" startAt="5"/>
            </a:pPr>
            <a:r>
              <a:rPr lang="en-US" sz="2400" dirty="0" smtClean="0"/>
              <a:t>Wait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delays the state machine from continuing for a specified time</a:t>
            </a:r>
            <a:endParaRPr lang="en-US" sz="2000" dirty="0" smtClean="0"/>
          </a:p>
          <a:p>
            <a:pPr marL="806958" lvl="1" indent="-514350">
              <a:buFont typeface="+mj-lt"/>
              <a:buAutoNum type="arabicPeriod" startAt="5"/>
            </a:pPr>
            <a:r>
              <a:rPr lang="en-US" sz="2400" dirty="0" smtClean="0"/>
              <a:t>Succeed</a:t>
            </a:r>
            <a:endParaRPr lang="en-US" sz="2600" dirty="0" smtClean="0"/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stops an execution successfully. </a:t>
            </a:r>
            <a:endParaRPr lang="en-US" sz="2000" dirty="0" smtClean="0"/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seful </a:t>
            </a:r>
            <a:r>
              <a:rPr lang="en-US" sz="2000" dirty="0"/>
              <a:t>target for Choice state branches that don't do anything but stop the execution.</a:t>
            </a:r>
            <a:endParaRPr lang="en-US" sz="2000" dirty="0" smtClean="0"/>
          </a:p>
          <a:p>
            <a:pPr marL="806958" lvl="1" indent="-514350">
              <a:buFont typeface="+mj-lt"/>
              <a:buAutoNum type="arabicPeriod" startAt="5"/>
            </a:pPr>
            <a:r>
              <a:rPr lang="en-US" sz="2400" dirty="0" smtClean="0"/>
              <a:t>Parallel</a:t>
            </a:r>
            <a:endParaRPr lang="en-US" sz="2600" dirty="0" smtClean="0"/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parallel branches of execution in your state </a:t>
            </a:r>
            <a:r>
              <a:rPr lang="en-US" sz="2000" dirty="0" smtClean="0"/>
              <a:t>machine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Runs multiple steps with same Input</a:t>
            </a:r>
          </a:p>
          <a:p>
            <a:pPr marL="806958" lvl="1" indent="-514350">
              <a:buFont typeface="+mj-lt"/>
              <a:buAutoNum type="arabicPeriod" startAt="5"/>
            </a:pPr>
            <a:r>
              <a:rPr lang="en-US" sz="2400" dirty="0" smtClean="0"/>
              <a:t>Map</a:t>
            </a:r>
            <a:endParaRPr lang="en-US" sz="2600" dirty="0"/>
          </a:p>
          <a:p>
            <a:pPr marL="944118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</a:t>
            </a:r>
            <a:r>
              <a:rPr lang="en-US" sz="2000" dirty="0"/>
              <a:t>be used to run a set of steps for each element of an input </a:t>
            </a:r>
            <a:r>
              <a:rPr lang="en-US" sz="2000" dirty="0" smtClean="0"/>
              <a:t>array</a:t>
            </a:r>
          </a:p>
          <a:p>
            <a:pPr marL="944118" lvl="3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Runs same steps with multiple inputs</a:t>
            </a:r>
          </a:p>
          <a:p>
            <a:pPr marL="944118" lvl="3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6958" lvl="1" indent="-514350">
              <a:buFont typeface="+mj-lt"/>
              <a:buAutoNum type="arabicPeriod" startAt="5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72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79" y="260112"/>
            <a:ext cx="496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Transitions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82262" y="1240221"/>
            <a:ext cx="7911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/>
              <a:t>Hello World": {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Type"</a:t>
            </a:r>
            <a:r>
              <a:rPr lang="en-US" dirty="0"/>
              <a:t>: "Task",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"</a:t>
            </a:r>
            <a:r>
              <a:rPr lang="en-US" dirty="0">
                <a:solidFill>
                  <a:schemeClr val="accent1"/>
                </a:solidFill>
              </a:rPr>
              <a:t>Resource"</a:t>
            </a:r>
            <a:r>
              <a:rPr lang="en-US" dirty="0"/>
              <a:t>: "arn:aws:lambda:us-east-1:123456789012:function:HelloWorld",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"Next"</a:t>
            </a:r>
            <a:r>
              <a:rPr lang="en-US" dirty="0" smtClean="0"/>
              <a:t>:</a:t>
            </a:r>
            <a:r>
              <a:rPr lang="en-US" dirty="0"/>
              <a:t>  </a:t>
            </a:r>
            <a:r>
              <a:rPr lang="en-US" dirty="0" smtClean="0"/>
              <a:t>"Hello Universe",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Comment"</a:t>
            </a:r>
            <a:r>
              <a:rPr lang="en-US" dirty="0"/>
              <a:t>:  "Executes HelloWorld </a:t>
            </a:r>
            <a:r>
              <a:rPr lang="en-US" dirty="0" smtClean="0"/>
              <a:t>Lambda“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3185" y="5349767"/>
            <a:ext cx="2753712" cy="92333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Mandatory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Mandatory based on 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4511" y="2081048"/>
            <a:ext cx="3100552" cy="325821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7875" y="3723327"/>
            <a:ext cx="898634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</a:t>
            </a:r>
            <a:r>
              <a:rPr lang="en-US" dirty="0" smtClean="0"/>
              <a:t> 	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Links States </a:t>
            </a:r>
            <a:r>
              <a:rPr lang="en-US" dirty="0" smtClean="0">
                <a:sym typeface="Wingdings" panose="05000000000000000000" pitchFamily="2" charset="2"/>
              </a:rPr>
              <a:t>together. Mandatory for all </a:t>
            </a:r>
            <a:r>
              <a:rPr lang="en-US" b="1" dirty="0" smtClean="0">
                <a:sym typeface="Wingdings" panose="05000000000000000000" pitchFamily="2" charset="2"/>
              </a:rPr>
              <a:t>Non-Terminal States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Terminal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State</a:t>
            </a:r>
            <a:r>
              <a:rPr lang="en-US" dirty="0" smtClean="0">
                <a:sym typeface="Wingdings" panose="05000000000000000000" pitchFamily="2" charset="2"/>
              </a:rPr>
              <a:t> Any</a:t>
            </a:r>
            <a:r>
              <a:rPr lang="en-US" dirty="0">
                <a:sym typeface="Wingdings" panose="05000000000000000000" pitchFamily="2" charset="2"/>
              </a:rPr>
              <a:t> State with { "End": true }, or { "Type": "Succeed" }, or { "Type": "Fail" }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494"/>
            <a:ext cx="10058400" cy="691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Flow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5840" y="1051560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271915"/>
            <a:ext cx="10058400" cy="355233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JSON 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Initial input can </a:t>
            </a:r>
            <a:r>
              <a:rPr lang="en-US" sz="2800" dirty="0" smtClean="0"/>
              <a:t>be provided by </a:t>
            </a:r>
            <a:r>
              <a:rPr lang="en-US" sz="2800" dirty="0"/>
              <a:t>Step </a:t>
            </a:r>
            <a:r>
              <a:rPr lang="en-US" sz="2800" dirty="0" smtClean="0"/>
              <a:t>Function caller.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Initial input is passed to Starting State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Default Input </a:t>
            </a:r>
            <a:r>
              <a:rPr lang="en-US" sz="2800" dirty="0">
                <a:sym typeface="Wingdings" panose="05000000000000000000" pitchFamily="2" charset="2"/>
              </a:rPr>
              <a:t>is empty JSON {}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ym typeface="Wingdings" panose="05000000000000000000" pitchFamily="2" charset="2"/>
              </a:rPr>
              <a:t>Each Step can produce arbitrary Output JSON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ym typeface="Wingdings" panose="05000000000000000000" pitchFamily="2" charset="2"/>
              </a:rPr>
              <a:t>Output JSON is passed to transitioning State as Input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3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494"/>
            <a:ext cx="10058400" cy="691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Paths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5840" y="1051560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42554" y="1124822"/>
            <a:ext cx="10241280" cy="48603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Begins with $ or $$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$ identifies component within a JSON Text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$$ identifies component within a Context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1813" y="2026320"/>
            <a:ext cx="2463765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smtClean="0"/>
              <a:t>id": 1,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smtClean="0"/>
              <a:t>data": </a:t>
            </a:r>
            <a:r>
              <a:rPr lang="en-US" dirty="0"/>
              <a:t>["a", "b</a:t>
            </a:r>
            <a:r>
              <a:rPr lang="en-US" dirty="0" smtClean="0"/>
              <a:t>"],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 smtClean="0"/>
              <a:t>obj</a:t>
            </a:r>
            <a:r>
              <a:rPr lang="en-US" dirty="0" smtClean="0"/>
              <a:t>": </a:t>
            </a:r>
            <a:r>
              <a:rPr lang="en-US" dirty="0"/>
              <a:t>{</a:t>
            </a:r>
          </a:p>
          <a:p>
            <a:r>
              <a:rPr lang="en-US" dirty="0"/>
              <a:t>        "</a:t>
            </a:r>
            <a:r>
              <a:rPr lang="en-US" dirty="0" smtClean="0"/>
              <a:t>valid": </a:t>
            </a:r>
            <a:r>
              <a:rPr lang="en-US" dirty="0"/>
              <a:t>true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8388" y="2297416"/>
            <a:ext cx="198961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$.id</a:t>
            </a:r>
            <a:r>
              <a:rPr lang="en-US" dirty="0" smtClean="0">
                <a:sym typeface="Wingdings" panose="05000000000000000000" pitchFamily="2" charset="2"/>
              </a:rPr>
              <a:t>1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$.data</a:t>
            </a:r>
            <a:r>
              <a:rPr lang="en-US" dirty="0"/>
              <a:t> ["a", "b</a:t>
            </a:r>
            <a:r>
              <a:rPr lang="en-US" dirty="0" smtClean="0"/>
              <a:t>"]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obj.valid</a:t>
            </a:r>
            <a:r>
              <a:rPr lang="en-US" dirty="0" err="1" smtClean="0">
                <a:sym typeface="Wingdings" panose="05000000000000000000" pitchFamily="2" charset="2"/>
              </a:rPr>
              <a:t>true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170022" y="2659725"/>
            <a:ext cx="588580" cy="382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11813" y="4611093"/>
            <a:ext cx="4285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"Payload": {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TaskToken</a:t>
            </a:r>
            <a:r>
              <a:rPr lang="en-US" sz="1600" dirty="0"/>
              <a:t>.$": "$$.</a:t>
            </a:r>
            <a:r>
              <a:rPr lang="en-US" sz="1600" dirty="0" err="1"/>
              <a:t>Task.Token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"State.$": "$"</a:t>
            </a:r>
          </a:p>
          <a:p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6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185416"/>
            <a:ext cx="12192000" cy="2221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8298" y="2283497"/>
            <a:ext cx="947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3</a:t>
            </a:r>
            <a:r>
              <a:rPr lang="en-US" sz="4800" b="1" dirty="0" smtClean="0"/>
              <a:t>. Basic State Machine With Lambda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4628" y="3283897"/>
            <a:ext cx="3122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smtClean="0"/>
              <a:t>Lambda Function (</a:t>
            </a:r>
            <a:r>
              <a:rPr lang="en-US" sz="1400" i="1" dirty="0" err="1"/>
              <a:t>.Net</a:t>
            </a:r>
            <a:r>
              <a:rPr lang="en-US" sz="1400" i="1" dirty="0"/>
              <a:t> Core </a:t>
            </a:r>
            <a:r>
              <a:rPr lang="en-US" sz="1400" i="1" dirty="0" smtClean="0"/>
              <a:t>3.1)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smtClean="0"/>
              <a:t>CDK 1.60 for deployment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smtClean="0"/>
              <a:t>AWS Toolkit 1.13 (</a:t>
            </a:r>
            <a:r>
              <a:rPr lang="en-US" sz="1400" i="1" dirty="0"/>
              <a:t>VS code </a:t>
            </a:r>
            <a:r>
              <a:rPr lang="en-US" sz="1400" i="1" dirty="0" smtClean="0"/>
              <a:t>Extension)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 smtClean="0"/>
              <a:t>AWS Step Function Console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015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269" y="100376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740" y="5342888"/>
            <a:ext cx="297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 Lambda Function 1</a:t>
            </a:r>
          </a:p>
          <a:p>
            <a:r>
              <a:rPr lang="en-US" dirty="0" smtClean="0"/>
              <a:t>Process 2: Lambda Function 2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53024" y="2658182"/>
            <a:ext cx="1150982" cy="68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5527" y="949784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4" y="1779725"/>
            <a:ext cx="12192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5773" y="1537410"/>
            <a:ext cx="1772876" cy="33349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586" y="1604666"/>
            <a:ext cx="1619250" cy="3200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1819" y="1003765"/>
            <a:ext cx="5444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"Comment": "Basic State Machine",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StartAt</a:t>
            </a:r>
            <a:r>
              <a:rPr lang="en-US" sz="1200" dirty="0"/>
              <a:t>": "Process1",</a:t>
            </a:r>
          </a:p>
          <a:p>
            <a:r>
              <a:rPr lang="en-US" sz="1200" dirty="0"/>
              <a:t>  "States": {</a:t>
            </a:r>
          </a:p>
          <a:p>
            <a:r>
              <a:rPr lang="en-US" sz="1200" dirty="0"/>
              <a:t>    "Process1": {</a:t>
            </a:r>
          </a:p>
          <a:p>
            <a:r>
              <a:rPr lang="en-US" sz="1200" dirty="0"/>
              <a:t>      "Comment": "This performs process1",</a:t>
            </a:r>
          </a:p>
          <a:p>
            <a:r>
              <a:rPr lang="en-US" sz="1200" dirty="0"/>
              <a:t>      "Type": "Task",</a:t>
            </a:r>
          </a:p>
          <a:p>
            <a:r>
              <a:rPr lang="en-US" sz="1200" dirty="0"/>
              <a:t>      "Resource": "</a:t>
            </a:r>
            <a:r>
              <a:rPr lang="en-US" sz="1200" dirty="0" smtClean="0"/>
              <a:t>arn:aws:lambda:us-west-2:342600918501:function:StepFunctionDemoStack-Process1Function64F04A06-17G938HNXVVVD:$LATEST",</a:t>
            </a:r>
            <a:endParaRPr lang="en-US" sz="1200" dirty="0"/>
          </a:p>
          <a:p>
            <a:r>
              <a:rPr lang="en-US" sz="1200" dirty="0"/>
              <a:t>      "Next": "Process2"</a:t>
            </a:r>
          </a:p>
          <a:p>
            <a:r>
              <a:rPr lang="en-US" sz="1200" dirty="0"/>
              <a:t>    },</a:t>
            </a:r>
          </a:p>
          <a:p>
            <a:r>
              <a:rPr lang="en-US" sz="1200" dirty="0"/>
              <a:t>    "Process2": {</a:t>
            </a:r>
          </a:p>
          <a:p>
            <a:r>
              <a:rPr lang="en-US" sz="1200" dirty="0"/>
              <a:t>      "Comment": "This performs process2",</a:t>
            </a:r>
          </a:p>
          <a:p>
            <a:r>
              <a:rPr lang="en-US" sz="1200" dirty="0"/>
              <a:t>      "Type": "Task",</a:t>
            </a:r>
          </a:p>
          <a:p>
            <a:r>
              <a:rPr lang="en-US" sz="1200" dirty="0"/>
              <a:t>      "Resource": "</a:t>
            </a:r>
            <a:r>
              <a:rPr lang="en-US" sz="1200" dirty="0" smtClean="0"/>
              <a:t>arn:aws:lambda:us-west-2:342600918501:function:StepFunctionDemoStack-Process2Function273202F1-115XZSGTN9SJA:</a:t>
            </a:r>
            <a:r>
              <a:rPr lang="en-US" sz="1200" dirty="0"/>
              <a:t> :$LATEST </a:t>
            </a:r>
            <a:r>
              <a:rPr lang="en-US" sz="1200" dirty="0" smtClean="0"/>
              <a:t>",</a:t>
            </a:r>
            <a:endParaRPr lang="en-US" sz="1200" dirty="0"/>
          </a:p>
          <a:p>
            <a:r>
              <a:rPr lang="en-US" sz="1200" dirty="0"/>
              <a:t>      "End": true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22934" y="1529799"/>
            <a:ext cx="1868324" cy="334252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85416"/>
            <a:ext cx="12192000" cy="167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44683" y="2464652"/>
            <a:ext cx="4203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4. Choice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922" y="1056736"/>
            <a:ext cx="121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Work Flow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461165" y="3008882"/>
            <a:ext cx="1695261" cy="68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39626" y="1056736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24537" y="194030"/>
            <a:ext cx="56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 Condition (Odd/Even)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62041" y="1587062"/>
            <a:ext cx="3857297" cy="427039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257" y="1622162"/>
            <a:ext cx="4060293" cy="42352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370" y="1642443"/>
            <a:ext cx="2681598" cy="38659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89" y="1790123"/>
            <a:ext cx="3799229" cy="40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18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11" y="783706"/>
            <a:ext cx="1937607" cy="1001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2" name="Group 51"/>
          <p:cNvGrpSpPr/>
          <p:nvPr/>
        </p:nvGrpSpPr>
        <p:grpSpPr>
          <a:xfrm>
            <a:off x="5145094" y="1594951"/>
            <a:ext cx="5058396" cy="3865971"/>
            <a:chOff x="2815313" y="705110"/>
            <a:chExt cx="5058396" cy="386597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313" y="705110"/>
              <a:ext cx="2681598" cy="38659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297157" y="1038858"/>
              <a:ext cx="1576552" cy="5078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{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     “Value”:1</a:t>
              </a:r>
            </a:p>
            <a:p>
              <a:r>
                <a:rPr lang="en-US" sz="900" dirty="0"/>
                <a:t>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85185" y="1651613"/>
              <a:ext cx="1576551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{</a:t>
              </a:r>
            </a:p>
            <a:p>
              <a:r>
                <a:rPr lang="en-US" sz="1000" dirty="0" smtClean="0"/>
                <a:t>      “Value”:1</a:t>
              </a:r>
            </a:p>
            <a:p>
              <a:r>
                <a:rPr lang="en-US" sz="1000" dirty="0" smtClean="0"/>
                <a:t>      “Result”: Odd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85185" y="2551900"/>
              <a:ext cx="157655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Result=“Even” =&gt;Process1</a:t>
              </a:r>
            </a:p>
            <a:p>
              <a:r>
                <a:rPr lang="en-US" sz="1000" dirty="0"/>
                <a:t>Result</a:t>
              </a:r>
              <a:r>
                <a:rPr lang="en-US" sz="1000" dirty="0" smtClean="0"/>
                <a:t>=“Odd” </a:t>
              </a:r>
              <a:r>
                <a:rPr lang="en-US" sz="1000" dirty="0"/>
                <a:t>=&gt;</a:t>
              </a:r>
              <a:r>
                <a:rPr lang="en-US" sz="1000" dirty="0" smtClean="0"/>
                <a:t>Process2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5185" y="3287767"/>
              <a:ext cx="1576552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Independent Processes</a:t>
              </a:r>
              <a:endParaRPr lang="en-US" sz="1000" dirty="0"/>
            </a:p>
          </p:txBody>
        </p:sp>
        <p:cxnSp>
          <p:nvCxnSpPr>
            <p:cNvPr id="39" name="Straight Connector 38"/>
            <p:cNvCxnSpPr>
              <a:endCxn id="34" idx="1"/>
            </p:cNvCxnSpPr>
            <p:nvPr/>
          </p:nvCxnSpPr>
          <p:spPr>
            <a:xfrm>
              <a:off x="4403836" y="1292774"/>
              <a:ext cx="189332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5" idx="1"/>
            </p:cNvCxnSpPr>
            <p:nvPr/>
          </p:nvCxnSpPr>
          <p:spPr>
            <a:xfrm>
              <a:off x="4850523" y="2002624"/>
              <a:ext cx="1434662" cy="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6" idx="1"/>
            </p:cNvCxnSpPr>
            <p:nvPr/>
          </p:nvCxnSpPr>
          <p:spPr>
            <a:xfrm>
              <a:off x="4950372" y="2742198"/>
              <a:ext cx="1334813" cy="97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37" idx="1"/>
            </p:cNvCxnSpPr>
            <p:nvPr/>
          </p:nvCxnSpPr>
          <p:spPr>
            <a:xfrm>
              <a:off x="5223642" y="3410877"/>
              <a:ext cx="1061543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1184550" y="2586746"/>
            <a:ext cx="2447307" cy="332398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"Is the number Even?": {</a:t>
            </a:r>
          </a:p>
          <a:p>
            <a:r>
              <a:rPr lang="en-US" sz="1400" dirty="0"/>
              <a:t>      "Type": "Choice",</a:t>
            </a:r>
          </a:p>
          <a:p>
            <a:r>
              <a:rPr lang="en-US" sz="1400" dirty="0"/>
              <a:t>      "Choices":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"Variable": "$.Result",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StringEquals</a:t>
            </a:r>
            <a:r>
              <a:rPr lang="en-US" sz="1400" dirty="0"/>
              <a:t>": "Even",</a:t>
            </a:r>
          </a:p>
          <a:p>
            <a:r>
              <a:rPr lang="en-US" sz="1400" dirty="0"/>
              <a:t>          "Next": "Process1"</a:t>
            </a:r>
          </a:p>
          <a:p>
            <a:r>
              <a:rPr lang="en-US" sz="1400" dirty="0"/>
              <a:t>        },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"Variable": "$.Result",</a:t>
            </a:r>
          </a:p>
          <a:p>
            <a:r>
              <a:rPr lang="en-US" sz="1400" dirty="0"/>
              <a:t>          "</a:t>
            </a:r>
            <a:r>
              <a:rPr lang="en-US" sz="1400" dirty="0" err="1"/>
              <a:t>StringEquals</a:t>
            </a:r>
            <a:r>
              <a:rPr lang="en-US" sz="1400" dirty="0"/>
              <a:t>": "Odd",</a:t>
            </a:r>
          </a:p>
          <a:p>
            <a:r>
              <a:rPr lang="en-US" sz="1400" dirty="0"/>
              <a:t>          "Next": "Process2"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]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3800499" y="3527936"/>
            <a:ext cx="1608083" cy="20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54507" y="365839"/>
            <a:ext cx="194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Object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84550" y="2251864"/>
            <a:ext cx="244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Choice Block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7682" y="12189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Generated Flow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85416"/>
            <a:ext cx="12192000" cy="167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99641" y="2627587"/>
            <a:ext cx="507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Let’s add some more 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82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7894"/>
            <a:ext cx="10058400" cy="1450757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2038"/>
            <a:ext cx="10058400" cy="4023360"/>
          </a:xfrm>
        </p:spPr>
        <p:txBody>
          <a:bodyPr>
            <a:normAutofit/>
          </a:bodyPr>
          <a:lstStyle/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Amazon State Language(ASL) Overview</a:t>
            </a:r>
            <a:endParaRPr lang="en-US" sz="3200" dirty="0"/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Basic State Machine with Lambda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Choice States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3200" dirty="0" smtClean="0"/>
              <a:t>Question and 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5373956" y="3087030"/>
            <a:ext cx="1549435" cy="68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57787" y="954510"/>
            <a:ext cx="4519206" cy="51357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5573" y="444386"/>
            <a:ext cx="121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7090" y="436153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4304" y="954510"/>
            <a:ext cx="3815256" cy="528267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70" y="1130791"/>
            <a:ext cx="2762250" cy="492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536" y="1184006"/>
            <a:ext cx="3475193" cy="48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68" y="840778"/>
            <a:ext cx="2961757" cy="517820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4759" y="687611"/>
            <a:ext cx="157655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{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“Value”:10</a:t>
            </a:r>
          </a:p>
          <a:p>
            <a:r>
              <a:rPr lang="en-US" sz="900" dirty="0" smtClean="0"/>
              <a:t>      “</a:t>
            </a:r>
            <a:r>
              <a:rPr lang="en-US" sz="900" dirty="0" err="1" smtClean="0"/>
              <a:t>Override”:false</a:t>
            </a:r>
            <a:endParaRPr lang="en-US" sz="900" dirty="0" smtClean="0"/>
          </a:p>
          <a:p>
            <a:r>
              <a:rPr lang="en-US" sz="9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4759" y="1453533"/>
            <a:ext cx="157655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    “Value”:10</a:t>
            </a:r>
          </a:p>
          <a:p>
            <a:r>
              <a:rPr lang="en-US" sz="1000" dirty="0" smtClean="0"/>
              <a:t>      “Result”: Even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4759" y="2353820"/>
            <a:ext cx="157655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Result=“Even” =&gt;Process1</a:t>
            </a:r>
          </a:p>
          <a:p>
            <a:r>
              <a:rPr lang="en-US" sz="1000" dirty="0"/>
              <a:t>Result=“Even” =&gt;</a:t>
            </a:r>
            <a:r>
              <a:rPr lang="en-US" sz="1000" dirty="0" smtClean="0"/>
              <a:t>Process2</a:t>
            </a:r>
            <a:endParaRPr lang="en-US" sz="1000" dirty="0"/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7093799" y="1807476"/>
            <a:ext cx="13109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7069946" y="2544118"/>
            <a:ext cx="1334813" cy="97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8604" y="1093957"/>
            <a:ext cx="16761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400" y="2840483"/>
            <a:ext cx="2697526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“</a:t>
            </a:r>
            <a:r>
              <a:rPr lang="en-US" sz="1100" dirty="0"/>
              <a:t>JobId</a:t>
            </a:r>
            <a:r>
              <a:rPr lang="en-US" sz="1100" dirty="0" smtClean="0"/>
              <a:t>”:”213432”,</a:t>
            </a:r>
          </a:p>
          <a:p>
            <a:r>
              <a:rPr lang="en-US" sz="1100" dirty="0" smtClean="0"/>
              <a:t>      “</a:t>
            </a:r>
            <a:r>
              <a:rPr lang="en-US" sz="1100" dirty="0" err="1" smtClean="0"/>
              <a:t>Resolved”:false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      “Data”:10,</a:t>
            </a:r>
          </a:p>
          <a:p>
            <a:r>
              <a:rPr lang="en-US" sz="1100" dirty="0" smtClean="0"/>
              <a:t>       “</a:t>
            </a:r>
            <a:r>
              <a:rPr lang="en-US" sz="1100" dirty="0" err="1" smtClean="0"/>
              <a:t>Override”:false</a:t>
            </a:r>
            <a:endParaRPr lang="en-US" sz="1100" dirty="0" smtClean="0"/>
          </a:p>
          <a:p>
            <a:r>
              <a:rPr lang="en-US" sz="1100" dirty="0"/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40" y="1773399"/>
            <a:ext cx="1285875" cy="92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81399" y="4103139"/>
            <a:ext cx="269752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Resolved=true OR Override=true =&gt; Process12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2296" y="4826412"/>
            <a:ext cx="269752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Some Independent Process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78925" y="3065584"/>
            <a:ext cx="1914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3478925" y="4226250"/>
            <a:ext cx="12914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</p:cNvCxnSpPr>
          <p:nvPr/>
        </p:nvCxnSpPr>
        <p:spPr>
          <a:xfrm>
            <a:off x="3479822" y="4949523"/>
            <a:ext cx="1721540" cy="7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723" y="1404067"/>
            <a:ext cx="26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Object of Process1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377" y="606050"/>
            <a:ext cx="1543535" cy="798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345388" y="194447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Object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07011" y="3181296"/>
            <a:ext cx="2187660" cy="313932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/>
              <a:t> "Resolved or Overridden?": {</a:t>
            </a:r>
          </a:p>
          <a:p>
            <a:r>
              <a:rPr lang="en-US" sz="900" dirty="0"/>
              <a:t>      "Type": "Choice",</a:t>
            </a:r>
          </a:p>
          <a:p>
            <a:r>
              <a:rPr lang="en-US" sz="900" dirty="0"/>
              <a:t>      "Choices": [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          "Or": [</a:t>
            </a:r>
          </a:p>
          <a:p>
            <a:r>
              <a:rPr lang="en-US" sz="900" dirty="0"/>
              <a:t>            {</a:t>
            </a:r>
          </a:p>
          <a:p>
            <a:r>
              <a:rPr lang="en-US" sz="900" dirty="0"/>
              <a:t>              "Variable": "$.Resolved",</a:t>
            </a:r>
          </a:p>
          <a:p>
            <a:r>
              <a:rPr lang="en-US" sz="900" dirty="0"/>
              <a:t>              "</a:t>
            </a:r>
            <a:r>
              <a:rPr lang="en-US" sz="900" dirty="0" err="1"/>
              <a:t>BooleanEquals</a:t>
            </a:r>
            <a:r>
              <a:rPr lang="en-US" sz="900" dirty="0"/>
              <a:t>": </a:t>
            </a:r>
            <a:r>
              <a:rPr lang="en-US" sz="1000" dirty="0"/>
              <a:t>true</a:t>
            </a:r>
          </a:p>
          <a:p>
            <a:r>
              <a:rPr lang="en-US" sz="900" dirty="0"/>
              <a:t>              </a:t>
            </a:r>
          </a:p>
          <a:p>
            <a:r>
              <a:rPr lang="en-US" sz="900" dirty="0"/>
              <a:t>            },</a:t>
            </a:r>
          </a:p>
          <a:p>
            <a:r>
              <a:rPr lang="en-US" sz="900" dirty="0"/>
              <a:t>            {</a:t>
            </a:r>
          </a:p>
          <a:p>
            <a:r>
              <a:rPr lang="en-US" sz="900" dirty="0"/>
              <a:t>              "Variable": "$.Override",</a:t>
            </a:r>
          </a:p>
          <a:p>
            <a:r>
              <a:rPr lang="en-US" sz="900" dirty="0"/>
              <a:t>              "</a:t>
            </a:r>
            <a:r>
              <a:rPr lang="en-US" sz="900" dirty="0" err="1"/>
              <a:t>BooleanEquals</a:t>
            </a:r>
            <a:r>
              <a:rPr lang="en-US" sz="900" dirty="0"/>
              <a:t>": true</a:t>
            </a:r>
          </a:p>
          <a:p>
            <a:r>
              <a:rPr lang="en-US" sz="900" dirty="0"/>
              <a:t>             </a:t>
            </a:r>
          </a:p>
          <a:p>
            <a:r>
              <a:rPr lang="en-US" sz="900" dirty="0"/>
              <a:t>            }</a:t>
            </a:r>
          </a:p>
          <a:p>
            <a:r>
              <a:rPr lang="en-US" sz="900" dirty="0"/>
              <a:t>          ],</a:t>
            </a:r>
          </a:p>
          <a:p>
            <a:r>
              <a:rPr lang="en-US" sz="900" dirty="0"/>
              <a:t>          "Next": "</a:t>
            </a:r>
            <a:r>
              <a:rPr lang="en-US" sz="900" dirty="0" smtClean="0"/>
              <a:t>Process12"</a:t>
            </a:r>
            <a:endParaRPr lang="en-US" sz="900" dirty="0"/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]</a:t>
            </a:r>
          </a:p>
          <a:p>
            <a:r>
              <a:rPr lang="en-US" sz="900" dirty="0"/>
              <a:t>      ,</a:t>
            </a:r>
          </a:p>
          <a:p>
            <a:r>
              <a:rPr lang="en-US" sz="900" dirty="0"/>
              <a:t>         "Default": "Process2"</a:t>
            </a:r>
          </a:p>
          <a:p>
            <a:r>
              <a:rPr lang="en-US" sz="900" dirty="0"/>
              <a:t>   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3079" y="285813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Choice Block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93525" y="27139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Generated Flow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306757" y="356939"/>
            <a:ext cx="90387" cy="8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47403" y="968956"/>
            <a:ext cx="71685" cy="7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66560" y="1651794"/>
            <a:ext cx="71685" cy="7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98193" y="2287279"/>
            <a:ext cx="71685" cy="7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15752" y="2905506"/>
            <a:ext cx="71685" cy="7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2216" y="1559642"/>
            <a:ext cx="84799" cy="83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376932" y="3546950"/>
            <a:ext cx="68546" cy="675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6469" y="4182432"/>
            <a:ext cx="68546" cy="675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33151" y="4817912"/>
            <a:ext cx="68546" cy="675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70879" y="4815040"/>
            <a:ext cx="68546" cy="6751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81599" y="4814804"/>
            <a:ext cx="71685" cy="7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70832" y="3334840"/>
            <a:ext cx="1096592" cy="6618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rgbClr val="00B050"/>
                </a:solidFill>
              </a:rPr>
              <a:t>if  (Value==10 )</a:t>
            </a:r>
          </a:p>
          <a:p>
            <a:r>
              <a:rPr lang="en-US" sz="900" dirty="0">
                <a:solidFill>
                  <a:srgbClr val="00B050"/>
                </a:solidFill>
              </a:rPr>
              <a:t>{</a:t>
            </a:r>
          </a:p>
          <a:p>
            <a:r>
              <a:rPr lang="en-US" sz="900" dirty="0">
                <a:solidFill>
                  <a:srgbClr val="00B050"/>
                </a:solidFill>
              </a:rPr>
              <a:t>      Resolved=true</a:t>
            </a:r>
          </a:p>
          <a:p>
            <a:r>
              <a:rPr lang="en-US" sz="900" dirty="0">
                <a:solidFill>
                  <a:srgbClr val="00B050"/>
                </a:solidFill>
              </a:rPr>
              <a:t>}</a:t>
            </a:r>
          </a:p>
          <a:p>
            <a:pPr algn="ctr"/>
            <a:endParaRPr lang="en-US" sz="900" dirty="0"/>
          </a:p>
        </p:txBody>
      </p:sp>
      <p:cxnSp>
        <p:nvCxnSpPr>
          <p:cNvPr id="9" name="Straight Arrow Connector 8"/>
          <p:cNvCxnSpPr>
            <a:stCxn id="48" idx="1"/>
          </p:cNvCxnSpPr>
          <p:nvPr/>
        </p:nvCxnSpPr>
        <p:spPr>
          <a:xfrm flipH="1" flipV="1">
            <a:off x="2048256" y="3334840"/>
            <a:ext cx="2122576" cy="330908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55648"/>
            <a:ext cx="12192000" cy="2695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867574" y="1936954"/>
            <a:ext cx="6443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5. Question and Answer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5" y="2685476"/>
            <a:ext cx="1619250" cy="161925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461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aws.amazon.com/step-functions/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docs.aws.amazon.com/step-functions/latest/dg/concepts-amazon-states-language.html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https://states-language.net/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85416"/>
            <a:ext cx="12192000" cy="167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4992" y="2523744"/>
            <a:ext cx="543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1. INTRODUCTION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1374"/>
            <a:ext cx="10058400" cy="691805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AWS Step Function?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44168"/>
            <a:ext cx="10058400" cy="4524925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Serverless Function Orchestrator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Helps to easily sequence execution of various AWS Services (Lambda, ECS </a:t>
            </a:r>
            <a:r>
              <a:rPr lang="en-US" sz="2800" dirty="0" smtClean="0"/>
              <a:t>Task, SNS, SQS, Batch)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Event driven workflow that maintain application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Visual representation as step progresses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Automatic error handling, retry logic and state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05840" y="1110175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2272" y="278194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442341"/>
            <a:ext cx="2857500" cy="5772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46437" y="3595865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Choices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02936" y="1555244"/>
            <a:ext cx="1234440" cy="27639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38538" y="2503645"/>
            <a:ext cx="1670256" cy="277073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418221" y="1081548"/>
            <a:ext cx="795765" cy="282416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60128" y="2020258"/>
            <a:ext cx="1210168" cy="299531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55650" y="2962778"/>
            <a:ext cx="786579" cy="291699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29608" y="3439504"/>
            <a:ext cx="841213" cy="290770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253310" y="3915302"/>
            <a:ext cx="1005743" cy="292905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490410" y="4385960"/>
            <a:ext cx="874153" cy="28436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570166" y="4857844"/>
            <a:ext cx="720271" cy="29419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578187" y="5331993"/>
            <a:ext cx="716261" cy="294194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879435" y="3629450"/>
            <a:ext cx="767002" cy="302162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879435" y="4086428"/>
            <a:ext cx="767002" cy="299532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646437" y="4016628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Lambda/ECS Task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85416"/>
            <a:ext cx="12192000" cy="1678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2423" y="2523744"/>
            <a:ext cx="857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2. Amazon </a:t>
            </a:r>
            <a:r>
              <a:rPr lang="en-US" sz="4800" b="1" dirty="0"/>
              <a:t>States </a:t>
            </a:r>
            <a:r>
              <a:rPr lang="en-US" sz="4800" b="1" dirty="0" smtClean="0"/>
              <a:t>Language(ASL</a:t>
            </a:r>
            <a:r>
              <a:rPr lang="en-US" sz="4800" b="1" dirty="0"/>
              <a:t>) </a:t>
            </a:r>
            <a:endParaRPr lang="en-US" sz="4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494"/>
            <a:ext cx="10058400" cy="691805"/>
          </a:xfrm>
        </p:spPr>
        <p:txBody>
          <a:bodyPr>
            <a:noAutofit/>
          </a:bodyPr>
          <a:lstStyle/>
          <a:p>
            <a:r>
              <a:rPr lang="en-US" b="1" dirty="0" smtClean="0"/>
              <a:t>ASL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44169"/>
            <a:ext cx="10058400" cy="357505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Amazon State Language(ASL) is a JSON-based</a:t>
            </a:r>
            <a:r>
              <a:rPr lang="en-US" sz="2400" dirty="0"/>
              <a:t>, structured language used to </a:t>
            </a:r>
            <a:r>
              <a:rPr lang="en-US" sz="2400" dirty="0" smtClean="0"/>
              <a:t>define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your state machine, 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collection of states, that can do work (Task states), 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determine </a:t>
            </a:r>
            <a:r>
              <a:rPr lang="en-US" sz="2400" dirty="0"/>
              <a:t>which states to transition to next (Choice states), 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stop </a:t>
            </a:r>
            <a:r>
              <a:rPr lang="en-US" sz="2400" dirty="0"/>
              <a:t>an execution with an error (Fail states</a:t>
            </a:r>
            <a:r>
              <a:rPr lang="en-US" sz="24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Pass data or State (Pass State)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And more as per the use case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4048" lvl="2" indent="0">
              <a:buNone/>
            </a:pPr>
            <a:endParaRPr lang="en-US" sz="2400" dirty="0" smtClean="0"/>
          </a:p>
          <a:p>
            <a:pPr marL="384048" lvl="2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05840" y="1051560"/>
            <a:ext cx="1024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7279" y="229543"/>
            <a:ext cx="560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Top-Level Fields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3185" y="5348015"/>
            <a:ext cx="2753712" cy="92333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Mandatory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Mandatory based on  Type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97279" y="1345324"/>
            <a:ext cx="10350333" cy="3970318"/>
            <a:chOff x="1097280" y="945931"/>
            <a:chExt cx="10350333" cy="3970318"/>
          </a:xfrm>
        </p:grpSpPr>
        <p:sp>
          <p:nvSpPr>
            <p:cNvPr id="13" name="TextBox 12"/>
            <p:cNvSpPr txBox="1"/>
            <p:nvPr/>
          </p:nvSpPr>
          <p:spPr>
            <a:xfrm>
              <a:off x="1097280" y="945931"/>
              <a:ext cx="8084970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</a:p>
            <a:p>
              <a:r>
                <a:rPr lang="en-US" dirty="0"/>
                <a:t>   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 "Comment"</a:t>
              </a:r>
              <a:r>
                <a:rPr lang="en-US" dirty="0"/>
                <a:t>: "A simple minimal example of the States language",</a:t>
              </a:r>
            </a:p>
            <a:p>
              <a:r>
                <a:rPr lang="en-US" dirty="0"/>
                <a:t>    </a:t>
              </a:r>
              <a:r>
                <a:rPr lang="en-US" dirty="0">
                  <a:solidFill>
                    <a:srgbClr val="FF0000"/>
                  </a:solidFill>
                </a:rPr>
                <a:t>"</a:t>
              </a:r>
              <a:r>
                <a:rPr lang="en-US" dirty="0" err="1">
                  <a:solidFill>
                    <a:srgbClr val="FF0000"/>
                  </a:solidFill>
                </a:rPr>
                <a:t>StartAt</a:t>
              </a:r>
              <a:r>
                <a:rPr lang="en-US" dirty="0">
                  <a:solidFill>
                    <a:srgbClr val="FF0000"/>
                  </a:solidFill>
                </a:rPr>
                <a:t>"</a:t>
              </a:r>
              <a:r>
                <a:rPr lang="en-US" dirty="0"/>
                <a:t>: "Hello World",</a:t>
              </a:r>
            </a:p>
            <a:p>
              <a:r>
                <a:rPr lang="en-US" dirty="0"/>
                <a:t>    </a:t>
              </a:r>
              <a:r>
                <a:rPr lang="en-US" dirty="0">
                  <a:solidFill>
                    <a:srgbClr val="FF0000"/>
                  </a:solidFill>
                </a:rPr>
                <a:t>"States"</a:t>
              </a:r>
              <a:r>
                <a:rPr lang="en-US" dirty="0"/>
                <a:t>: {</a:t>
              </a:r>
            </a:p>
            <a:p>
              <a:r>
                <a:rPr lang="en-US" dirty="0"/>
                <a:t>        "Hello World": {</a:t>
              </a:r>
            </a:p>
            <a:p>
              <a:r>
                <a:rPr lang="en-US" dirty="0"/>
                <a:t>            </a:t>
              </a:r>
              <a:r>
                <a:rPr lang="en-US" dirty="0">
                  <a:solidFill>
                    <a:srgbClr val="FF0000"/>
                  </a:solidFill>
                </a:rPr>
                <a:t>"Type"</a:t>
              </a:r>
              <a:r>
                <a:rPr lang="en-US" dirty="0"/>
                <a:t>: "Task",</a:t>
              </a:r>
            </a:p>
            <a:p>
              <a:r>
                <a:rPr lang="en-US" dirty="0"/>
                <a:t>            </a:t>
              </a:r>
              <a:r>
                <a:rPr lang="en-US" dirty="0">
                  <a:solidFill>
                    <a:schemeClr val="accent1"/>
                  </a:solidFill>
                </a:rPr>
                <a:t>"Resource"</a:t>
              </a:r>
              <a:r>
                <a:rPr lang="en-US" dirty="0"/>
                <a:t>: "arn:aws:lambda:us-east-1:123456789012:function:HelloWorld",</a:t>
              </a:r>
            </a:p>
            <a:p>
              <a:r>
                <a:rPr lang="en-US" dirty="0"/>
                <a:t>            </a:t>
              </a:r>
              <a:r>
                <a:rPr lang="en-US" dirty="0">
                  <a:solidFill>
                    <a:schemeClr val="accent1"/>
                  </a:solidFill>
                </a:rPr>
                <a:t>"End"</a:t>
              </a:r>
              <a:r>
                <a:rPr lang="en-US" dirty="0"/>
                <a:t>: </a:t>
              </a:r>
              <a:r>
                <a:rPr lang="en-US" dirty="0" smtClean="0"/>
                <a:t>true,</a:t>
              </a:r>
            </a:p>
            <a:p>
              <a:r>
                <a:rPr lang="en-US" dirty="0"/>
                <a:t> </a:t>
              </a:r>
              <a:r>
                <a:rPr lang="en-US" dirty="0" smtClean="0"/>
                <a:t>	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"Comment"</a:t>
              </a:r>
              <a:r>
                <a:rPr lang="en-US" dirty="0" smtClean="0"/>
                <a:t>:</a:t>
              </a:r>
              <a:r>
                <a:rPr lang="en-US" dirty="0"/>
                <a:t>  </a:t>
              </a:r>
              <a:r>
                <a:rPr lang="en-US" dirty="0" smtClean="0"/>
                <a:t>"Executes HelloWorld Lambda"</a:t>
              </a:r>
              <a:endParaRPr lang="en-US" dirty="0"/>
            </a:p>
            <a:p>
              <a:r>
                <a:rPr lang="en-US" dirty="0"/>
                <a:t>        }</a:t>
              </a:r>
            </a:p>
            <a:p>
              <a:r>
                <a:rPr lang="en-US" dirty="0"/>
                <a:t>    },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  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Version"</a:t>
              </a:r>
              <a:r>
                <a:rPr lang="en-US" dirty="0"/>
                <a:t>: "1.0"</a:t>
              </a:r>
            </a:p>
            <a:p>
              <a:r>
                <a:rPr lang="en-US" dirty="0"/>
                <a:t>}</a:t>
              </a:r>
            </a:p>
            <a:p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21301" y="2081047"/>
              <a:ext cx="7828105" cy="1408387"/>
            </a:xfrm>
            <a:prstGeom prst="roundRect">
              <a:avLst>
                <a:gd name="adj" fmla="val 11789"/>
              </a:avLst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0458" y="2330925"/>
              <a:ext cx="1547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Each State is </a:t>
              </a:r>
            </a:p>
            <a:p>
              <a:r>
                <a:rPr lang="en-US" dirty="0" smtClean="0"/>
                <a:t>a Unit of Work</a:t>
              </a:r>
            </a:p>
          </p:txBody>
        </p:sp>
        <p:cxnSp>
          <p:nvCxnSpPr>
            <p:cNvPr id="23" name="Straight Arrow Connector 22"/>
            <p:cNvCxnSpPr>
              <a:stCxn id="19" idx="1"/>
            </p:cNvCxnSpPr>
            <p:nvPr/>
          </p:nvCxnSpPr>
          <p:spPr>
            <a:xfrm flipH="1">
              <a:off x="9333186" y="2654091"/>
              <a:ext cx="567272" cy="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8/27/2020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C171-4167-4CD8-9D3F-FCC2B1077823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3" y="229543"/>
            <a:ext cx="1509798" cy="529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29543"/>
            <a:ext cx="560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Types</a:t>
            </a:r>
            <a:endParaRPr lang="en-US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279" y="1030014"/>
            <a:ext cx="10115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097279" y="1125501"/>
            <a:ext cx="10058400" cy="50705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Types define role of a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Different Types: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smtClean="0"/>
              <a:t>Task: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Executes work</a:t>
            </a:r>
            <a:r>
              <a:rPr lang="en-US" sz="2000" dirty="0"/>
              <a:t> </a:t>
            </a:r>
            <a:r>
              <a:rPr lang="en-US" sz="2000" dirty="0" smtClean="0"/>
              <a:t>identified by it’s State Resource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smtClean="0"/>
              <a:t>Choice: 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Lets you choose </a:t>
            </a:r>
            <a:r>
              <a:rPr lang="en-US" sz="2000" dirty="0"/>
              <a:t>which state to go based on a certain </a:t>
            </a:r>
            <a:r>
              <a:rPr lang="en-US" sz="2000" dirty="0" smtClean="0"/>
              <a:t>variable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smtClean="0"/>
              <a:t>Fail: 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Execution of State Machine is set to Fail. 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 error message and cause can be set.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smtClean="0"/>
              <a:t>Pass: </a:t>
            </a:r>
          </a:p>
          <a:p>
            <a:pPr marL="1001268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No processing is done. </a:t>
            </a:r>
          </a:p>
          <a:p>
            <a:pPr marL="1001268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Just passes Input to Output. </a:t>
            </a:r>
          </a:p>
          <a:p>
            <a:pPr marL="1001268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Useful while debugging and constructing state machines</a:t>
            </a:r>
            <a:endParaRPr lang="en-US" sz="1600" dirty="0" smtClean="0"/>
          </a:p>
          <a:p>
            <a:pPr marL="806958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86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1265</Words>
  <Application>Microsoft Office PowerPoint</Application>
  <PresentationFormat>Widescreen</PresentationFormat>
  <Paragraphs>298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AWS STEP FUNCTIONS Serverless Workflow Orchestration (Part 1)</vt:lpstr>
      <vt:lpstr>Contents</vt:lpstr>
      <vt:lpstr>PowerPoint Presentation</vt:lpstr>
      <vt:lpstr>What is AWS Step Function?</vt:lpstr>
      <vt:lpstr>Example</vt:lpstr>
      <vt:lpstr>PowerPoint Presentation</vt:lpstr>
      <vt:lpstr>ASL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DHCS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STEP FUNCTIONS Serverless Workflow Orchestration (Part 1)</dc:title>
  <dc:creator>Shakya, Neerad@DHCS</dc:creator>
  <cp:lastModifiedBy>Shakya, Neerad@DHCS</cp:lastModifiedBy>
  <cp:revision>94</cp:revision>
  <dcterms:created xsi:type="dcterms:W3CDTF">2020-08-25T06:46:39Z</dcterms:created>
  <dcterms:modified xsi:type="dcterms:W3CDTF">2020-08-27T18:35:12Z</dcterms:modified>
</cp:coreProperties>
</file>