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1" r:id="rId6"/>
    <p:sldId id="265" r:id="rId7"/>
    <p:sldId id="280" r:id="rId8"/>
    <p:sldId id="264" r:id="rId9"/>
    <p:sldId id="281" r:id="rId10"/>
    <p:sldId id="278" r:id="rId11"/>
    <p:sldId id="284" r:id="rId12"/>
    <p:sldId id="282" r:id="rId13"/>
    <p:sldId id="283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9" autoAdjust="0"/>
    <p:restoredTop sz="94627" autoAdjust="0"/>
  </p:normalViewPr>
  <p:slideViewPr>
    <p:cSldViewPr snapToGrid="0">
      <p:cViewPr varScale="1">
        <p:scale>
          <a:sx n="111" d="100"/>
          <a:sy n="111" d="100"/>
        </p:scale>
        <p:origin x="546" y="114"/>
      </p:cViewPr>
      <p:guideLst/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479B2-F217-4030-AB3B-529E8628F87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85762-7539-4499-ABDC-886E45D2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37F28B6A-005A-4065-9D21-2E1813810CB7}" type="slidenum">
              <a:rPr lang="en-US" smtClean="0"/>
              <a:t>1</a:t>
            </a:fld>
            <a:fld id="{10716C9F-6405-4766-9478-93C028A3818F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5762-7539-4499-ABDC-886E45D26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5762-7539-4499-ABDC-886E45D26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7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trike="noStrike" baseline="0" dirty="0" smtClean="0"/>
              <a:t>The Output of one step is the Input for the Next step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5762-7539-4499-ABDC-886E45D268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Paths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5762-7539-4499-ABDC-886E45D268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48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9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7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20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5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dk/latest/guide/work-with-cdk-csharp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cdk/api/latest/docs/aws-ecs-readme.html" TargetMode="External"/><Relationship Id="rId3" Type="http://schemas.openxmlformats.org/officeDocument/2006/relationships/hyperlink" Target="https://docs.aws.amazon.com/step-functions/latest/dg/concepts-amazon-states-language.html" TargetMode="External"/><Relationship Id="rId7" Type="http://schemas.openxmlformats.org/officeDocument/2006/relationships/hyperlink" Target="https://docs.aws.amazon.com/cdk/api/latest/dotnet/api/Amazon.CDK.AWS.StepFunctions.Tasks.html" TargetMode="External"/><Relationship Id="rId2" Type="http://schemas.openxmlformats.org/officeDocument/2006/relationships/hyperlink" Target="https://aws.amazon.com/step-func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cdk/latest/guide/work-with-cdk-csharp.html" TargetMode="External"/><Relationship Id="rId5" Type="http://schemas.openxmlformats.org/officeDocument/2006/relationships/hyperlink" Target="https://docs.aws.amazon.com/cdk/index.html" TargetMode="External"/><Relationship Id="rId10" Type="http://schemas.openxmlformats.org/officeDocument/2006/relationships/image" Target="../media/image2.jpeg"/><Relationship Id="rId4" Type="http://schemas.openxmlformats.org/officeDocument/2006/relationships/hyperlink" Target="https://states-language.net/" TargetMode="External"/><Relationship Id="rId9" Type="http://schemas.openxmlformats.org/officeDocument/2006/relationships/hyperlink" Target="https://docs.aws.amazon.com/step-functions/latest/dg/connect-to-resource.html#connect-wait-tok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4.png"/><Relationship Id="rId7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3965"/>
            <a:ext cx="12192000" cy="2578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9845" y="1793965"/>
            <a:ext cx="7285703" cy="217409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AWS STEP FUNCTIONS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/>
              <a:t>Serverless Workflow Orchestration</a:t>
            </a:r>
            <a:br>
              <a:rPr lang="en-US" sz="3600" b="1" dirty="0"/>
            </a:br>
            <a:r>
              <a:rPr lang="en-US" sz="3600" b="1" dirty="0" smtClean="0"/>
              <a:t>(Part 2)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049" y="4678169"/>
            <a:ext cx="3850632" cy="11430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By</a:t>
            </a:r>
          </a:p>
          <a:p>
            <a:r>
              <a:rPr lang="en-US" i="1" dirty="0" smtClean="0"/>
              <a:t>Neerad Shakya</a:t>
            </a:r>
          </a:p>
          <a:p>
            <a:r>
              <a:rPr lang="en-US" i="1" dirty="0" smtClean="0"/>
              <a:t>Developer, PACES Team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49" y="2240179"/>
            <a:ext cx="1247570" cy="151053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 smtClean="0"/>
              <a:t>09/10/2020</a:t>
            </a:r>
            <a:endParaRPr lang="en-US" sz="1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97279" y="1030014"/>
            <a:ext cx="10115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5346" y="199017"/>
            <a:ext cx="8803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AWS Cloud Development Kit(AWS CDK)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79" y="1177965"/>
            <a:ext cx="10058400" cy="4881389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indent="-284163">
              <a:buFont typeface="Wingdings" panose="05000000000000000000" pitchFamily="2" charset="2"/>
              <a:buChar char="Ø"/>
            </a:pPr>
            <a:r>
              <a:rPr lang="en-US" sz="2800" dirty="0" smtClean="0"/>
              <a:t>Open Source Software Development Framework to model and provision cloud application resources.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US" sz="2800" dirty="0" smtClean="0"/>
              <a:t>Uses familiar programming languages (Python, Java, C#, JavaScript,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)</a:t>
            </a:r>
          </a:p>
          <a:p>
            <a:pPr marL="1027113" lvl="8" indent="-173038">
              <a:buFont typeface="Arial" panose="020B0604020202020204" pitchFamily="34" charset="0"/>
              <a:buChar char="•"/>
            </a:pPr>
            <a:r>
              <a:rPr lang="en-US" sz="1500" dirty="0"/>
              <a:t>.NET Core v3.1 or later</a:t>
            </a:r>
          </a:p>
          <a:p>
            <a:pPr marL="1027113" lvl="8" indent="-173038">
              <a:buFont typeface="Arial" panose="020B0604020202020204" pitchFamily="34" charset="0"/>
              <a:buChar char="•"/>
            </a:pPr>
            <a:r>
              <a:rPr lang="en-US" sz="1500" dirty="0"/>
              <a:t>.NET Framework v4.6.1 or </a:t>
            </a:r>
            <a:r>
              <a:rPr lang="en-US" sz="1500" dirty="0" smtClean="0"/>
              <a:t>later</a:t>
            </a:r>
          </a:p>
          <a:p>
            <a:pPr marL="1027113" lvl="8" indent="-173038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https://docs.aws.amazon.com/cdk/latest/guide/work-with-cdk-csharp.html</a:t>
            </a:r>
            <a:endParaRPr lang="en-US" sz="1200" dirty="0"/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US" sz="2800" dirty="0"/>
              <a:t>Use of control flow logic (if statements, loops) when defining infrastructure</a:t>
            </a:r>
            <a:r>
              <a:rPr lang="en-US" sz="2800" dirty="0" smtClean="0"/>
              <a:t>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US" sz="2800" dirty="0" smtClean="0"/>
              <a:t>Easy Integration and Review.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US" sz="2800" dirty="0" smtClean="0"/>
              <a:t>Code Implementation within IDE.</a:t>
            </a:r>
          </a:p>
          <a:p>
            <a:pPr marL="284163" indent="-284163">
              <a:buFont typeface="Wingdings" panose="05000000000000000000" pitchFamily="2" charset="2"/>
              <a:buChar char="Ø"/>
            </a:pPr>
            <a:r>
              <a:rPr lang="en-US" sz="2800" dirty="0"/>
              <a:t>P</a:t>
            </a:r>
            <a:r>
              <a:rPr lang="en-US" sz="2800" dirty="0" smtClean="0"/>
              <a:t>roduces </a:t>
            </a:r>
            <a:r>
              <a:rPr lang="en-US" sz="2800" dirty="0" err="1" smtClean="0"/>
              <a:t>Cloudformation</a:t>
            </a:r>
            <a:r>
              <a:rPr lang="en-US" sz="2800" dirty="0" smtClean="0"/>
              <a:t> </a:t>
            </a:r>
            <a:r>
              <a:rPr lang="en-US" sz="2800" dirty="0"/>
              <a:t>templates under the hood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566928" lvl="3" indent="0">
              <a:buFont typeface="Calibri" pitchFamily="34" charset="0"/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6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97279" y="1030014"/>
            <a:ext cx="10115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5346" y="199017"/>
            <a:ext cx="8803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AWS Cloud Development Kit(AWS CDK)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149554" y="2038123"/>
            <a:ext cx="180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Resources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2925" y="3039718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Policies/ Roles/ Permissions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0180" y="3940897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Grant Access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2098" y="4970001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Resources to Perform a task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789203" y="2526627"/>
            <a:ext cx="347694" cy="465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789203" y="3442924"/>
            <a:ext cx="347694" cy="465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789203" y="4383676"/>
            <a:ext cx="347694" cy="465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5" idx="3"/>
          </p:cNvCxnSpPr>
          <p:nvPr/>
        </p:nvCxnSpPr>
        <p:spPr>
          <a:xfrm>
            <a:off x="4953381" y="2222789"/>
            <a:ext cx="19046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64834" y="1909229"/>
            <a:ext cx="247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S3 Bucket</a:t>
            </a:r>
          </a:p>
          <a:p>
            <a:r>
              <a:rPr lang="en-US" dirty="0" smtClean="0"/>
              <a:t>Define Lambda Function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02908" y="3281124"/>
            <a:ext cx="10550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37636" y="2975200"/>
            <a:ext cx="3079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Lambda policies and Roles</a:t>
            </a:r>
          </a:p>
          <a:p>
            <a:r>
              <a:rPr lang="en-US" dirty="0" smtClean="0"/>
              <a:t>Assign VPC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06922" y="3780775"/>
            <a:ext cx="3679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Grant Read Write Access</a:t>
            </a:r>
          </a:p>
          <a:p>
            <a:r>
              <a:rPr lang="en-US" dirty="0" smtClean="0"/>
              <a:t>on S3 Bucket to the Lambda Function</a:t>
            </a:r>
            <a:endParaRPr lang="en-US" dirty="0"/>
          </a:p>
        </p:txBody>
      </p:sp>
      <p:cxnSp>
        <p:nvCxnSpPr>
          <p:cNvPr id="26" name="Straight Connector 25"/>
          <p:cNvCxnSpPr>
            <a:stCxn id="11" idx="3"/>
          </p:cNvCxnSpPr>
          <p:nvPr/>
        </p:nvCxnSpPr>
        <p:spPr>
          <a:xfrm>
            <a:off x="4772754" y="4125563"/>
            <a:ext cx="20852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49554" y="1239008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Typical CDK Steps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06887" y="1239008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Example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8001" y="4970001"/>
            <a:ext cx="457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Integrating Lambda with Step Function </a:t>
            </a:r>
            <a:endParaRPr lang="en-US" dirty="0"/>
          </a:p>
        </p:txBody>
      </p:sp>
      <p:cxnSp>
        <p:nvCxnSpPr>
          <p:cNvPr id="34" name="Straight Connector 33"/>
          <p:cNvCxnSpPr>
            <a:stCxn id="12" idx="3"/>
          </p:cNvCxnSpPr>
          <p:nvPr/>
        </p:nvCxnSpPr>
        <p:spPr>
          <a:xfrm>
            <a:off x="5724903" y="5154667"/>
            <a:ext cx="11330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90" y="3198881"/>
            <a:ext cx="5256242" cy="2131093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35" y="5390535"/>
            <a:ext cx="6740606" cy="923593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90" y="1732246"/>
            <a:ext cx="6740606" cy="1399532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90" y="864800"/>
            <a:ext cx="6740606" cy="799865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529" y="2689648"/>
            <a:ext cx="4585763" cy="221321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2529" y="1978401"/>
            <a:ext cx="4774901" cy="602114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81059" y="801168"/>
            <a:ext cx="10115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674" y="89811"/>
            <a:ext cx="8803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Step Function with CDK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9709979" y="5852332"/>
            <a:ext cx="193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More details in the project…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4827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81059" y="801168"/>
            <a:ext cx="10115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0674" y="93282"/>
            <a:ext cx="8803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Bonus Example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1059" y="1101306"/>
            <a:ext cx="2124556" cy="646331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Parallel Execution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Dynamo Put Item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042072" y="967590"/>
            <a:ext cx="2011643" cy="1138389"/>
            <a:chOff x="182917" y="2189065"/>
            <a:chExt cx="2011643" cy="113838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447" y="2215096"/>
              <a:ext cx="1763113" cy="1112358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182917" y="2189065"/>
              <a:ext cx="132703" cy="1337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09683" y="1114041"/>
            <a:ext cx="2390775" cy="4410049"/>
            <a:chOff x="8328464" y="1063655"/>
            <a:chExt cx="2390775" cy="4333875"/>
          </a:xfrm>
        </p:grpSpPr>
        <p:grpSp>
          <p:nvGrpSpPr>
            <p:cNvPr id="29" name="Group 28"/>
            <p:cNvGrpSpPr/>
            <p:nvPr/>
          </p:nvGrpSpPr>
          <p:grpSpPr>
            <a:xfrm>
              <a:off x="8328464" y="1063655"/>
              <a:ext cx="2390775" cy="4333875"/>
              <a:chOff x="8328464" y="1063655"/>
              <a:chExt cx="2390775" cy="43338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8464" y="1063655"/>
                <a:ext cx="2390775" cy="4333875"/>
              </a:xfrm>
              <a:prstGeom prst="rect">
                <a:avLst/>
              </a:prstGeom>
            </p:spPr>
          </p:pic>
          <p:sp>
            <p:nvSpPr>
              <p:cNvPr id="10" name="Rounded Rectangle 9"/>
              <p:cNvSpPr/>
              <p:nvPr/>
            </p:nvSpPr>
            <p:spPr>
              <a:xfrm>
                <a:off x="8497307" y="2458528"/>
                <a:ext cx="2087304" cy="1526875"/>
              </a:xfrm>
              <a:prstGeom prst="roundRect">
                <a:avLst>
                  <a:gd name="adj" fmla="val 19042"/>
                </a:avLst>
              </a:prstGeom>
              <a:solidFill>
                <a:srgbClr val="00B050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8969829" y="4234543"/>
                <a:ext cx="1143000" cy="348343"/>
              </a:xfrm>
              <a:prstGeom prst="roundRect">
                <a:avLst/>
              </a:prstGeom>
              <a:solidFill>
                <a:srgbClr val="00B050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9383485" y="2286000"/>
              <a:ext cx="107708" cy="1077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969829" y="3820886"/>
              <a:ext cx="97971" cy="97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993087" y="3243944"/>
              <a:ext cx="97971" cy="979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601200" y="4028947"/>
              <a:ext cx="107626" cy="10762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30604" y="2185965"/>
              <a:ext cx="288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43412" y="3742446"/>
              <a:ext cx="283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52360" y="314092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55013" y="394011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34775" y="2073656"/>
            <a:ext cx="3974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 Input to the Parallel Execution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B Result of Process12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C Result of Process2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D Result of Parallel Execution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[B,C]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“PutIntoDyanmo” step can retrieve Parallel Execution result as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$.D[0] and $.D[1]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61114" y="5823858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Keep Exploring 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330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755648"/>
            <a:ext cx="12192000" cy="2695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2867574" y="1936954"/>
            <a:ext cx="6443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5. Question and Answer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14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35" y="2685476"/>
            <a:ext cx="1619250" cy="161925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4461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/>
              </a:rPr>
              <a:t>https://aws.amazon.com/step-functions/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3"/>
              </a:rPr>
              <a:t>https://docs.aws.amazon.com/step-functions/latest/dg/concepts-amazon-states-language.html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://states-language.net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docs.aws.amazon.com/cdk/index.html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6"/>
              </a:rPr>
              <a:t>https://docs.aws.amazon.com/cdk/latest/guide/work-with-cdk-csharp.html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docs.aws.amazon.com/cdk/api/latest/dotnet/api/Amazon.CDK.AWS.StepFunctions.Tasks.html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docs.aws.amazon.com/cdk/api/latest/docs/aws-ecs-readme.html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docs.aws.amazon.com/step-functions/latest/dg/connect-to-resource.html#connect-wait-token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7894"/>
            <a:ext cx="10058400" cy="1450757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2038"/>
            <a:ext cx="10058400" cy="4023360"/>
          </a:xfrm>
        </p:spPr>
        <p:txBody>
          <a:bodyPr>
            <a:normAutofit/>
          </a:bodyPr>
          <a:lstStyle/>
          <a:p>
            <a:pPr marL="633412" indent="-514350">
              <a:buFont typeface="+mj-lt"/>
              <a:buAutoNum type="arabicPeriod"/>
            </a:pPr>
            <a:r>
              <a:rPr lang="en-US" sz="3200" dirty="0" smtClean="0"/>
              <a:t>Part 1-Review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3200" dirty="0" smtClean="0"/>
              <a:t>Containerized Task Executors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3200" dirty="0" smtClean="0"/>
              <a:t>Task Token Executor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3200" dirty="0" smtClean="0"/>
              <a:t>Infrastructure as Code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3200" dirty="0" smtClean="0"/>
              <a:t>Question and Answers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185416"/>
            <a:ext cx="12192000" cy="1678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82112" y="2523744"/>
            <a:ext cx="543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1. PART 1-REVIEW</a:t>
            </a:r>
            <a:endParaRPr lang="en-US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1374"/>
            <a:ext cx="10058400" cy="691805"/>
          </a:xfrm>
        </p:spPr>
        <p:txBody>
          <a:bodyPr>
            <a:noAutofit/>
          </a:bodyPr>
          <a:lstStyle/>
          <a:p>
            <a:r>
              <a:rPr lang="en-US" b="1" dirty="0" smtClean="0"/>
              <a:t>What did we cover?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27172"/>
            <a:ext cx="10058400" cy="488138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What is Step Function and what are its capabilities?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Amazon State Languages.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smtClean="0"/>
              <a:t>State language fields (Mandatory and Optional)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smtClean="0"/>
              <a:t>Types of States and their functions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smtClean="0"/>
              <a:t>Transition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smtClean="0"/>
              <a:t>Data Flow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smtClean="0"/>
              <a:t>Paths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Example: Basic Step Function with Lambda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smtClean="0"/>
              <a:t>Use of console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smtClean="0"/>
              <a:t>Use of VS code extension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Example: Choice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Example: Data Flow, Choice, Path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566928" lvl="3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05840" y="1110175"/>
            <a:ext cx="10241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55647"/>
            <a:ext cx="12192000" cy="2677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11516" y="1755648"/>
            <a:ext cx="8168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2. Containerized Task Executors</a:t>
            </a:r>
          </a:p>
          <a:p>
            <a:pPr marL="2971800" lvl="6" indent="-228600">
              <a:buFont typeface="Arial" panose="020B0604020202020204" pitchFamily="34" charset="0"/>
              <a:buChar char="•"/>
            </a:pPr>
            <a:r>
              <a:rPr lang="en-US" sz="2000" i="1" dirty="0" smtClean="0"/>
              <a:t>.</a:t>
            </a:r>
            <a:r>
              <a:rPr lang="en-US" sz="2000" i="1" dirty="0" err="1" smtClean="0"/>
              <a:t>NetCore</a:t>
            </a:r>
            <a:r>
              <a:rPr lang="en-US" sz="2000" i="1" dirty="0" smtClean="0"/>
              <a:t> 3.1</a:t>
            </a:r>
          </a:p>
          <a:p>
            <a:pPr marL="2971800" lvl="6" indent="-228600">
              <a:buFont typeface="Arial" panose="020B0604020202020204" pitchFamily="34" charset="0"/>
              <a:buChar char="•"/>
            </a:pPr>
            <a:r>
              <a:rPr lang="en-US" sz="2000" i="1" dirty="0" smtClean="0"/>
              <a:t>VS Code/ ASL</a:t>
            </a:r>
          </a:p>
          <a:p>
            <a:pPr marL="2971800" lvl="6" indent="-228600">
              <a:buFont typeface="Arial" panose="020B0604020202020204" pitchFamily="34" charset="0"/>
              <a:buChar char="•"/>
            </a:pPr>
            <a:r>
              <a:rPr lang="en-US" sz="2000" i="1" dirty="0" smtClean="0"/>
              <a:t>Docker</a:t>
            </a:r>
          </a:p>
          <a:p>
            <a:pPr marL="2971800" lvl="6" indent="-228600">
              <a:buFont typeface="Arial" panose="020B0604020202020204" pitchFamily="34" charset="0"/>
              <a:buChar char="•"/>
            </a:pPr>
            <a:r>
              <a:rPr lang="en-US" sz="2000" i="1" dirty="0" smtClean="0"/>
              <a:t>ECS </a:t>
            </a:r>
            <a:r>
              <a:rPr lang="en-US" sz="2000" i="1" dirty="0" err="1" smtClean="0"/>
              <a:t>Fargate</a:t>
            </a:r>
            <a:r>
              <a:rPr lang="en-US" sz="2000" i="1" dirty="0" smtClean="0"/>
              <a:t> Task</a:t>
            </a:r>
          </a:p>
          <a:p>
            <a:pPr marL="2971800" lvl="6" indent="-228600">
              <a:buFont typeface="Arial" panose="020B0604020202020204" pitchFamily="34" charset="0"/>
              <a:buChar char="•"/>
            </a:pPr>
            <a:r>
              <a:rPr lang="en-US" sz="2000" i="1" dirty="0" smtClean="0"/>
              <a:t>Lambda Function</a:t>
            </a:r>
          </a:p>
          <a:p>
            <a:pPr marL="2971800" lvl="6" indent="-228600">
              <a:buFont typeface="Arial" panose="020B0604020202020204" pitchFamily="34" charset="0"/>
              <a:buChar char="•"/>
            </a:pPr>
            <a:r>
              <a:rPr lang="en-US" sz="2000" i="1" dirty="0" smtClean="0"/>
              <a:t>Step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05840" y="349106"/>
            <a:ext cx="10058400" cy="6921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Example</a:t>
            </a:r>
            <a:r>
              <a:rPr lang="en-US" b="1" dirty="0" smtClean="0"/>
              <a:t> 1: Containerized Task Executors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05840" y="1051560"/>
            <a:ext cx="10241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949477" y="1526101"/>
            <a:ext cx="2356433" cy="2857555"/>
            <a:chOff x="6949477" y="1526101"/>
            <a:chExt cx="2356433" cy="28575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0604" y="1526101"/>
              <a:ext cx="2065306" cy="97557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0604" y="2588669"/>
              <a:ext cx="2065306" cy="1293142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6949477" y="1560450"/>
              <a:ext cx="155448" cy="155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49477" y="2558407"/>
              <a:ext cx="155448" cy="15544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5167" y="4106657"/>
              <a:ext cx="2010743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Command.$: $.ECSPayload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949477" y="4202236"/>
              <a:ext cx="155448" cy="15544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flipH="1">
            <a:off x="6949477" y="4833556"/>
            <a:ext cx="303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Notes:</a:t>
            </a:r>
          </a:p>
          <a:p>
            <a:r>
              <a:rPr lang="en-US" dirty="0" err="1" smtClean="0"/>
              <a:t>ProcessA</a:t>
            </a:r>
            <a:r>
              <a:rPr lang="en-US" dirty="0" smtClean="0"/>
              <a:t> transforms data</a:t>
            </a:r>
          </a:p>
          <a:p>
            <a:r>
              <a:rPr lang="en-US" dirty="0" smtClean="0"/>
              <a:t>ECSTask1 runs </a:t>
            </a:r>
            <a:r>
              <a:rPr lang="en-US" dirty="0" err="1" smtClean="0"/>
              <a:t>Fargate</a:t>
            </a:r>
            <a:r>
              <a:rPr lang="en-US" dirty="0" smtClean="0"/>
              <a:t> Task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96502" y="1251708"/>
            <a:ext cx="2499232" cy="4398835"/>
            <a:chOff x="2496502" y="1251708"/>
            <a:chExt cx="2499232" cy="43988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32181" y="1251708"/>
              <a:ext cx="2363553" cy="4398835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3935311" y="3356152"/>
              <a:ext cx="104109" cy="10410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35311" y="2373915"/>
              <a:ext cx="104109" cy="104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935311" y="3608353"/>
              <a:ext cx="104109" cy="10410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6">
              <a:extLst>
                <a:ext uri="{FF2B5EF4-FFF2-40B4-BE49-F238E27FC236}">
                  <a16:creationId xmlns:a16="http://schemas.microsoft.com/office/drawing/2014/main" id="{C49A3931-131E-124F-9BCB-3817111B7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2496502" y="2713855"/>
              <a:ext cx="410630" cy="4106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96502" y="3894106"/>
              <a:ext cx="425102" cy="425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586644"/>
            <a:ext cx="12192000" cy="1197865"/>
            <a:chOff x="0" y="2586644"/>
            <a:chExt cx="12192000" cy="1197865"/>
          </a:xfrm>
        </p:grpSpPr>
        <p:sp>
          <p:nvSpPr>
            <p:cNvPr id="8" name="Rectangle 7"/>
            <p:cNvSpPr/>
            <p:nvPr/>
          </p:nvSpPr>
          <p:spPr>
            <a:xfrm>
              <a:off x="0" y="2586644"/>
              <a:ext cx="12192000" cy="11978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820482" y="2770077"/>
              <a:ext cx="7735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/>
                <a:t>2. </a:t>
              </a:r>
              <a:r>
                <a:rPr lang="en-US" sz="4800" b="1" dirty="0"/>
                <a:t>Task Token </a:t>
              </a:r>
              <a:r>
                <a:rPr lang="en-US" sz="4800" b="1" dirty="0" smtClean="0"/>
                <a:t>Executor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9626" y="-36713"/>
            <a:ext cx="8803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Example 2: Task Token Executor</a:t>
            </a:r>
            <a:endParaRPr lang="en-US" sz="48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0419" y="800170"/>
            <a:ext cx="10115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82917" y="1301077"/>
            <a:ext cx="2011643" cy="2026377"/>
            <a:chOff x="182917" y="1301077"/>
            <a:chExt cx="2011643" cy="20263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447" y="1301077"/>
              <a:ext cx="1763113" cy="83918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447" y="2215096"/>
              <a:ext cx="1763113" cy="1112358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182917" y="1330624"/>
              <a:ext cx="132703" cy="133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2917" y="2189065"/>
              <a:ext cx="132703" cy="1337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153" y="3767940"/>
            <a:ext cx="372857" cy="37285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591" y="4276977"/>
            <a:ext cx="433080" cy="4330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048" y="4157208"/>
            <a:ext cx="672619" cy="6726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4421" y="3115026"/>
            <a:ext cx="670590" cy="670590"/>
          </a:xfrm>
          <a:prstGeom prst="rect">
            <a:avLst/>
          </a:prstGeom>
        </p:spPr>
      </p:pic>
      <p:cxnSp>
        <p:nvCxnSpPr>
          <p:cNvPr id="41" name="Elbow Connector 40"/>
          <p:cNvCxnSpPr>
            <a:stCxn id="9" idx="3"/>
            <a:endCxn id="39" idx="1"/>
          </p:cNvCxnSpPr>
          <p:nvPr/>
        </p:nvCxnSpPr>
        <p:spPr>
          <a:xfrm flipV="1">
            <a:off x="4968010" y="3450321"/>
            <a:ext cx="786411" cy="504048"/>
          </a:xfrm>
          <a:prstGeom prst="bentConnector3">
            <a:avLst>
              <a:gd name="adj1" fmla="val 44187"/>
            </a:avLst>
          </a:prstGeom>
          <a:ln w="12700" cap="flat">
            <a:solidFill>
              <a:schemeClr val="accent1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2"/>
            <a:endCxn id="37" idx="0"/>
          </p:cNvCxnSpPr>
          <p:nvPr/>
        </p:nvCxnSpPr>
        <p:spPr>
          <a:xfrm flipH="1">
            <a:off x="6087358" y="3785616"/>
            <a:ext cx="2358" cy="37159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7" idx="1"/>
          </p:cNvCxnSpPr>
          <p:nvPr/>
        </p:nvCxnSpPr>
        <p:spPr>
          <a:xfrm rot="10800000">
            <a:off x="4595154" y="4217906"/>
            <a:ext cx="1155895" cy="275613"/>
          </a:xfrm>
          <a:prstGeom prst="bentConnector3">
            <a:avLst>
              <a:gd name="adj1" fmla="val 40507"/>
            </a:avLst>
          </a:prstGeom>
          <a:ln cap="rnd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530445" y="3508248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02301" y="4017264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21420000">
            <a:off x="5542637" y="4544568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flipH="1">
            <a:off x="7307027" y="1313174"/>
            <a:ext cx="4702094" cy="418576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Task Token Execution:</a:t>
            </a:r>
          </a:p>
          <a:p>
            <a:endParaRPr lang="en-US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TaskTokenExecutor</a:t>
            </a:r>
            <a:r>
              <a:rPr lang="en-US" dirty="0" smtClean="0"/>
              <a:t> Lambda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 smtClean="0"/>
              <a:t>puts a </a:t>
            </a:r>
            <a:r>
              <a:rPr lang="en-US" sz="1400" dirty="0" err="1" smtClean="0"/>
              <a:t>Json</a:t>
            </a:r>
            <a:r>
              <a:rPr lang="en-US" sz="1400" dirty="0" smtClean="0"/>
              <a:t> File with request data into s3 Bucket.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 smtClean="0"/>
              <a:t>Data contains </a:t>
            </a:r>
            <a:r>
              <a:rPr lang="en-US" sz="1400" dirty="0" err="1" smtClean="0"/>
              <a:t>TaskToken</a:t>
            </a:r>
            <a:endParaRPr lang="en-US" sz="1400" dirty="0" smtClean="0"/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 err="1" smtClean="0"/>
              <a:t>WaitForTaskToken</a:t>
            </a:r>
            <a:endParaRPr lang="en-US" sz="1400" dirty="0" smtClean="0"/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Cloud Event Rule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 smtClean="0"/>
              <a:t>fires at specified time to execute the ECS </a:t>
            </a:r>
            <a:r>
              <a:rPr lang="en-US" sz="1400" dirty="0" err="1" smtClean="0"/>
              <a:t>Fargate</a:t>
            </a:r>
            <a:r>
              <a:rPr lang="en-US" sz="1400" dirty="0" smtClean="0"/>
              <a:t> Task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 smtClean="0"/>
              <a:t>This is an independent process out of step function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Fargate</a:t>
            </a:r>
            <a:r>
              <a:rPr lang="en-US" dirty="0" smtClean="0"/>
              <a:t> Task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 smtClean="0"/>
              <a:t>generates results and drops response file back to s3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  <a:r>
              <a:rPr lang="en-US" sz="1400" dirty="0" smtClean="0"/>
              <a:t>esponds back to step function with </a:t>
            </a:r>
            <a:r>
              <a:rPr lang="en-US" sz="1400" dirty="0" err="1" smtClean="0"/>
              <a:t>TaskToken</a:t>
            </a:r>
            <a:endParaRPr lang="en-US" sz="1400" dirty="0" smtClean="0"/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Process Proceeds</a:t>
            </a:r>
          </a:p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024588" y="1030014"/>
            <a:ext cx="2943421" cy="5277448"/>
            <a:chOff x="2024588" y="1030014"/>
            <a:chExt cx="2943421" cy="5277448"/>
          </a:xfrm>
        </p:grpSpPr>
        <p:grpSp>
          <p:nvGrpSpPr>
            <p:cNvPr id="88" name="Group 87"/>
            <p:cNvGrpSpPr/>
            <p:nvPr/>
          </p:nvGrpSpPr>
          <p:grpSpPr>
            <a:xfrm>
              <a:off x="2024588" y="1030014"/>
              <a:ext cx="2843100" cy="5277448"/>
              <a:chOff x="2024588" y="1030014"/>
              <a:chExt cx="2843100" cy="5277448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024588" y="1030014"/>
                <a:ext cx="2843100" cy="5277448"/>
                <a:chOff x="2029969" y="987790"/>
                <a:chExt cx="2843100" cy="5277448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029969" y="987790"/>
                  <a:ext cx="2843100" cy="5277448"/>
                </a:xfrm>
                <a:prstGeom prst="rect">
                  <a:avLst/>
                </a:prstGeom>
              </p:spPr>
            </p:pic>
            <p:sp>
              <p:nvSpPr>
                <p:cNvPr id="5" name="Oval 4"/>
                <p:cNvSpPr/>
                <p:nvPr/>
              </p:nvSpPr>
              <p:spPr>
                <a:xfrm>
                  <a:off x="3264408" y="1655064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252216" y="2292096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863189" y="2965704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461109" y="4873752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905861" y="3611880"/>
                  <a:ext cx="91440" cy="9144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 rot="21420000">
                  <a:off x="3902813" y="4303776"/>
                  <a:ext cx="91440" cy="9144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 rot="21420000">
                  <a:off x="4046069" y="4913376"/>
                  <a:ext cx="91440" cy="9144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Rounded Rectangle 86"/>
              <p:cNvSpPr/>
              <p:nvPr/>
            </p:nvSpPr>
            <p:spPr>
              <a:xfrm>
                <a:off x="3061498" y="3821062"/>
                <a:ext cx="1477049" cy="396844"/>
              </a:xfrm>
              <a:prstGeom prst="roundRect">
                <a:avLst/>
              </a:prstGeom>
              <a:solidFill>
                <a:schemeClr val="accent1">
                  <a:alpha val="4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152" y="1244455"/>
              <a:ext cx="372857" cy="3728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454604" y="1154817"/>
              <a:ext cx="1063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Initial Input</a:t>
              </a:r>
              <a:endParaRPr lang="en-US" sz="11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3459192" y="1416427"/>
              <a:ext cx="113596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112263"/>
            <a:ext cx="12192000" cy="1827479"/>
            <a:chOff x="0" y="1682495"/>
            <a:chExt cx="12192000" cy="1827479"/>
          </a:xfrm>
        </p:grpSpPr>
        <p:sp>
          <p:nvSpPr>
            <p:cNvPr id="8" name="Rectangle 7"/>
            <p:cNvSpPr/>
            <p:nvPr/>
          </p:nvSpPr>
          <p:spPr>
            <a:xfrm>
              <a:off x="0" y="1682495"/>
              <a:ext cx="12192000" cy="1827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70468" y="1872959"/>
              <a:ext cx="64473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3</a:t>
              </a:r>
              <a:r>
                <a:rPr lang="en-US" sz="4800" b="1" dirty="0" smtClean="0"/>
                <a:t>. Infrastructure as Code</a:t>
              </a:r>
            </a:p>
            <a:p>
              <a:pPr marL="2514600" lvl="5" indent="-228600">
                <a:buFont typeface="Arial" panose="020B0604020202020204" pitchFamily="34" charset="0"/>
                <a:buChar char="•"/>
              </a:pPr>
              <a:r>
                <a:rPr lang="en-US" sz="2000" i="1" dirty="0" smtClean="0"/>
                <a:t>C#/.</a:t>
              </a:r>
              <a:r>
                <a:rPr lang="en-US" sz="2000" i="1" dirty="0" err="1" smtClean="0"/>
                <a:t>NetCore</a:t>
              </a:r>
              <a:r>
                <a:rPr lang="en-US" sz="2000" i="1" dirty="0" smtClean="0"/>
                <a:t> 3.1</a:t>
              </a:r>
            </a:p>
            <a:p>
              <a:pPr marL="2514600" lvl="5" indent="-228600">
                <a:buFont typeface="Arial" panose="020B0604020202020204" pitchFamily="34" charset="0"/>
                <a:buChar char="•"/>
              </a:pPr>
              <a:r>
                <a:rPr lang="en-US" sz="2000" i="1" dirty="0" smtClean="0"/>
                <a:t>AWS CDK 1.62.0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09/10/2020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</TotalTime>
  <Words>515</Words>
  <Application>Microsoft Office PowerPoint</Application>
  <PresentationFormat>Widescreen</PresentationFormat>
  <Paragraphs>151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AWS STEP FUNCTIONS Serverless Workflow Orchestration (Part 2)</vt:lpstr>
      <vt:lpstr>Contents</vt:lpstr>
      <vt:lpstr>PowerPoint Presentation</vt:lpstr>
      <vt:lpstr>What did we cover?</vt:lpstr>
      <vt:lpstr>PowerPoint Presentation</vt:lpstr>
      <vt:lpstr>Example 1: Containerized Task Executors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DHCS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STEP FUNCTIONS Serverless Workflow Orchestration (Part 1)</dc:title>
  <dc:creator>Shakya, Neerad@DHCS</dc:creator>
  <cp:lastModifiedBy>Shakya, Neerad@DHCS</cp:lastModifiedBy>
  <cp:revision>154</cp:revision>
  <dcterms:created xsi:type="dcterms:W3CDTF">2020-08-25T06:46:39Z</dcterms:created>
  <dcterms:modified xsi:type="dcterms:W3CDTF">2020-09-10T20:44:03Z</dcterms:modified>
</cp:coreProperties>
</file>