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9" r:id="rId9"/>
    <p:sldId id="274" r:id="rId10"/>
    <p:sldId id="275" r:id="rId11"/>
    <p:sldId id="262" r:id="rId12"/>
    <p:sldId id="264" r:id="rId13"/>
    <p:sldId id="265" r:id="rId14"/>
    <p:sldId id="266" r:id="rId15"/>
    <p:sldId id="267" r:id="rId16"/>
    <p:sldId id="268" r:id="rId17"/>
    <p:sldId id="272" r:id="rId18"/>
    <p:sldId id="270" r:id="rId19"/>
    <p:sldId id="271" r:id="rId20"/>
    <p:sldId id="27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C0ECF8-343C-4E0F-85F0-F3FF818DD8D2}" v="7" dt="2021-05-05T03:25:22.31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ngguan Ning" userId="f106bd1abbdf788f" providerId="LiveId" clId="{B3C0ECF8-343C-4E0F-85F0-F3FF818DD8D2}"/>
    <pc:docChg chg="custSel addSld modSld">
      <pc:chgData name="Shangguan Ning" userId="f106bd1abbdf788f" providerId="LiveId" clId="{B3C0ECF8-343C-4E0F-85F0-F3FF818DD8D2}" dt="2021-05-05T03:26:24.745" v="292" actId="20577"/>
      <pc:docMkLst>
        <pc:docMk/>
      </pc:docMkLst>
      <pc:sldChg chg="addSp delSp modSp mod">
        <pc:chgData name="Shangguan Ning" userId="f106bd1abbdf788f" providerId="LiveId" clId="{B3C0ECF8-343C-4E0F-85F0-F3FF818DD8D2}" dt="2021-05-05T03:14:55.002" v="7" actId="1076"/>
        <pc:sldMkLst>
          <pc:docMk/>
          <pc:sldMk cId="2926937401" sldId="258"/>
        </pc:sldMkLst>
        <pc:picChg chg="del">
          <ac:chgData name="Shangguan Ning" userId="f106bd1abbdf788f" providerId="LiveId" clId="{B3C0ECF8-343C-4E0F-85F0-F3FF818DD8D2}" dt="2021-05-05T03:14:40.042" v="1" actId="478"/>
          <ac:picMkLst>
            <pc:docMk/>
            <pc:sldMk cId="2926937401" sldId="258"/>
            <ac:picMk id="2" creationId="{F7285C9F-5E6F-4258-8A13-B0289EC4A264}"/>
          </ac:picMkLst>
        </pc:picChg>
        <pc:picChg chg="add mod">
          <ac:chgData name="Shangguan Ning" userId="f106bd1abbdf788f" providerId="LiveId" clId="{B3C0ECF8-343C-4E0F-85F0-F3FF818DD8D2}" dt="2021-05-05T03:14:55.002" v="7" actId="1076"/>
          <ac:picMkLst>
            <pc:docMk/>
            <pc:sldMk cId="2926937401" sldId="258"/>
            <ac:picMk id="5" creationId="{04D2A967-4CF3-422F-BE52-62FEAE90E323}"/>
          </ac:picMkLst>
        </pc:picChg>
      </pc:sldChg>
      <pc:sldChg chg="addSp delSp modSp mod">
        <pc:chgData name="Shangguan Ning" userId="f106bd1abbdf788f" providerId="LiveId" clId="{B3C0ECF8-343C-4E0F-85F0-F3FF818DD8D2}" dt="2021-05-05T03:16:34.090" v="28" actId="1076"/>
        <pc:sldMkLst>
          <pc:docMk/>
          <pc:sldMk cId="843256626" sldId="262"/>
        </pc:sldMkLst>
        <pc:picChg chg="add mod">
          <ac:chgData name="Shangguan Ning" userId="f106bd1abbdf788f" providerId="LiveId" clId="{B3C0ECF8-343C-4E0F-85F0-F3FF818DD8D2}" dt="2021-05-05T03:16:34.090" v="28" actId="1076"/>
          <ac:picMkLst>
            <pc:docMk/>
            <pc:sldMk cId="843256626" sldId="262"/>
            <ac:picMk id="4" creationId="{31480D5E-22F9-4226-870B-4F004200F615}"/>
          </ac:picMkLst>
        </pc:picChg>
        <pc:picChg chg="del">
          <ac:chgData name="Shangguan Ning" userId="f106bd1abbdf788f" providerId="LiveId" clId="{B3C0ECF8-343C-4E0F-85F0-F3FF818DD8D2}" dt="2021-05-05T03:16:21.393" v="22" actId="478"/>
          <ac:picMkLst>
            <pc:docMk/>
            <pc:sldMk cId="843256626" sldId="262"/>
            <ac:picMk id="1028" creationId="{3E2B6655-E5FB-4615-A686-85B1CBB1CDFC}"/>
          </ac:picMkLst>
        </pc:picChg>
      </pc:sldChg>
      <pc:sldChg chg="modSp mod">
        <pc:chgData name="Shangguan Ning" userId="f106bd1abbdf788f" providerId="LiveId" clId="{B3C0ECF8-343C-4E0F-85F0-F3FF818DD8D2}" dt="2021-05-05T03:21:01.730" v="100" actId="20577"/>
        <pc:sldMkLst>
          <pc:docMk/>
          <pc:sldMk cId="3653839158" sldId="266"/>
        </pc:sldMkLst>
        <pc:spChg chg="mod">
          <ac:chgData name="Shangguan Ning" userId="f106bd1abbdf788f" providerId="LiveId" clId="{B3C0ECF8-343C-4E0F-85F0-F3FF818DD8D2}" dt="2021-05-05T03:21:01.730" v="100" actId="20577"/>
          <ac:spMkLst>
            <pc:docMk/>
            <pc:sldMk cId="3653839158" sldId="266"/>
            <ac:spMk id="4" creationId="{F859093A-2E62-45B9-9E40-EB26FD1A4524}"/>
          </ac:spMkLst>
        </pc:spChg>
      </pc:sldChg>
      <pc:sldChg chg="modSp mod">
        <pc:chgData name="Shangguan Ning" userId="f106bd1abbdf788f" providerId="LiveId" clId="{B3C0ECF8-343C-4E0F-85F0-F3FF818DD8D2}" dt="2021-05-05T03:18:08.778" v="48" actId="20577"/>
        <pc:sldMkLst>
          <pc:docMk/>
          <pc:sldMk cId="912388309" sldId="267"/>
        </pc:sldMkLst>
        <pc:spChg chg="mod">
          <ac:chgData name="Shangguan Ning" userId="f106bd1abbdf788f" providerId="LiveId" clId="{B3C0ECF8-343C-4E0F-85F0-F3FF818DD8D2}" dt="2021-05-05T03:18:08.778" v="48" actId="20577"/>
          <ac:spMkLst>
            <pc:docMk/>
            <pc:sldMk cId="912388309" sldId="267"/>
            <ac:spMk id="8" creationId="{CF61CFEE-9449-42F9-85BB-8A008F098A1F}"/>
          </ac:spMkLst>
        </pc:spChg>
      </pc:sldChg>
      <pc:sldChg chg="modSp mod">
        <pc:chgData name="Shangguan Ning" userId="f106bd1abbdf788f" providerId="LiveId" clId="{B3C0ECF8-343C-4E0F-85F0-F3FF818DD8D2}" dt="2021-05-05T03:19:22.834" v="76" actId="20577"/>
        <pc:sldMkLst>
          <pc:docMk/>
          <pc:sldMk cId="2215991776" sldId="268"/>
        </pc:sldMkLst>
        <pc:spChg chg="mod">
          <ac:chgData name="Shangguan Ning" userId="f106bd1abbdf788f" providerId="LiveId" clId="{B3C0ECF8-343C-4E0F-85F0-F3FF818DD8D2}" dt="2021-05-05T03:19:22.834" v="76" actId="20577"/>
          <ac:spMkLst>
            <pc:docMk/>
            <pc:sldMk cId="2215991776" sldId="268"/>
            <ac:spMk id="4" creationId="{CE75CCA2-96CF-45C8-89FC-6ED0B40F3E75}"/>
          </ac:spMkLst>
        </pc:spChg>
      </pc:sldChg>
      <pc:sldChg chg="addSp delSp modSp mod">
        <pc:chgData name="Shangguan Ning" userId="f106bd1abbdf788f" providerId="LiveId" clId="{B3C0ECF8-343C-4E0F-85F0-F3FF818DD8D2}" dt="2021-05-05T03:26:13.569" v="291" actId="20577"/>
        <pc:sldMkLst>
          <pc:docMk/>
          <pc:sldMk cId="3057224026" sldId="269"/>
        </pc:sldMkLst>
        <pc:spChg chg="del mod">
          <ac:chgData name="Shangguan Ning" userId="f106bd1abbdf788f" providerId="LiveId" clId="{B3C0ECF8-343C-4E0F-85F0-F3FF818DD8D2}" dt="2021-05-05T03:15:34.958" v="9" actId="478"/>
          <ac:spMkLst>
            <pc:docMk/>
            <pc:sldMk cId="3057224026" sldId="269"/>
            <ac:spMk id="2" creationId="{FAFEBE51-DF62-4ABC-9269-6BF00EBD0FA0}"/>
          </ac:spMkLst>
        </pc:spChg>
        <pc:spChg chg="add del mod">
          <ac:chgData name="Shangguan Ning" userId="f106bd1abbdf788f" providerId="LiveId" clId="{B3C0ECF8-343C-4E0F-85F0-F3FF818DD8D2}" dt="2021-05-05T03:16:00.627" v="19"/>
          <ac:spMkLst>
            <pc:docMk/>
            <pc:sldMk cId="3057224026" sldId="269"/>
            <ac:spMk id="7" creationId="{E0FF8511-ABF1-4EC3-B82C-7EA7DFB776FE}"/>
          </ac:spMkLst>
        </pc:spChg>
        <pc:spChg chg="add mod">
          <ac:chgData name="Shangguan Ning" userId="f106bd1abbdf788f" providerId="LiveId" clId="{B3C0ECF8-343C-4E0F-85F0-F3FF818DD8D2}" dt="2021-05-05T03:26:13.569" v="291" actId="20577"/>
          <ac:spMkLst>
            <pc:docMk/>
            <pc:sldMk cId="3057224026" sldId="269"/>
            <ac:spMk id="8" creationId="{435030C8-5E94-4BD1-8B48-06BF161B73B5}"/>
          </ac:spMkLst>
        </pc:spChg>
        <pc:spChg chg="add mod">
          <ac:chgData name="Shangguan Ning" userId="f106bd1abbdf788f" providerId="LiveId" clId="{B3C0ECF8-343C-4E0F-85F0-F3FF818DD8D2}" dt="2021-05-05T03:24:40.210" v="189" actId="1076"/>
          <ac:spMkLst>
            <pc:docMk/>
            <pc:sldMk cId="3057224026" sldId="269"/>
            <ac:spMk id="9" creationId="{D83A46D8-A083-4D49-8657-105B1FAC52E3}"/>
          </ac:spMkLst>
        </pc:spChg>
        <pc:picChg chg="mod">
          <ac:chgData name="Shangguan Ning" userId="f106bd1abbdf788f" providerId="LiveId" clId="{B3C0ECF8-343C-4E0F-85F0-F3FF818DD8D2}" dt="2021-05-05T03:25:22.313" v="241" actId="1076"/>
          <ac:picMkLst>
            <pc:docMk/>
            <pc:sldMk cId="3057224026" sldId="269"/>
            <ac:picMk id="3074" creationId="{653EDF39-2AA3-46B6-8639-54D9D070D443}"/>
          </ac:picMkLst>
        </pc:picChg>
      </pc:sldChg>
      <pc:sldChg chg="modSp mod">
        <pc:chgData name="Shangguan Ning" userId="f106bd1abbdf788f" providerId="LiveId" clId="{B3C0ECF8-343C-4E0F-85F0-F3FF818DD8D2}" dt="2021-05-05T03:20:15.165" v="98" actId="20577"/>
        <pc:sldMkLst>
          <pc:docMk/>
          <pc:sldMk cId="203753714" sldId="270"/>
        </pc:sldMkLst>
        <pc:spChg chg="mod">
          <ac:chgData name="Shangguan Ning" userId="f106bd1abbdf788f" providerId="LiveId" clId="{B3C0ECF8-343C-4E0F-85F0-F3FF818DD8D2}" dt="2021-05-05T03:20:15.165" v="98" actId="20577"/>
          <ac:spMkLst>
            <pc:docMk/>
            <pc:sldMk cId="203753714" sldId="270"/>
            <ac:spMk id="4" creationId="{8407E88A-FA9B-4A65-8DCD-6D41E1A5C594}"/>
          </ac:spMkLst>
        </pc:spChg>
      </pc:sldChg>
      <pc:sldChg chg="addSp modSp new mod">
        <pc:chgData name="Shangguan Ning" userId="f106bd1abbdf788f" providerId="LiveId" clId="{B3C0ECF8-343C-4E0F-85F0-F3FF818DD8D2}" dt="2021-05-05T03:26:24.745" v="292" actId="20577"/>
        <pc:sldMkLst>
          <pc:docMk/>
          <pc:sldMk cId="1385726098" sldId="274"/>
        </pc:sldMkLst>
        <pc:spChg chg="add mod">
          <ac:chgData name="Shangguan Ning" userId="f106bd1abbdf788f" providerId="LiveId" clId="{B3C0ECF8-343C-4E0F-85F0-F3FF818DD8D2}" dt="2021-05-05T03:26:24.745" v="292" actId="20577"/>
          <ac:spMkLst>
            <pc:docMk/>
            <pc:sldMk cId="1385726098" sldId="274"/>
            <ac:spMk id="3" creationId="{7A2D32B9-406B-4FC3-B9FF-BDF755221FE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E9429-214B-4897-B2D6-2101DEBE5A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5F01DD-557F-4163-A654-D290AABC84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7E2332-268E-455E-B71A-6927B9B33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EBBB-8302-41A0-A65F-C5E9FD2281CA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9690E2-552F-4DFC-BD33-C58F79965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FA10A2-513C-416C-99FF-2C17963E1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4E82D-4926-4459-9BE9-10C4C3E9A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609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F80BE-E9A6-4CBD-A781-264056349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C2E013-D04B-4528-85A2-16AAB5C293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52367E-580E-4F76-A11C-2035A2A10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EBBB-8302-41A0-A65F-C5E9FD2281CA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6650E6-0C92-49D1-9D20-F5BBB792E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E74C29-E64D-44C3-B4FE-7C52C035E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4E82D-4926-4459-9BE9-10C4C3E9A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998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08B013-77E1-4442-A67B-7D005BA44C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25B918-6A6C-4BC9-9125-B892B19527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5564CE-17FD-4AF0-BB09-B1CD5B18C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EBBB-8302-41A0-A65F-C5E9FD2281CA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97488-0D41-4990-8041-8A1D6B3B0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0B2CFE-92E6-4621-9449-A76996AF4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4E82D-4926-4459-9BE9-10C4C3E9A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71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5BA96-6515-49A8-A483-AFA0BF0F0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3ED6B-B53E-4081-8A0C-76F5A16B1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CD851-43CB-4038-B98A-D5E234C26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EBBB-8302-41A0-A65F-C5E9FD2281CA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CF9152-09F6-472C-A39E-210049C4E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58C256-1CE4-4ACE-8AA8-577C1C57A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4E82D-4926-4459-9BE9-10C4C3E9A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672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AE6BE-FE7F-4E7E-BE46-6D12442BF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EEAF22-F9A5-4DDB-8F3C-2E3968AFBA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BD6E85-AD8E-41C7-A1D7-D1D710BFD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EBBB-8302-41A0-A65F-C5E9FD2281CA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427590-F1E4-46CA-9C42-848AA7F2B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3C178B-97D3-499C-AEAE-9102CC3DB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4E82D-4926-4459-9BE9-10C4C3E9A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647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CCCA8-360D-4943-ADB2-2FC1E79D4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5D767-C822-4F31-B475-13CF920C03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4191E6-8815-4817-B44D-33E5FB8544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441F38-35E3-4FBA-9FC4-5C1BDC4EB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EBBB-8302-41A0-A65F-C5E9FD2281CA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24B3E3-DADB-4709-8773-019DCACFA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C4DA52-51F3-49BF-BFCE-1DEEE97B1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4E82D-4926-4459-9BE9-10C4C3E9A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560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A7766-5C0A-4F38-8F47-3874043CB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CDAE07-139F-402C-8121-0F8C44FAA4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247F81-A71F-42B4-B046-6B98DD220E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EBC66C-17D3-4389-94CA-68161E8361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7F0A57-B9B0-4803-9D4A-F1D06D8E6B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F59DB3-8508-4B23-B33E-6E3855E9F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EBBB-8302-41A0-A65F-C5E9FD2281CA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17FEDE-BD01-4F22-8B68-FCB84F70B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D52742-6C3B-4250-B015-F3E974584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4E82D-4926-4459-9BE9-10C4C3E9A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416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8DDB3-6240-4653-88B5-399E8F47C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520B17-9564-472C-93F5-652CF7BE9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EBBB-8302-41A0-A65F-C5E9FD2281CA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A56F5E-35E2-4B54-B43A-090B94A78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5C0CC2-2EB8-4086-A967-BB633B71F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4E82D-4926-4459-9BE9-10C4C3E9A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119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B59618-0244-4DB3-A8FD-1BD9CCB30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EBBB-8302-41A0-A65F-C5E9FD2281CA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DE43A0-CB1D-4D62-B52D-B4D496BF5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63AEDB-9B97-483E-8659-EF92D746A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4E82D-4926-4459-9BE9-10C4C3E9A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64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9A753-4A66-4AA1-BEDB-885DB7FCC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A82AA-E45F-48BD-B1BC-CD0A63A0D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E33F79-ECA3-4E85-80FD-F74DD2C2E2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299715-433D-435E-A010-5829D6254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EBBB-8302-41A0-A65F-C5E9FD2281CA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271C9B-11B3-4EBE-A521-1023029D2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6A1453-40DE-4810-8FFE-FE36CB64F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4E82D-4926-4459-9BE9-10C4C3E9A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498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21F93-A6C2-4E8C-A33D-C5FA9D872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B20F5B-7424-470C-8F90-D617FD6C4F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E8FE8D-6C39-46F8-AEC0-FECDEE5451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2A46DC-94F2-4BEE-93FE-049E5B320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EBBB-8302-41A0-A65F-C5E9FD2281CA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54748F-8E85-4F58-B198-AE5692216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B1B47D-5B07-4F30-9DCC-FE6039AD2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4E82D-4926-4459-9BE9-10C4C3E9A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068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22B927-6715-42FF-B372-A757AD780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D5E39C-E20C-4E3A-A29C-1028EACE47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FD058A-465C-4374-B045-2CE12007DB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7DEBBB-8302-41A0-A65F-C5E9FD2281CA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87C482-62ED-4A8B-A732-F323D3FF0C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375382-6D4C-49F9-BED2-9E13CF8789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4E82D-4926-4459-9BE9-10C4C3E9A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916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www.weather.gov/media/okx/Climate/CentralPark/monthlyannualtemp.pdf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ourworldindata.org/grapher/global-co-concentration-ppm" TargetMode="Externa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academic.udayton.edu/kissock/http/weather/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E19B2A-031D-4A46-9B57-04E57327D7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US" sz="40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 Data Research on Climate Change</a:t>
            </a:r>
            <a:br>
              <a:rPr lang="en-US" sz="45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</a:br>
            <a:br>
              <a:rPr lang="en-US" sz="45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</a:br>
            <a:endParaRPr lang="en-US" sz="45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04244A-4CC5-44AD-B0DC-C0C5B89583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688" y="4468796"/>
            <a:ext cx="8258176" cy="631825"/>
          </a:xfrm>
        </p:spPr>
        <p:txBody>
          <a:bodyPr anchor="ctr">
            <a:noAutofit/>
          </a:bodyPr>
          <a:lstStyle/>
          <a:p>
            <a:r>
              <a:rPr lang="en-US" sz="1800" dirty="0"/>
              <a:t>Ning Shangguan</a:t>
            </a:r>
          </a:p>
          <a:p>
            <a:endParaRPr lang="en-US" sz="1800" dirty="0"/>
          </a:p>
          <a:p>
            <a:r>
              <a:rPr lang="en-US" sz="1800" dirty="0"/>
              <a:t>3/28/2021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5160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F2C7341-D127-4884-B77F-4F1250D0B67B}"/>
              </a:ext>
            </a:extLst>
          </p:cNvPr>
          <p:cNvSpPr txBox="1"/>
          <p:nvPr/>
        </p:nvSpPr>
        <p:spPr>
          <a:xfrm>
            <a:off x="914399" y="1565376"/>
            <a:ext cx="7955812" cy="4558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>
                <a:tab pos="228600" algn="l"/>
              </a:tabLst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 = Average of 20 cities of ΔT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>
                <a:tab pos="228600" algn="l"/>
              </a:tabLst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>
                <a:tab pos="228600" algn="l"/>
              </a:tabLst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I repeated 1000 times and obtained a list of c. 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>
                <a:tab pos="228600" algn="l"/>
              </a:tabLst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>
                <a:tab pos="228600" algn="l"/>
              </a:tabLst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5% -95% of c is between -0.27 and 0.27 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°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F)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>
                <a:tab pos="228600" algn="l"/>
              </a:tabLst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1% -99% of c is between -0.41 and 0.41 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°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F)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>
                <a:tab pos="228600" algn="l"/>
              </a:tabLst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>
                <a:tab pos="228600" algn="l"/>
              </a:tabLst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The real data of 20 cities during the 20 years gave a C of 0.66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°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F . It is well above 99% of the possible data in the permutation test.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>
                <a:tab pos="228600" algn="l"/>
              </a:tabLst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>
                <a:tab pos="2286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The original hypothesis that there was no climate change is wrong. The overall temperature of 20 cities increased during the years of 1995-2014.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CFD4C9-EEB0-40D5-B078-B6C82B638183}"/>
              </a:ext>
            </a:extLst>
          </p:cNvPr>
          <p:cNvSpPr txBox="1"/>
          <p:nvPr/>
        </p:nvSpPr>
        <p:spPr>
          <a:xfrm>
            <a:off x="901109" y="578391"/>
            <a:ext cx="6097772" cy="4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>
                <a:tab pos="228600" algn="l"/>
              </a:tabLst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Hypothesis Test: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95782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02EC32D-719C-4E71-8986-BE47C18BACD9}"/>
              </a:ext>
            </a:extLst>
          </p:cNvPr>
          <p:cNvSpPr txBox="1"/>
          <p:nvPr/>
        </p:nvSpPr>
        <p:spPr>
          <a:xfrm>
            <a:off x="857250" y="561975"/>
            <a:ext cx="70008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Cities and Their Five Years Mean Temperature Changes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480D5E-22F9-4226-870B-4F004200F61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07" y="1290208"/>
            <a:ext cx="10242407" cy="47627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432566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7CC73869-05E9-4642-A3B7-A1C4B10110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338" y="1349416"/>
            <a:ext cx="8554052" cy="4310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086C90E-E0C3-4FBB-BA79-9DDDB66CFA64}"/>
              </a:ext>
            </a:extLst>
          </p:cNvPr>
          <p:cNvSpPr txBox="1"/>
          <p:nvPr/>
        </p:nvSpPr>
        <p:spPr>
          <a:xfrm>
            <a:off x="876299" y="509858"/>
            <a:ext cx="759034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Cities and Their Five Years Mean Temperature Changes</a:t>
            </a:r>
          </a:p>
        </p:txBody>
      </p:sp>
    </p:spTree>
    <p:extLst>
      <p:ext uri="{BB962C8B-B14F-4D97-AF65-F5344CB8AC3E}">
        <p14:creationId xmlns:p14="http://schemas.microsoft.com/office/powerpoint/2010/main" val="25038864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F4DD0491-43E8-4021-814E-D217D074D1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510" y="1624011"/>
            <a:ext cx="4657725" cy="3609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C2BDB486-4B74-485D-8BC8-BCB0AE01EC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4025" y="1709737"/>
            <a:ext cx="4505325" cy="343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489E7D4-1675-4D06-AA53-40D2808C6D83}"/>
              </a:ext>
            </a:extLst>
          </p:cNvPr>
          <p:cNvSpPr txBox="1"/>
          <p:nvPr/>
        </p:nvSpPr>
        <p:spPr>
          <a:xfrm>
            <a:off x="534860" y="409575"/>
            <a:ext cx="6653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Correlation of Monthly Mean Temperature of Cities </a:t>
            </a:r>
          </a:p>
        </p:txBody>
      </p:sp>
    </p:spTree>
    <p:extLst>
      <p:ext uri="{BB962C8B-B14F-4D97-AF65-F5344CB8AC3E}">
        <p14:creationId xmlns:p14="http://schemas.microsoft.com/office/powerpoint/2010/main" val="28431514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C5DE10E8-4903-43C4-A509-9F62260406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731" y="1330980"/>
            <a:ext cx="4650938" cy="3134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3F6EC72A-FC7F-43C7-970A-41AB1C2CB7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4125" y="1330980"/>
            <a:ext cx="4880524" cy="334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69C826E-43E8-4E32-887A-35171E6B9726}"/>
              </a:ext>
            </a:extLst>
          </p:cNvPr>
          <p:cNvSpPr txBox="1"/>
          <p:nvPr/>
        </p:nvSpPr>
        <p:spPr>
          <a:xfrm>
            <a:off x="1714500" y="485775"/>
            <a:ext cx="71106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Yearly Mean Temperature of New York City (1869-2019)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A6363C-6636-43E2-BE46-C5EA1C73590E}"/>
              </a:ext>
            </a:extLst>
          </p:cNvPr>
          <p:cNvSpPr txBox="1"/>
          <p:nvPr/>
        </p:nvSpPr>
        <p:spPr>
          <a:xfrm>
            <a:off x="983601" y="4611520"/>
            <a:ext cx="488052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  <a:hlinkClick r:id="rId4"/>
              </a:rPr>
              <a:t>www.weather.gov/media/okx/Climate/CentralPark/monthlyannualtemp.pdf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84B4A4-3D5B-4E27-9DDD-097888DB2383}"/>
              </a:ext>
            </a:extLst>
          </p:cNvPr>
          <p:cNvSpPr txBox="1"/>
          <p:nvPr/>
        </p:nvSpPr>
        <p:spPr>
          <a:xfrm>
            <a:off x="7143792" y="4926582"/>
            <a:ext cx="26148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T=51.88+0.0278(Y-1869)  (°F)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59093A-2E62-45B9-9E40-EB26FD1A4524}"/>
              </a:ext>
            </a:extLst>
          </p:cNvPr>
          <p:cNvSpPr txBox="1"/>
          <p:nvPr/>
        </p:nvSpPr>
        <p:spPr>
          <a:xfrm>
            <a:off x="1181129" y="5635256"/>
            <a:ext cx="98297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Every 15 years, the mean temperature of NYC increases 0.53 °F, it is consistent with the previous result </a:t>
            </a:r>
          </a:p>
          <a:p>
            <a:r>
              <a:rPr lang="en-US" dirty="0"/>
              <a:t>of NYC </a:t>
            </a:r>
            <a:r>
              <a:rPr lang="el-GR" dirty="0"/>
              <a:t>Δ</a:t>
            </a:r>
            <a:r>
              <a:rPr lang="en-US" dirty="0"/>
              <a:t>T=0.47 °F (15 years of time span, mean temperature of 5 years).</a:t>
            </a:r>
          </a:p>
          <a:p>
            <a:r>
              <a:rPr lang="en-US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FE948B-C40E-428A-B686-D8577B4168D2}"/>
              </a:ext>
            </a:extLst>
          </p:cNvPr>
          <p:cNvSpPr txBox="1"/>
          <p:nvPr/>
        </p:nvSpPr>
        <p:spPr>
          <a:xfrm>
            <a:off x="1181129" y="5058157"/>
            <a:ext cx="34339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Temperature vs Year Correlation: 0.746 </a:t>
            </a:r>
          </a:p>
        </p:txBody>
      </p:sp>
    </p:spTree>
    <p:extLst>
      <p:ext uri="{BB962C8B-B14F-4D97-AF65-F5344CB8AC3E}">
        <p14:creationId xmlns:p14="http://schemas.microsoft.com/office/powerpoint/2010/main" val="36538391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C51DFB6-93DF-4F96-B5C1-317F332B086A}"/>
              </a:ext>
            </a:extLst>
          </p:cNvPr>
          <p:cNvSpPr txBox="1"/>
          <p:nvPr/>
        </p:nvSpPr>
        <p:spPr>
          <a:xfrm>
            <a:off x="879844" y="1287392"/>
            <a:ext cx="84236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If I know some other cities (Burlington and Cleveland) of monthly mean temperature, can I predict the monthly mean temperature of New York city?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73B82D-13BD-4471-B852-98240B41A426}"/>
              </a:ext>
            </a:extLst>
          </p:cNvPr>
          <p:cNvSpPr txBox="1"/>
          <p:nvPr/>
        </p:nvSpPr>
        <p:spPr>
          <a:xfrm>
            <a:off x="863966" y="488413"/>
            <a:ext cx="276712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Prediction I: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61CFEE-9449-42F9-85BB-8A008F098A1F}"/>
              </a:ext>
            </a:extLst>
          </p:cNvPr>
          <p:cNvSpPr txBox="1"/>
          <p:nvPr/>
        </p:nvSpPr>
        <p:spPr>
          <a:xfrm>
            <a:off x="879844" y="2366730"/>
            <a:ext cx="7892016" cy="15615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" marR="0" indent="571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KNN model: K =2, Train Score= 0.993, Test Score=0.981</a:t>
            </a:r>
          </a:p>
          <a:p>
            <a:pPr marL="57150" marR="0" indent="571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57150" marR="0" indent="571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Linear Regression: Train Score= 0.994, Test Score= 0.990, MAE=1.28</a:t>
            </a:r>
            <a:r>
              <a:rPr lang="en-US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°</a:t>
            </a:r>
            <a:r>
              <a:rPr lang="en-US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F</a:t>
            </a:r>
          </a:p>
          <a:p>
            <a:pPr marL="57150" marR="0" indent="571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57150" marR="0" indent="571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Gradient Boosting: Train Score= 0.998, Test Score= 0.988, MAE= 1.36 °F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AB21BE-D419-4CC0-B723-6C0D07A831D4}"/>
              </a:ext>
            </a:extLst>
          </p:cNvPr>
          <p:cNvSpPr txBox="1"/>
          <p:nvPr/>
        </p:nvSpPr>
        <p:spPr>
          <a:xfrm>
            <a:off x="863966" y="4915049"/>
            <a:ext cx="7721895" cy="8581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" marR="0" indent="571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Conclusion: It is easy to predict a city’s temperature if you know the temperature of other US cities at the same time.</a:t>
            </a:r>
          </a:p>
          <a:p>
            <a:pPr marL="57150" marR="0" indent="571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9123883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74CDEE-99F9-484E-9434-4295ECE0B6B1}"/>
              </a:ext>
            </a:extLst>
          </p:cNvPr>
          <p:cNvSpPr txBox="1"/>
          <p:nvPr/>
        </p:nvSpPr>
        <p:spPr>
          <a:xfrm>
            <a:off x="1144952" y="757449"/>
            <a:ext cx="18771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Prediction II: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75CCA2-96CF-45C8-89FC-6ED0B40F3E75}"/>
              </a:ext>
            </a:extLst>
          </p:cNvPr>
          <p:cNvSpPr txBox="1"/>
          <p:nvPr/>
        </p:nvSpPr>
        <p:spPr>
          <a:xfrm>
            <a:off x="1007434" y="1657540"/>
            <a:ext cx="9518799" cy="45456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" marR="0" indent="571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Based on the 150 years of historical data of the monthly mean temperature of New York  city, can we predict the future temperatures of NYC?</a:t>
            </a:r>
          </a:p>
          <a:p>
            <a:pPr marL="57150" marR="0" indent="571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 </a:t>
            </a:r>
          </a:p>
          <a:p>
            <a:pPr marL="57150" marR="0" indent="571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KNN model: K=1, Test Score =0.892; K=2, Test Score =-0.272..</a:t>
            </a:r>
          </a:p>
          <a:p>
            <a:pPr marL="57150" marR="0" indent="571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6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57150" marR="0" indent="571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Linear Regression: Train Score = 0.965, Test Score= 0.959, MAE= 2.45</a:t>
            </a:r>
            <a:r>
              <a:rPr lang="en-US" sz="16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°</a:t>
            </a:r>
            <a:r>
              <a:rPr lang="en-US" sz="16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F</a:t>
            </a:r>
          </a:p>
          <a:p>
            <a:pPr marL="57150" marR="0" indent="571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6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57150" marR="0" indent="571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Gradient Boosting: Train Score = 0.969, Test Score= 0.931, MAE= 2.89</a:t>
            </a:r>
            <a:r>
              <a:rPr lang="en-US" sz="16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°</a:t>
            </a:r>
            <a:r>
              <a:rPr lang="en-US" sz="16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F</a:t>
            </a:r>
          </a:p>
          <a:p>
            <a:pPr marL="57150" marR="0" indent="571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6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57150" marR="0" indent="571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Random Forest: Test Score= 0.929, MAE= 2.95</a:t>
            </a:r>
            <a:r>
              <a:rPr lang="en-US" sz="16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°</a:t>
            </a:r>
            <a:r>
              <a:rPr lang="en-US" sz="16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F</a:t>
            </a:r>
          </a:p>
          <a:p>
            <a:pPr marL="57150" marR="0" indent="571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6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57150" marR="0" indent="571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Prediction of Year 2100 (Jan-Dec, (yearly mean)) : </a:t>
            </a:r>
          </a:p>
          <a:p>
            <a:pPr marL="57150" marR="0" indent="571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Linear Regression: 36.7, 37.3, 45.0, 55.7, 66.8, 75.9, 81.1,79.4, 72.8, 62.1, 50.9, 40.5.  (58.7)</a:t>
            </a:r>
          </a:p>
          <a:p>
            <a:pPr marL="57150" marR="0" indent="571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Gradient Boosting: 33.8,  34.7, 42.3,  52.8,  62.8, 71.3, 76.3, 74.7, 67.9, 57.2, 47.9, 29.7.  (54.3)</a:t>
            </a:r>
          </a:p>
          <a:p>
            <a:pPr marL="57150" marR="0" indent="571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Year 2018: 31.7, 42, 40.1, 49.5, 66.9, 71.7, 77.6, 78.1, 70.7,  57.7,	44.4, 40.1.  (55.9)</a:t>
            </a:r>
            <a:endParaRPr lang="en-US" sz="16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59917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FDC63515-D0C1-4211-AE00-8D8BD77A84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798" y="1583665"/>
            <a:ext cx="9619854" cy="4434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BB8E4D5-6710-4BE2-89DD-1DD66F0ECFFA}"/>
              </a:ext>
            </a:extLst>
          </p:cNvPr>
          <p:cNvSpPr txBox="1"/>
          <p:nvPr/>
        </p:nvSpPr>
        <p:spPr>
          <a:xfrm>
            <a:off x="597798" y="609139"/>
            <a:ext cx="100756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NYC Actual Monthly Mean Temperature and the Prediction by 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11711718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56385F-BBFA-4367-A907-3FF5A9E30F29}"/>
              </a:ext>
            </a:extLst>
          </p:cNvPr>
          <p:cNvSpPr txBox="1"/>
          <p:nvPr/>
        </p:nvSpPr>
        <p:spPr>
          <a:xfrm>
            <a:off x="825302" y="688020"/>
            <a:ext cx="1873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Prediction  III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07E88A-FA9B-4A65-8DCD-6D41E1A5C594}"/>
              </a:ext>
            </a:extLst>
          </p:cNvPr>
          <p:cNvSpPr txBox="1"/>
          <p:nvPr/>
        </p:nvSpPr>
        <p:spPr>
          <a:xfrm>
            <a:off x="825302" y="1715454"/>
            <a:ext cx="7530509" cy="36905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If I know the monthly mean temperature of NYC, Milwaukee, Cleveland and Burlington, can I predict the monthly mean temperature of NYC next year?</a:t>
            </a:r>
          </a:p>
          <a:p>
            <a:pPr marL="1143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 </a:t>
            </a:r>
          </a:p>
          <a:p>
            <a:pPr marL="1143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6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1143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KNN model: K =4, Train Score= 0.951, Test Score=0.916</a:t>
            </a:r>
          </a:p>
          <a:p>
            <a:pPr marL="1143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6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1143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Linear Regression: Train Score= 0.969, Test Score= 0.969</a:t>
            </a:r>
            <a:r>
              <a:rPr lang="zh-CN" altLang="en-US" sz="16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， </a:t>
            </a:r>
            <a:r>
              <a:rPr lang="en-US" altLang="zh-CN" sz="16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MAE=2.19</a:t>
            </a:r>
            <a:endParaRPr lang="en-US" sz="16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1143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6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1143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Gradient Boosting: Train Score= 0.992, Test Score= 0.914</a:t>
            </a:r>
          </a:p>
          <a:p>
            <a:pPr marL="1143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 </a:t>
            </a:r>
          </a:p>
          <a:p>
            <a:pPr marL="1143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6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1143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Conclusion: Adding data of other US cities help predicting a US city’s  temperature next year slightly.</a:t>
            </a:r>
          </a:p>
          <a:p>
            <a:pPr marL="1143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037537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26DF782C-8286-4DC1-A361-AB733B5413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449" y="1230737"/>
            <a:ext cx="4010263" cy="2557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1DC3D38A-142D-44E4-AE1C-25ED57A2DB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4828" y="1230737"/>
            <a:ext cx="4245610" cy="2670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9D9E428-E2D0-412C-A396-9272CDCC20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8338" y="4292216"/>
            <a:ext cx="3296314" cy="226209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A3FF4F0-896E-46C7-821C-31E38CD1801B}"/>
              </a:ext>
            </a:extLst>
          </p:cNvPr>
          <p:cNvSpPr txBox="1"/>
          <p:nvPr/>
        </p:nvSpPr>
        <p:spPr>
          <a:xfrm>
            <a:off x="338454" y="439239"/>
            <a:ext cx="110811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The Remaining Question: The Relationship Between CO</a:t>
            </a:r>
            <a:r>
              <a:rPr lang="en-US" sz="2000" baseline="-25000" dirty="0"/>
              <a:t>2 </a:t>
            </a:r>
            <a:r>
              <a:rPr lang="en-US" sz="2000" dirty="0"/>
              <a:t>Concentration and the Earth Mean Temperature</a:t>
            </a:r>
          </a:p>
          <a:p>
            <a:r>
              <a:rPr lang="en-US" sz="1600" dirty="0"/>
              <a:t>Data from  </a:t>
            </a:r>
            <a:r>
              <a:rPr lang="en-US" sz="16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https://ourworldindata.org/grapher/global-co-concentration-ppm</a:t>
            </a:r>
            <a:endParaRPr 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7AC4E9-EB70-43CB-A0C3-42C0D72F5E35}"/>
              </a:ext>
            </a:extLst>
          </p:cNvPr>
          <p:cNvSpPr txBox="1"/>
          <p:nvPr/>
        </p:nvSpPr>
        <p:spPr>
          <a:xfrm>
            <a:off x="5621300" y="4593266"/>
            <a:ext cx="49155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 the recent years of rapid increase of CO</a:t>
            </a:r>
            <a:r>
              <a:rPr lang="en-US" baseline="-25000" dirty="0"/>
              <a:t>2</a:t>
            </a:r>
            <a:r>
              <a:rPr lang="en-US" dirty="0"/>
              <a:t> concentration in atmosphere, could we still expect the linear increase of the mean temperature?</a:t>
            </a:r>
          </a:p>
        </p:txBody>
      </p:sp>
    </p:spTree>
    <p:extLst>
      <p:ext uri="{BB962C8B-B14F-4D97-AF65-F5344CB8AC3E}">
        <p14:creationId xmlns:p14="http://schemas.microsoft.com/office/powerpoint/2010/main" val="72746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picture containing dark, clouds, smoke&#10;&#10;Description automatically generated">
            <a:extLst>
              <a:ext uri="{FF2B5EF4-FFF2-40B4-BE49-F238E27FC236}">
                <a16:creationId xmlns:a16="http://schemas.microsoft.com/office/drawing/2014/main" id="{F683943F-D24F-4122-9BBC-1207821343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8" r="10790" b="9091"/>
          <a:stretch/>
        </p:blipFill>
        <p:spPr>
          <a:xfrm>
            <a:off x="3523486" y="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370828-E53A-4DB2-94E2-B9119DA9D9FA}"/>
              </a:ext>
            </a:extLst>
          </p:cNvPr>
          <p:cNvSpPr txBox="1"/>
          <p:nvPr/>
        </p:nvSpPr>
        <p:spPr>
          <a:xfrm>
            <a:off x="286592" y="1825371"/>
            <a:ext cx="5146645" cy="3207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Questions about the Climate Change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94C2DE-5F2F-417E-A0AE-5A2AF8D10B63}"/>
              </a:ext>
            </a:extLst>
          </p:cNvPr>
          <p:cNvSpPr txBox="1"/>
          <p:nvPr/>
        </p:nvSpPr>
        <p:spPr>
          <a:xfrm>
            <a:off x="621216" y="2878514"/>
            <a:ext cx="422723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. Is the climate change real? </a:t>
            </a:r>
          </a:p>
          <a:p>
            <a:pPr marL="342900" indent="-342900">
              <a:buAutoNum type="arabicPeriod"/>
            </a:pPr>
            <a:endParaRPr lang="en-US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2. How does the climate change look like? </a:t>
            </a:r>
          </a:p>
          <a:p>
            <a:endParaRPr lang="en-US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3. </a:t>
            </a:r>
            <a:r>
              <a:rPr lang="en-US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Is the CO</a:t>
            </a:r>
            <a:r>
              <a:rPr lang="en-US" baseline="-250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emission from fossil fuel causing the climate change?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0979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6913370-46A8-4ABD-8FFD-10912950475C}"/>
              </a:ext>
            </a:extLst>
          </p:cNvPr>
          <p:cNvSpPr txBox="1"/>
          <p:nvPr/>
        </p:nvSpPr>
        <p:spPr>
          <a:xfrm>
            <a:off x="808074" y="584791"/>
            <a:ext cx="17075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Summary: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57E531-0D37-412A-A825-2F31177D2057}"/>
              </a:ext>
            </a:extLst>
          </p:cNvPr>
          <p:cNvSpPr txBox="1"/>
          <p:nvPr/>
        </p:nvSpPr>
        <p:spPr>
          <a:xfrm>
            <a:off x="808074" y="1530495"/>
            <a:ext cx="8561868" cy="33505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indent="-2286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rabicPeriod"/>
              <a:tabLst>
                <a:tab pos="228600" algn="l"/>
              </a:tabLst>
            </a:pPr>
            <a:r>
              <a:rPr lang="en-US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limate change </a:t>
            </a:r>
            <a:r>
              <a:rPr lang="en-US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of earth </a:t>
            </a:r>
            <a:r>
              <a:rPr lang="en-US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is a complicated phenomenon,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20 years of climate data is not big enough to give us a clear understanding. During the 20 years, we see many variations and fluctuations of mean temperature of each year. </a:t>
            </a:r>
          </a:p>
          <a:p>
            <a:pPr marL="342900" marR="0" indent="-2286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rabicPeriod"/>
              <a:tabLst>
                <a:tab pos="228600" algn="l"/>
              </a:tabLst>
            </a:pPr>
            <a:r>
              <a:rPr lang="en-US" dirty="0">
                <a:solidFill>
                  <a:prstClr val="black"/>
                </a:solidFill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Overall, most of the selected cities have increased mean temperature over 5 years compared with 15 years ago, it shows the trend of the earth temperature increase and the variations of the climate change.</a:t>
            </a:r>
            <a:endParaRPr lang="en-US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marR="0" indent="-2286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rabicPeriod"/>
              <a:tabLst>
                <a:tab pos="228600" algn="l"/>
              </a:tabLst>
            </a:pPr>
            <a:r>
              <a:rPr lang="en-US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The 150 years of weather data of New York City shows a clear picture of the yearly mean temperature increase trend.</a:t>
            </a:r>
          </a:p>
          <a:p>
            <a:pPr marL="342900" marR="0" indent="-2286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rabicPeriod"/>
              <a:tabLst>
                <a:tab pos="228600" algn="l"/>
              </a:tabLst>
            </a:pPr>
            <a:r>
              <a:rPr lang="en-US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The relationship between the CO</a:t>
            </a:r>
            <a:r>
              <a:rPr lang="en-US" baseline="-250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concentration in atmosphere and the mean temperature of earth still needs more research and waits for a better answer.</a:t>
            </a:r>
            <a:endParaRPr lang="en-US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2234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885422C-E7A2-45F1-8F5C-C85B729B9867}"/>
              </a:ext>
            </a:extLst>
          </p:cNvPr>
          <p:cNvSpPr txBox="1"/>
          <p:nvPr/>
        </p:nvSpPr>
        <p:spPr>
          <a:xfrm>
            <a:off x="720703" y="754912"/>
            <a:ext cx="9445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Totally 20 cities were selected to see the mean temperature change over the 20 years (1995-2015)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B488EC-DF13-491B-B49D-541983108DB0}"/>
              </a:ext>
            </a:extLst>
          </p:cNvPr>
          <p:cNvSpPr txBox="1"/>
          <p:nvPr/>
        </p:nvSpPr>
        <p:spPr>
          <a:xfrm>
            <a:off x="9128946" y="2628781"/>
            <a:ext cx="251247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Source:</a:t>
            </a:r>
          </a:p>
          <a:p>
            <a:r>
              <a:rPr lang="en-US" sz="14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  <a:hlinkClick r:id="rId2"/>
              </a:rPr>
              <a:t>https://academic.udayton.edu/kissock/http/weather/</a:t>
            </a:r>
            <a:endParaRPr lang="en-US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D2A967-4CF3-422F-BE52-62FEAE90E32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956" y="1290506"/>
            <a:ext cx="8518990" cy="49082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26937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5FC7EB54-A861-407F-89FC-8ED9F2DC44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890" y="1199294"/>
            <a:ext cx="8160755" cy="4777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1EBA9F7-3891-4B83-B4E4-3EAA72D09D8E}"/>
              </a:ext>
            </a:extLst>
          </p:cNvPr>
          <p:cNvSpPr txBox="1"/>
          <p:nvPr/>
        </p:nvSpPr>
        <p:spPr>
          <a:xfrm>
            <a:off x="1052622" y="574158"/>
            <a:ext cx="37175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Daily Mean Temperature of Cities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404E0F-0BC0-434D-8E02-FED94AA95DB1}"/>
              </a:ext>
            </a:extLst>
          </p:cNvPr>
          <p:cNvSpPr txBox="1"/>
          <p:nvPr/>
        </p:nvSpPr>
        <p:spPr>
          <a:xfrm>
            <a:off x="9069572" y="2562447"/>
            <a:ext cx="23604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Too many data points, Difficult to see clearly.</a:t>
            </a:r>
          </a:p>
        </p:txBody>
      </p:sp>
    </p:spTree>
    <p:extLst>
      <p:ext uri="{BB962C8B-B14F-4D97-AF65-F5344CB8AC3E}">
        <p14:creationId xmlns:p14="http://schemas.microsoft.com/office/powerpoint/2010/main" val="2509977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DAE21E51-A07A-4CAB-A34E-C33F35A2D2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811" y="1450570"/>
            <a:ext cx="9853132" cy="4152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D15965B-2744-4191-9E4C-4DDC858ECBDC}"/>
              </a:ext>
            </a:extLst>
          </p:cNvPr>
          <p:cNvSpPr txBox="1"/>
          <p:nvPr/>
        </p:nvSpPr>
        <p:spPr>
          <a:xfrm>
            <a:off x="900539" y="499730"/>
            <a:ext cx="51954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Monthly Mean Temperature of US Cities</a:t>
            </a:r>
          </a:p>
        </p:txBody>
      </p:sp>
    </p:spTree>
    <p:extLst>
      <p:ext uri="{BB962C8B-B14F-4D97-AF65-F5344CB8AC3E}">
        <p14:creationId xmlns:p14="http://schemas.microsoft.com/office/powerpoint/2010/main" val="106653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10A996B5-5F0D-4A41-BA38-DA8F3B50F2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606" y="1501548"/>
            <a:ext cx="9785283" cy="4102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EAA6300-B266-4FBE-9420-69E6705C9A7E}"/>
              </a:ext>
            </a:extLst>
          </p:cNvPr>
          <p:cNvSpPr txBox="1"/>
          <p:nvPr/>
        </p:nvSpPr>
        <p:spPr>
          <a:xfrm>
            <a:off x="871870" y="648586"/>
            <a:ext cx="64751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Monthly Mean Temperature of International Cities</a:t>
            </a:r>
          </a:p>
        </p:txBody>
      </p:sp>
    </p:spTree>
    <p:extLst>
      <p:ext uri="{BB962C8B-B14F-4D97-AF65-F5344CB8AC3E}">
        <p14:creationId xmlns:p14="http://schemas.microsoft.com/office/powerpoint/2010/main" val="496328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0073D0D1-A44D-486D-8BBE-438EB094AA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635" y="1096807"/>
            <a:ext cx="9076066" cy="4719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F9CF8E0-2D10-40E6-B7C5-4FC6812C2FDC}"/>
              </a:ext>
            </a:extLst>
          </p:cNvPr>
          <p:cNvSpPr txBox="1"/>
          <p:nvPr/>
        </p:nvSpPr>
        <p:spPr>
          <a:xfrm>
            <a:off x="1003131" y="302228"/>
            <a:ext cx="5092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Yearly Mean Temperature Comparisons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EAEAD3-8D48-435D-9CC5-B1E6D904F7C6}"/>
              </a:ext>
            </a:extLst>
          </p:cNvPr>
          <p:cNvSpPr txBox="1"/>
          <p:nvPr/>
        </p:nvSpPr>
        <p:spPr>
          <a:xfrm flipH="1">
            <a:off x="3157867" y="6020173"/>
            <a:ext cx="31614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Climate Change is still not obvious to see </a:t>
            </a:r>
          </a:p>
        </p:txBody>
      </p:sp>
    </p:spTree>
    <p:extLst>
      <p:ext uri="{BB962C8B-B14F-4D97-AF65-F5344CB8AC3E}">
        <p14:creationId xmlns:p14="http://schemas.microsoft.com/office/powerpoint/2010/main" val="2764701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53EDF39-2AA3-46B6-8639-54D9D070D4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1184" y="2289102"/>
            <a:ext cx="3705225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A8D840D-91B3-4207-B2D9-FCC2AA0B3446}"/>
              </a:ext>
            </a:extLst>
          </p:cNvPr>
          <p:cNvSpPr txBox="1"/>
          <p:nvPr/>
        </p:nvSpPr>
        <p:spPr>
          <a:xfrm>
            <a:off x="1164723" y="429898"/>
            <a:ext cx="37049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Mean Temperature Changes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DD1F1F-C012-4CE8-AEF9-6E8ECC87DA3E}"/>
              </a:ext>
            </a:extLst>
          </p:cNvPr>
          <p:cNvSpPr txBox="1"/>
          <p:nvPr/>
        </p:nvSpPr>
        <p:spPr>
          <a:xfrm>
            <a:off x="1257890" y="1180214"/>
            <a:ext cx="72236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Take mean temperature of 1995-1999 (T1) and mean temperature of 2010-2104 (T2)</a:t>
            </a:r>
          </a:p>
          <a:p>
            <a:r>
              <a:rPr lang="en-US" sz="1600" dirty="0"/>
              <a:t>  </a:t>
            </a:r>
            <a:r>
              <a:rPr lang="el-GR" sz="1600" dirty="0"/>
              <a:t>Δ</a:t>
            </a:r>
            <a:r>
              <a:rPr lang="en-US" sz="1600" dirty="0"/>
              <a:t>T=T2-T1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3A46D8-A083-4D49-8657-105B1FAC52E3}"/>
              </a:ext>
            </a:extLst>
          </p:cNvPr>
          <p:cNvSpPr txBox="1"/>
          <p:nvPr/>
        </p:nvSpPr>
        <p:spPr>
          <a:xfrm>
            <a:off x="1379575" y="1941837"/>
            <a:ext cx="3490137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/>
              <a:t>AK_Anchorage_Temp</a:t>
            </a:r>
            <a:r>
              <a:rPr lang="en-US" sz="1400" dirty="0"/>
              <a:t>          1.131106</a:t>
            </a:r>
          </a:p>
          <a:p>
            <a:r>
              <a:rPr lang="en-US" sz="1400" dirty="0" err="1"/>
              <a:t>ND_Fargo_Temp</a:t>
            </a:r>
            <a:r>
              <a:rPr lang="en-US" sz="1400" dirty="0"/>
              <a:t>              1.083954</a:t>
            </a:r>
          </a:p>
          <a:p>
            <a:r>
              <a:rPr lang="en-US" sz="1400" dirty="0" err="1"/>
              <a:t>FL_West_Palm_Beach_Temp</a:t>
            </a:r>
            <a:r>
              <a:rPr lang="en-US" sz="1400" dirty="0"/>
              <a:t>    0.657804</a:t>
            </a:r>
          </a:p>
          <a:p>
            <a:r>
              <a:rPr lang="en-US" sz="1400" dirty="0" err="1"/>
              <a:t>Vermont_Burlington_Temp</a:t>
            </a:r>
            <a:r>
              <a:rPr lang="en-US" sz="1400" dirty="0"/>
              <a:t>    1.061802</a:t>
            </a:r>
          </a:p>
          <a:p>
            <a:r>
              <a:rPr lang="en-US" sz="1400" dirty="0" err="1"/>
              <a:t>TX_El_Paso_Temp</a:t>
            </a:r>
            <a:r>
              <a:rPr lang="en-US" sz="1400" dirty="0"/>
              <a:t>            1.430969</a:t>
            </a:r>
          </a:p>
          <a:p>
            <a:r>
              <a:rPr lang="en-US" sz="1400" dirty="0" err="1"/>
              <a:t>Wyoming_Cheyenne_Temp</a:t>
            </a:r>
            <a:r>
              <a:rPr lang="en-US" sz="1400" dirty="0"/>
              <a:t>      0.768072</a:t>
            </a:r>
          </a:p>
          <a:p>
            <a:r>
              <a:rPr lang="en-US" sz="1400" dirty="0" err="1"/>
              <a:t>San_Francisco_Temp</a:t>
            </a:r>
            <a:r>
              <a:rPr lang="en-US" sz="1400" dirty="0"/>
              <a:t>         0.513417</a:t>
            </a:r>
          </a:p>
          <a:p>
            <a:r>
              <a:rPr lang="en-US" sz="1400" dirty="0" err="1"/>
              <a:t>Cleveland_Temp</a:t>
            </a:r>
            <a:r>
              <a:rPr lang="en-US" sz="1400" dirty="0"/>
              <a:t>             0.820345</a:t>
            </a:r>
          </a:p>
          <a:p>
            <a:r>
              <a:rPr lang="en-US" sz="1400" dirty="0" err="1"/>
              <a:t>Milwaukee_Temp</a:t>
            </a:r>
            <a:r>
              <a:rPr lang="en-US" sz="1400" dirty="0"/>
              <a:t>             0.385734</a:t>
            </a:r>
          </a:p>
          <a:p>
            <a:r>
              <a:rPr lang="en-US" sz="1400" dirty="0" err="1"/>
              <a:t>New_York_City</a:t>
            </a:r>
            <a:r>
              <a:rPr lang="en-US" sz="1400" dirty="0"/>
              <a:t>              0.533899</a:t>
            </a:r>
          </a:p>
          <a:p>
            <a:r>
              <a:rPr lang="en-US" sz="1400" dirty="0" err="1"/>
              <a:t>Honolulu_Temp</a:t>
            </a:r>
            <a:r>
              <a:rPr lang="en-US" sz="1400" dirty="0"/>
              <a:t>             -0.102903</a:t>
            </a:r>
          </a:p>
          <a:p>
            <a:r>
              <a:rPr lang="en-US" sz="1400" dirty="0" err="1"/>
              <a:t>SA_Cape_Town</a:t>
            </a:r>
            <a:r>
              <a:rPr lang="en-US" sz="1400" dirty="0"/>
              <a:t>               1.023740</a:t>
            </a:r>
          </a:p>
          <a:p>
            <a:r>
              <a:rPr lang="en-US" sz="1400" dirty="0" err="1"/>
              <a:t>Egypt_Cairo</a:t>
            </a:r>
            <a:r>
              <a:rPr lang="en-US" sz="1400" dirty="0"/>
              <a:t>                1.613335</a:t>
            </a:r>
          </a:p>
          <a:p>
            <a:r>
              <a:rPr lang="en-US" sz="1400" dirty="0" err="1"/>
              <a:t>India_Delhi</a:t>
            </a:r>
            <a:r>
              <a:rPr lang="en-US" sz="1400" dirty="0"/>
              <a:t>                1.005422</a:t>
            </a:r>
          </a:p>
          <a:p>
            <a:r>
              <a:rPr lang="en-US" sz="1400" dirty="0" err="1"/>
              <a:t>China_Beijing</a:t>
            </a:r>
            <a:r>
              <a:rPr lang="en-US" sz="1400" dirty="0"/>
              <a:t>             -0.821714</a:t>
            </a:r>
          </a:p>
          <a:p>
            <a:r>
              <a:rPr lang="en-US" sz="1400" dirty="0" err="1"/>
              <a:t>Singapore_Temp</a:t>
            </a:r>
            <a:r>
              <a:rPr lang="en-US" sz="1400" dirty="0"/>
              <a:t>            -0.119140</a:t>
            </a:r>
          </a:p>
          <a:p>
            <a:r>
              <a:rPr lang="en-US" sz="1400" dirty="0" err="1"/>
              <a:t>New_Zealand</a:t>
            </a:r>
            <a:r>
              <a:rPr lang="en-US" sz="1400" dirty="0"/>
              <a:t> Auckland       0.080367</a:t>
            </a:r>
          </a:p>
          <a:p>
            <a:r>
              <a:rPr lang="en-US" sz="1400" dirty="0" err="1"/>
              <a:t>Russia_Moscow</a:t>
            </a:r>
            <a:r>
              <a:rPr lang="en-US" sz="1400" dirty="0"/>
              <a:t>              1.955066</a:t>
            </a:r>
          </a:p>
          <a:p>
            <a:r>
              <a:rPr lang="en-US" sz="1400" dirty="0"/>
              <a:t>Argentina </a:t>
            </a:r>
            <a:r>
              <a:rPr lang="en-US" sz="1400" dirty="0" err="1"/>
              <a:t>Buenos_Aires</a:t>
            </a:r>
            <a:r>
              <a:rPr lang="en-US" sz="1400" dirty="0"/>
              <a:t>     1.046030</a:t>
            </a:r>
          </a:p>
          <a:p>
            <a:r>
              <a:rPr lang="en-US" sz="1400" dirty="0" err="1"/>
              <a:t>Peru_Lima</a:t>
            </a:r>
            <a:r>
              <a:rPr lang="en-US" sz="1400" dirty="0"/>
              <a:t>                 -0.839321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5030C8-5E94-4BD1-8B48-06BF161B73B5}"/>
              </a:ext>
            </a:extLst>
          </p:cNvPr>
          <p:cNvSpPr txBox="1"/>
          <p:nvPr/>
        </p:nvSpPr>
        <p:spPr>
          <a:xfrm>
            <a:off x="5050466" y="5516511"/>
            <a:ext cx="38119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The mean change of 20 cities is 0.66 °F</a:t>
            </a:r>
          </a:p>
          <a:p>
            <a:r>
              <a:rPr lang="en-US" dirty="0">
                <a:solidFill>
                  <a:srgbClr val="0070C0"/>
                </a:solidFill>
              </a:rPr>
              <a:t>Is it statistically significant? </a:t>
            </a:r>
          </a:p>
        </p:txBody>
      </p:sp>
    </p:spTree>
    <p:extLst>
      <p:ext uri="{BB962C8B-B14F-4D97-AF65-F5344CB8AC3E}">
        <p14:creationId xmlns:p14="http://schemas.microsoft.com/office/powerpoint/2010/main" val="3057224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A2D32B9-406B-4FC3-B9FF-BDF755221FE2}"/>
              </a:ext>
            </a:extLst>
          </p:cNvPr>
          <p:cNvSpPr txBox="1"/>
          <p:nvPr/>
        </p:nvSpPr>
        <p:spPr>
          <a:xfrm>
            <a:off x="911741" y="923967"/>
            <a:ext cx="8817050" cy="48514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228600" algn="l"/>
              </a:tabLst>
            </a:pPr>
            <a:r>
              <a:rPr lang="en-US" sz="24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Hypothesis Test:</a:t>
            </a:r>
            <a:endParaRPr lang="en-US" sz="24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228600" algn="l"/>
              </a:tabLst>
            </a:pPr>
            <a:endParaRPr lang="en-US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228600" algn="l"/>
              </a:tabLst>
            </a:pPr>
            <a:r>
              <a:rPr lang="en-US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Assumption: there was no temperature change during the 20 years. The yearly mean temperatures of each city followed the standard distribution.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228600" algn="l"/>
              </a:tabLst>
            </a:pPr>
            <a:endParaRPr lang="en-US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228600" algn="l"/>
              </a:tabLst>
            </a:pPr>
            <a:r>
              <a:rPr lang="en-US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Permutation: </a:t>
            </a: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228600" algn="l"/>
              </a:tabLst>
            </a:pPr>
            <a:r>
              <a:rPr lang="en-US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1. Use the average </a:t>
            </a:r>
            <a:r>
              <a:rPr lang="en-US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of 20 years temperature and the standard deviation of the yearly mean temperature of each city to generate 10000 data (as the sample pool of the yearly mean temperature</a:t>
            </a:r>
            <a:r>
              <a:rPr lang="en-US" altLang="zh-CN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) for each city.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228600" algn="l"/>
              </a:tabLst>
            </a:pPr>
            <a:endParaRPr lang="en-US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228600" algn="l"/>
              </a:tabLst>
            </a:pPr>
            <a:r>
              <a:rPr lang="en-US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2. Random</a:t>
            </a:r>
            <a:r>
              <a:rPr lang="en-US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ly </a:t>
            </a:r>
            <a:r>
              <a:rPr lang="en-US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pick 5 data (5a) from the pool as the yearly mean temperature of 1995-1999, and other 5 data (5b) as the those of 2010-2014.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228600" algn="l"/>
              </a:tabLst>
            </a:pPr>
            <a:r>
              <a:rPr lang="en-US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   ΔT = Mean(5b)-Mean(5a)</a:t>
            </a:r>
            <a:endParaRPr lang="en-US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5726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1202</Words>
  <Application>Microsoft Office PowerPoint</Application>
  <PresentationFormat>Widescreen</PresentationFormat>
  <Paragraphs>120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A Data Research on Climate Change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Data Research on Climate Change  </dc:title>
  <dc:creator>Shangguan Ning</dc:creator>
  <cp:lastModifiedBy>Shangguan Ning</cp:lastModifiedBy>
  <cp:revision>29</cp:revision>
  <dcterms:created xsi:type="dcterms:W3CDTF">2021-03-28T00:16:37Z</dcterms:created>
  <dcterms:modified xsi:type="dcterms:W3CDTF">2021-05-23T15:48:14Z</dcterms:modified>
</cp:coreProperties>
</file>