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9" r:id="rId9"/>
    <p:sldId id="274" r:id="rId10"/>
    <p:sldId id="262" r:id="rId11"/>
    <p:sldId id="264" r:id="rId12"/>
    <p:sldId id="265" r:id="rId13"/>
    <p:sldId id="266" r:id="rId14"/>
    <p:sldId id="267" r:id="rId15"/>
    <p:sldId id="268" r:id="rId16"/>
    <p:sldId id="272" r:id="rId17"/>
    <p:sldId id="270" r:id="rId18"/>
    <p:sldId id="271"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C0ECF8-343C-4E0F-85F0-F3FF818DD8D2}" v="7" dt="2021-05-05T03:25:22.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gguan Ning" userId="f106bd1abbdf788f" providerId="LiveId" clId="{B3C0ECF8-343C-4E0F-85F0-F3FF818DD8D2}"/>
    <pc:docChg chg="custSel addSld modSld">
      <pc:chgData name="Shangguan Ning" userId="f106bd1abbdf788f" providerId="LiveId" clId="{B3C0ECF8-343C-4E0F-85F0-F3FF818DD8D2}" dt="2021-05-05T03:26:24.745" v="292" actId="20577"/>
      <pc:docMkLst>
        <pc:docMk/>
      </pc:docMkLst>
      <pc:sldChg chg="addSp delSp modSp mod">
        <pc:chgData name="Shangguan Ning" userId="f106bd1abbdf788f" providerId="LiveId" clId="{B3C0ECF8-343C-4E0F-85F0-F3FF818DD8D2}" dt="2021-05-05T03:14:55.002" v="7" actId="1076"/>
        <pc:sldMkLst>
          <pc:docMk/>
          <pc:sldMk cId="2926937401" sldId="258"/>
        </pc:sldMkLst>
        <pc:picChg chg="del">
          <ac:chgData name="Shangguan Ning" userId="f106bd1abbdf788f" providerId="LiveId" clId="{B3C0ECF8-343C-4E0F-85F0-F3FF818DD8D2}" dt="2021-05-05T03:14:40.042" v="1" actId="478"/>
          <ac:picMkLst>
            <pc:docMk/>
            <pc:sldMk cId="2926937401" sldId="258"/>
            <ac:picMk id="2" creationId="{F7285C9F-5E6F-4258-8A13-B0289EC4A264}"/>
          </ac:picMkLst>
        </pc:picChg>
        <pc:picChg chg="add mod">
          <ac:chgData name="Shangguan Ning" userId="f106bd1abbdf788f" providerId="LiveId" clId="{B3C0ECF8-343C-4E0F-85F0-F3FF818DD8D2}" dt="2021-05-05T03:14:55.002" v="7" actId="1076"/>
          <ac:picMkLst>
            <pc:docMk/>
            <pc:sldMk cId="2926937401" sldId="258"/>
            <ac:picMk id="5" creationId="{04D2A967-4CF3-422F-BE52-62FEAE90E323}"/>
          </ac:picMkLst>
        </pc:picChg>
      </pc:sldChg>
      <pc:sldChg chg="addSp delSp modSp mod">
        <pc:chgData name="Shangguan Ning" userId="f106bd1abbdf788f" providerId="LiveId" clId="{B3C0ECF8-343C-4E0F-85F0-F3FF818DD8D2}" dt="2021-05-05T03:16:34.090" v="28" actId="1076"/>
        <pc:sldMkLst>
          <pc:docMk/>
          <pc:sldMk cId="843256626" sldId="262"/>
        </pc:sldMkLst>
        <pc:picChg chg="add mod">
          <ac:chgData name="Shangguan Ning" userId="f106bd1abbdf788f" providerId="LiveId" clId="{B3C0ECF8-343C-4E0F-85F0-F3FF818DD8D2}" dt="2021-05-05T03:16:34.090" v="28" actId="1076"/>
          <ac:picMkLst>
            <pc:docMk/>
            <pc:sldMk cId="843256626" sldId="262"/>
            <ac:picMk id="4" creationId="{31480D5E-22F9-4226-870B-4F004200F615}"/>
          </ac:picMkLst>
        </pc:picChg>
        <pc:picChg chg="del">
          <ac:chgData name="Shangguan Ning" userId="f106bd1abbdf788f" providerId="LiveId" clId="{B3C0ECF8-343C-4E0F-85F0-F3FF818DD8D2}" dt="2021-05-05T03:16:21.393" v="22" actId="478"/>
          <ac:picMkLst>
            <pc:docMk/>
            <pc:sldMk cId="843256626" sldId="262"/>
            <ac:picMk id="1028" creationId="{3E2B6655-E5FB-4615-A686-85B1CBB1CDFC}"/>
          </ac:picMkLst>
        </pc:picChg>
      </pc:sldChg>
      <pc:sldChg chg="modSp mod">
        <pc:chgData name="Shangguan Ning" userId="f106bd1abbdf788f" providerId="LiveId" clId="{B3C0ECF8-343C-4E0F-85F0-F3FF818DD8D2}" dt="2021-05-05T03:21:01.730" v="100" actId="20577"/>
        <pc:sldMkLst>
          <pc:docMk/>
          <pc:sldMk cId="3653839158" sldId="266"/>
        </pc:sldMkLst>
        <pc:spChg chg="mod">
          <ac:chgData name="Shangguan Ning" userId="f106bd1abbdf788f" providerId="LiveId" clId="{B3C0ECF8-343C-4E0F-85F0-F3FF818DD8D2}" dt="2021-05-05T03:21:01.730" v="100" actId="20577"/>
          <ac:spMkLst>
            <pc:docMk/>
            <pc:sldMk cId="3653839158" sldId="266"/>
            <ac:spMk id="4" creationId="{F859093A-2E62-45B9-9E40-EB26FD1A4524}"/>
          </ac:spMkLst>
        </pc:spChg>
      </pc:sldChg>
      <pc:sldChg chg="modSp mod">
        <pc:chgData name="Shangguan Ning" userId="f106bd1abbdf788f" providerId="LiveId" clId="{B3C0ECF8-343C-4E0F-85F0-F3FF818DD8D2}" dt="2021-05-05T03:18:08.778" v="48" actId="20577"/>
        <pc:sldMkLst>
          <pc:docMk/>
          <pc:sldMk cId="912388309" sldId="267"/>
        </pc:sldMkLst>
        <pc:spChg chg="mod">
          <ac:chgData name="Shangguan Ning" userId="f106bd1abbdf788f" providerId="LiveId" clId="{B3C0ECF8-343C-4E0F-85F0-F3FF818DD8D2}" dt="2021-05-05T03:18:08.778" v="48" actId="20577"/>
          <ac:spMkLst>
            <pc:docMk/>
            <pc:sldMk cId="912388309" sldId="267"/>
            <ac:spMk id="8" creationId="{CF61CFEE-9449-42F9-85BB-8A008F098A1F}"/>
          </ac:spMkLst>
        </pc:spChg>
      </pc:sldChg>
      <pc:sldChg chg="modSp mod">
        <pc:chgData name="Shangguan Ning" userId="f106bd1abbdf788f" providerId="LiveId" clId="{B3C0ECF8-343C-4E0F-85F0-F3FF818DD8D2}" dt="2021-05-05T03:19:22.834" v="76" actId="20577"/>
        <pc:sldMkLst>
          <pc:docMk/>
          <pc:sldMk cId="2215991776" sldId="268"/>
        </pc:sldMkLst>
        <pc:spChg chg="mod">
          <ac:chgData name="Shangguan Ning" userId="f106bd1abbdf788f" providerId="LiveId" clId="{B3C0ECF8-343C-4E0F-85F0-F3FF818DD8D2}" dt="2021-05-05T03:19:22.834" v="76" actId="20577"/>
          <ac:spMkLst>
            <pc:docMk/>
            <pc:sldMk cId="2215991776" sldId="268"/>
            <ac:spMk id="4" creationId="{CE75CCA2-96CF-45C8-89FC-6ED0B40F3E75}"/>
          </ac:spMkLst>
        </pc:spChg>
      </pc:sldChg>
      <pc:sldChg chg="addSp delSp modSp mod">
        <pc:chgData name="Shangguan Ning" userId="f106bd1abbdf788f" providerId="LiveId" clId="{B3C0ECF8-343C-4E0F-85F0-F3FF818DD8D2}" dt="2021-05-05T03:26:13.569" v="291" actId="20577"/>
        <pc:sldMkLst>
          <pc:docMk/>
          <pc:sldMk cId="3057224026" sldId="269"/>
        </pc:sldMkLst>
        <pc:spChg chg="del mod">
          <ac:chgData name="Shangguan Ning" userId="f106bd1abbdf788f" providerId="LiveId" clId="{B3C0ECF8-343C-4E0F-85F0-F3FF818DD8D2}" dt="2021-05-05T03:15:34.958" v="9" actId="478"/>
          <ac:spMkLst>
            <pc:docMk/>
            <pc:sldMk cId="3057224026" sldId="269"/>
            <ac:spMk id="2" creationId="{FAFEBE51-DF62-4ABC-9269-6BF00EBD0FA0}"/>
          </ac:spMkLst>
        </pc:spChg>
        <pc:spChg chg="add del mod">
          <ac:chgData name="Shangguan Ning" userId="f106bd1abbdf788f" providerId="LiveId" clId="{B3C0ECF8-343C-4E0F-85F0-F3FF818DD8D2}" dt="2021-05-05T03:16:00.627" v="19"/>
          <ac:spMkLst>
            <pc:docMk/>
            <pc:sldMk cId="3057224026" sldId="269"/>
            <ac:spMk id="7" creationId="{E0FF8511-ABF1-4EC3-B82C-7EA7DFB776FE}"/>
          </ac:spMkLst>
        </pc:spChg>
        <pc:spChg chg="add mod">
          <ac:chgData name="Shangguan Ning" userId="f106bd1abbdf788f" providerId="LiveId" clId="{B3C0ECF8-343C-4E0F-85F0-F3FF818DD8D2}" dt="2021-05-05T03:26:13.569" v="291" actId="20577"/>
          <ac:spMkLst>
            <pc:docMk/>
            <pc:sldMk cId="3057224026" sldId="269"/>
            <ac:spMk id="8" creationId="{435030C8-5E94-4BD1-8B48-06BF161B73B5}"/>
          </ac:spMkLst>
        </pc:spChg>
        <pc:spChg chg="add mod">
          <ac:chgData name="Shangguan Ning" userId="f106bd1abbdf788f" providerId="LiveId" clId="{B3C0ECF8-343C-4E0F-85F0-F3FF818DD8D2}" dt="2021-05-05T03:24:40.210" v="189" actId="1076"/>
          <ac:spMkLst>
            <pc:docMk/>
            <pc:sldMk cId="3057224026" sldId="269"/>
            <ac:spMk id="9" creationId="{D83A46D8-A083-4D49-8657-105B1FAC52E3}"/>
          </ac:spMkLst>
        </pc:spChg>
        <pc:picChg chg="mod">
          <ac:chgData name="Shangguan Ning" userId="f106bd1abbdf788f" providerId="LiveId" clId="{B3C0ECF8-343C-4E0F-85F0-F3FF818DD8D2}" dt="2021-05-05T03:25:22.313" v="241" actId="1076"/>
          <ac:picMkLst>
            <pc:docMk/>
            <pc:sldMk cId="3057224026" sldId="269"/>
            <ac:picMk id="3074" creationId="{653EDF39-2AA3-46B6-8639-54D9D070D443}"/>
          </ac:picMkLst>
        </pc:picChg>
      </pc:sldChg>
      <pc:sldChg chg="modSp mod">
        <pc:chgData name="Shangguan Ning" userId="f106bd1abbdf788f" providerId="LiveId" clId="{B3C0ECF8-343C-4E0F-85F0-F3FF818DD8D2}" dt="2021-05-05T03:20:15.165" v="98" actId="20577"/>
        <pc:sldMkLst>
          <pc:docMk/>
          <pc:sldMk cId="203753714" sldId="270"/>
        </pc:sldMkLst>
        <pc:spChg chg="mod">
          <ac:chgData name="Shangguan Ning" userId="f106bd1abbdf788f" providerId="LiveId" clId="{B3C0ECF8-343C-4E0F-85F0-F3FF818DD8D2}" dt="2021-05-05T03:20:15.165" v="98" actId="20577"/>
          <ac:spMkLst>
            <pc:docMk/>
            <pc:sldMk cId="203753714" sldId="270"/>
            <ac:spMk id="4" creationId="{8407E88A-FA9B-4A65-8DCD-6D41E1A5C594}"/>
          </ac:spMkLst>
        </pc:spChg>
      </pc:sldChg>
      <pc:sldChg chg="addSp modSp new mod">
        <pc:chgData name="Shangguan Ning" userId="f106bd1abbdf788f" providerId="LiveId" clId="{B3C0ECF8-343C-4E0F-85F0-F3FF818DD8D2}" dt="2021-05-05T03:26:24.745" v="292" actId="20577"/>
        <pc:sldMkLst>
          <pc:docMk/>
          <pc:sldMk cId="1385726098" sldId="274"/>
        </pc:sldMkLst>
        <pc:spChg chg="add mod">
          <ac:chgData name="Shangguan Ning" userId="f106bd1abbdf788f" providerId="LiveId" clId="{B3C0ECF8-343C-4E0F-85F0-F3FF818DD8D2}" dt="2021-05-05T03:26:24.745" v="292" actId="20577"/>
          <ac:spMkLst>
            <pc:docMk/>
            <pc:sldMk cId="1385726098" sldId="274"/>
            <ac:spMk id="3" creationId="{7A2D32B9-406B-4FC3-B9FF-BDF755221FE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9429-214B-4897-B2D6-2101DEBE5A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5F01DD-557F-4163-A654-D290AABC8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7E2332-268E-455E-B71A-6927B9B33F44}"/>
              </a:ext>
            </a:extLst>
          </p:cNvPr>
          <p:cNvSpPr>
            <a:spLocks noGrp="1"/>
          </p:cNvSpPr>
          <p:nvPr>
            <p:ph type="dt" sz="half" idx="10"/>
          </p:nvPr>
        </p:nvSpPr>
        <p:spPr/>
        <p:txBody>
          <a:bodyPr/>
          <a:lstStyle/>
          <a:p>
            <a:fld id="{6D7DEBBB-8302-41A0-A65F-C5E9FD2281CA}" type="datetimeFigureOut">
              <a:rPr lang="en-US" smtClean="0"/>
              <a:t>5/4/2021</a:t>
            </a:fld>
            <a:endParaRPr lang="en-US"/>
          </a:p>
        </p:txBody>
      </p:sp>
      <p:sp>
        <p:nvSpPr>
          <p:cNvPr id="5" name="Footer Placeholder 4">
            <a:extLst>
              <a:ext uri="{FF2B5EF4-FFF2-40B4-BE49-F238E27FC236}">
                <a16:creationId xmlns:a16="http://schemas.microsoft.com/office/drawing/2014/main" id="{BC9690E2-552F-4DFC-BD33-C58F79965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A10A2-513C-416C-99FF-2C17963E1B81}"/>
              </a:ext>
            </a:extLst>
          </p:cNvPr>
          <p:cNvSpPr>
            <a:spLocks noGrp="1"/>
          </p:cNvSpPr>
          <p:nvPr>
            <p:ph type="sldNum" sz="quarter" idx="12"/>
          </p:nvPr>
        </p:nvSpPr>
        <p:spPr/>
        <p:txBody>
          <a:bodyPr/>
          <a:lstStyle/>
          <a:p>
            <a:fld id="{3FB4E82D-4926-4459-9BE9-10C4C3E9A6FF}" type="slidenum">
              <a:rPr lang="en-US" smtClean="0"/>
              <a:t>‹#›</a:t>
            </a:fld>
            <a:endParaRPr lang="en-US"/>
          </a:p>
        </p:txBody>
      </p:sp>
    </p:spTree>
    <p:extLst>
      <p:ext uri="{BB962C8B-B14F-4D97-AF65-F5344CB8AC3E}">
        <p14:creationId xmlns:p14="http://schemas.microsoft.com/office/powerpoint/2010/main" val="1453609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80BE-E9A6-4CBD-A781-2640563490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C2E013-D04B-4528-85A2-16AAB5C293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2367E-580E-4F76-A11C-2035A2A102E6}"/>
              </a:ext>
            </a:extLst>
          </p:cNvPr>
          <p:cNvSpPr>
            <a:spLocks noGrp="1"/>
          </p:cNvSpPr>
          <p:nvPr>
            <p:ph type="dt" sz="half" idx="10"/>
          </p:nvPr>
        </p:nvSpPr>
        <p:spPr/>
        <p:txBody>
          <a:bodyPr/>
          <a:lstStyle/>
          <a:p>
            <a:fld id="{6D7DEBBB-8302-41A0-A65F-C5E9FD2281CA}" type="datetimeFigureOut">
              <a:rPr lang="en-US" smtClean="0"/>
              <a:t>5/4/2021</a:t>
            </a:fld>
            <a:endParaRPr lang="en-US"/>
          </a:p>
        </p:txBody>
      </p:sp>
      <p:sp>
        <p:nvSpPr>
          <p:cNvPr id="5" name="Footer Placeholder 4">
            <a:extLst>
              <a:ext uri="{FF2B5EF4-FFF2-40B4-BE49-F238E27FC236}">
                <a16:creationId xmlns:a16="http://schemas.microsoft.com/office/drawing/2014/main" id="{026650E6-0C92-49D1-9D20-F5BBB792E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74C29-E64D-44C3-B4FE-7C52C035EDDB}"/>
              </a:ext>
            </a:extLst>
          </p:cNvPr>
          <p:cNvSpPr>
            <a:spLocks noGrp="1"/>
          </p:cNvSpPr>
          <p:nvPr>
            <p:ph type="sldNum" sz="quarter" idx="12"/>
          </p:nvPr>
        </p:nvSpPr>
        <p:spPr/>
        <p:txBody>
          <a:bodyPr/>
          <a:lstStyle/>
          <a:p>
            <a:fld id="{3FB4E82D-4926-4459-9BE9-10C4C3E9A6FF}" type="slidenum">
              <a:rPr lang="en-US" smtClean="0"/>
              <a:t>‹#›</a:t>
            </a:fld>
            <a:endParaRPr lang="en-US"/>
          </a:p>
        </p:txBody>
      </p:sp>
    </p:spTree>
    <p:extLst>
      <p:ext uri="{BB962C8B-B14F-4D97-AF65-F5344CB8AC3E}">
        <p14:creationId xmlns:p14="http://schemas.microsoft.com/office/powerpoint/2010/main" val="1608998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08B013-77E1-4442-A67B-7D005BA44C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25B918-6A6C-4BC9-9125-B892B19527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564CE-17FD-4AF0-BB09-B1CD5B18CAC2}"/>
              </a:ext>
            </a:extLst>
          </p:cNvPr>
          <p:cNvSpPr>
            <a:spLocks noGrp="1"/>
          </p:cNvSpPr>
          <p:nvPr>
            <p:ph type="dt" sz="half" idx="10"/>
          </p:nvPr>
        </p:nvSpPr>
        <p:spPr/>
        <p:txBody>
          <a:bodyPr/>
          <a:lstStyle/>
          <a:p>
            <a:fld id="{6D7DEBBB-8302-41A0-A65F-C5E9FD2281CA}" type="datetimeFigureOut">
              <a:rPr lang="en-US" smtClean="0"/>
              <a:t>5/4/2021</a:t>
            </a:fld>
            <a:endParaRPr lang="en-US"/>
          </a:p>
        </p:txBody>
      </p:sp>
      <p:sp>
        <p:nvSpPr>
          <p:cNvPr id="5" name="Footer Placeholder 4">
            <a:extLst>
              <a:ext uri="{FF2B5EF4-FFF2-40B4-BE49-F238E27FC236}">
                <a16:creationId xmlns:a16="http://schemas.microsoft.com/office/drawing/2014/main" id="{B5E97488-0D41-4990-8041-8A1D6B3B0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B2CFE-92E6-4621-9449-A76996AF4517}"/>
              </a:ext>
            </a:extLst>
          </p:cNvPr>
          <p:cNvSpPr>
            <a:spLocks noGrp="1"/>
          </p:cNvSpPr>
          <p:nvPr>
            <p:ph type="sldNum" sz="quarter" idx="12"/>
          </p:nvPr>
        </p:nvSpPr>
        <p:spPr/>
        <p:txBody>
          <a:bodyPr/>
          <a:lstStyle/>
          <a:p>
            <a:fld id="{3FB4E82D-4926-4459-9BE9-10C4C3E9A6FF}" type="slidenum">
              <a:rPr lang="en-US" smtClean="0"/>
              <a:t>‹#›</a:t>
            </a:fld>
            <a:endParaRPr lang="en-US"/>
          </a:p>
        </p:txBody>
      </p:sp>
    </p:spTree>
    <p:extLst>
      <p:ext uri="{BB962C8B-B14F-4D97-AF65-F5344CB8AC3E}">
        <p14:creationId xmlns:p14="http://schemas.microsoft.com/office/powerpoint/2010/main" val="17407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5BA96-6515-49A8-A483-AFA0BF0F0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E3ED6B-B53E-4081-8A0C-76F5A16B1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CD851-43CB-4038-B98A-D5E234C26ACF}"/>
              </a:ext>
            </a:extLst>
          </p:cNvPr>
          <p:cNvSpPr>
            <a:spLocks noGrp="1"/>
          </p:cNvSpPr>
          <p:nvPr>
            <p:ph type="dt" sz="half" idx="10"/>
          </p:nvPr>
        </p:nvSpPr>
        <p:spPr/>
        <p:txBody>
          <a:bodyPr/>
          <a:lstStyle/>
          <a:p>
            <a:fld id="{6D7DEBBB-8302-41A0-A65F-C5E9FD2281CA}" type="datetimeFigureOut">
              <a:rPr lang="en-US" smtClean="0"/>
              <a:t>5/4/2021</a:t>
            </a:fld>
            <a:endParaRPr lang="en-US"/>
          </a:p>
        </p:txBody>
      </p:sp>
      <p:sp>
        <p:nvSpPr>
          <p:cNvPr id="5" name="Footer Placeholder 4">
            <a:extLst>
              <a:ext uri="{FF2B5EF4-FFF2-40B4-BE49-F238E27FC236}">
                <a16:creationId xmlns:a16="http://schemas.microsoft.com/office/drawing/2014/main" id="{1DCF9152-09F6-472C-A39E-210049C4E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8C256-1CE4-4ACE-8AA8-577C1C57A252}"/>
              </a:ext>
            </a:extLst>
          </p:cNvPr>
          <p:cNvSpPr>
            <a:spLocks noGrp="1"/>
          </p:cNvSpPr>
          <p:nvPr>
            <p:ph type="sldNum" sz="quarter" idx="12"/>
          </p:nvPr>
        </p:nvSpPr>
        <p:spPr/>
        <p:txBody>
          <a:bodyPr/>
          <a:lstStyle/>
          <a:p>
            <a:fld id="{3FB4E82D-4926-4459-9BE9-10C4C3E9A6FF}" type="slidenum">
              <a:rPr lang="en-US" smtClean="0"/>
              <a:t>‹#›</a:t>
            </a:fld>
            <a:endParaRPr lang="en-US"/>
          </a:p>
        </p:txBody>
      </p:sp>
    </p:spTree>
    <p:extLst>
      <p:ext uri="{BB962C8B-B14F-4D97-AF65-F5344CB8AC3E}">
        <p14:creationId xmlns:p14="http://schemas.microsoft.com/office/powerpoint/2010/main" val="265367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E6BE-FE7F-4E7E-BE46-6D12442BF2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EEAF22-F9A5-4DDB-8F3C-2E3968AFB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BD6E85-AD8E-41C7-A1D7-D1D710BFDF83}"/>
              </a:ext>
            </a:extLst>
          </p:cNvPr>
          <p:cNvSpPr>
            <a:spLocks noGrp="1"/>
          </p:cNvSpPr>
          <p:nvPr>
            <p:ph type="dt" sz="half" idx="10"/>
          </p:nvPr>
        </p:nvSpPr>
        <p:spPr/>
        <p:txBody>
          <a:bodyPr/>
          <a:lstStyle/>
          <a:p>
            <a:fld id="{6D7DEBBB-8302-41A0-A65F-C5E9FD2281CA}" type="datetimeFigureOut">
              <a:rPr lang="en-US" smtClean="0"/>
              <a:t>5/4/2021</a:t>
            </a:fld>
            <a:endParaRPr lang="en-US"/>
          </a:p>
        </p:txBody>
      </p:sp>
      <p:sp>
        <p:nvSpPr>
          <p:cNvPr id="5" name="Footer Placeholder 4">
            <a:extLst>
              <a:ext uri="{FF2B5EF4-FFF2-40B4-BE49-F238E27FC236}">
                <a16:creationId xmlns:a16="http://schemas.microsoft.com/office/drawing/2014/main" id="{DC427590-F1E4-46CA-9C42-848AA7F2B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C178B-97D3-499C-AEAE-9102CC3DBDCA}"/>
              </a:ext>
            </a:extLst>
          </p:cNvPr>
          <p:cNvSpPr>
            <a:spLocks noGrp="1"/>
          </p:cNvSpPr>
          <p:nvPr>
            <p:ph type="sldNum" sz="quarter" idx="12"/>
          </p:nvPr>
        </p:nvSpPr>
        <p:spPr/>
        <p:txBody>
          <a:bodyPr/>
          <a:lstStyle/>
          <a:p>
            <a:fld id="{3FB4E82D-4926-4459-9BE9-10C4C3E9A6FF}" type="slidenum">
              <a:rPr lang="en-US" smtClean="0"/>
              <a:t>‹#›</a:t>
            </a:fld>
            <a:endParaRPr lang="en-US"/>
          </a:p>
        </p:txBody>
      </p:sp>
    </p:spTree>
    <p:extLst>
      <p:ext uri="{BB962C8B-B14F-4D97-AF65-F5344CB8AC3E}">
        <p14:creationId xmlns:p14="http://schemas.microsoft.com/office/powerpoint/2010/main" val="364864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CCA8-360D-4943-ADB2-2FC1E79D49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5D767-C822-4F31-B475-13CF920C03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4191E6-8815-4817-B44D-33E5FB8544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441F38-35E3-4FBA-9FC4-5C1BDC4EB770}"/>
              </a:ext>
            </a:extLst>
          </p:cNvPr>
          <p:cNvSpPr>
            <a:spLocks noGrp="1"/>
          </p:cNvSpPr>
          <p:nvPr>
            <p:ph type="dt" sz="half" idx="10"/>
          </p:nvPr>
        </p:nvSpPr>
        <p:spPr/>
        <p:txBody>
          <a:bodyPr/>
          <a:lstStyle/>
          <a:p>
            <a:fld id="{6D7DEBBB-8302-41A0-A65F-C5E9FD2281CA}" type="datetimeFigureOut">
              <a:rPr lang="en-US" smtClean="0"/>
              <a:t>5/4/2021</a:t>
            </a:fld>
            <a:endParaRPr lang="en-US"/>
          </a:p>
        </p:txBody>
      </p:sp>
      <p:sp>
        <p:nvSpPr>
          <p:cNvPr id="6" name="Footer Placeholder 5">
            <a:extLst>
              <a:ext uri="{FF2B5EF4-FFF2-40B4-BE49-F238E27FC236}">
                <a16:creationId xmlns:a16="http://schemas.microsoft.com/office/drawing/2014/main" id="{0424B3E3-DADB-4709-8773-019DCACFA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4DA52-51F3-49BF-BFCE-1DEEE97B197B}"/>
              </a:ext>
            </a:extLst>
          </p:cNvPr>
          <p:cNvSpPr>
            <a:spLocks noGrp="1"/>
          </p:cNvSpPr>
          <p:nvPr>
            <p:ph type="sldNum" sz="quarter" idx="12"/>
          </p:nvPr>
        </p:nvSpPr>
        <p:spPr/>
        <p:txBody>
          <a:bodyPr/>
          <a:lstStyle/>
          <a:p>
            <a:fld id="{3FB4E82D-4926-4459-9BE9-10C4C3E9A6FF}" type="slidenum">
              <a:rPr lang="en-US" smtClean="0"/>
              <a:t>‹#›</a:t>
            </a:fld>
            <a:endParaRPr lang="en-US"/>
          </a:p>
        </p:txBody>
      </p:sp>
    </p:spTree>
    <p:extLst>
      <p:ext uri="{BB962C8B-B14F-4D97-AF65-F5344CB8AC3E}">
        <p14:creationId xmlns:p14="http://schemas.microsoft.com/office/powerpoint/2010/main" val="186556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A7766-5C0A-4F38-8F47-3874043CBB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CDAE07-139F-402C-8121-0F8C44FAA4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247F81-A71F-42B4-B046-6B98DD220E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BC66C-17D3-4389-94CA-68161E836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7F0A57-B9B0-4803-9D4A-F1D06D8E6B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F59DB3-8508-4B23-B33E-6E3855E9F5B4}"/>
              </a:ext>
            </a:extLst>
          </p:cNvPr>
          <p:cNvSpPr>
            <a:spLocks noGrp="1"/>
          </p:cNvSpPr>
          <p:nvPr>
            <p:ph type="dt" sz="half" idx="10"/>
          </p:nvPr>
        </p:nvSpPr>
        <p:spPr/>
        <p:txBody>
          <a:bodyPr/>
          <a:lstStyle/>
          <a:p>
            <a:fld id="{6D7DEBBB-8302-41A0-A65F-C5E9FD2281CA}" type="datetimeFigureOut">
              <a:rPr lang="en-US" smtClean="0"/>
              <a:t>5/4/2021</a:t>
            </a:fld>
            <a:endParaRPr lang="en-US"/>
          </a:p>
        </p:txBody>
      </p:sp>
      <p:sp>
        <p:nvSpPr>
          <p:cNvPr id="8" name="Footer Placeholder 7">
            <a:extLst>
              <a:ext uri="{FF2B5EF4-FFF2-40B4-BE49-F238E27FC236}">
                <a16:creationId xmlns:a16="http://schemas.microsoft.com/office/drawing/2014/main" id="{3A17FEDE-BD01-4F22-8B68-FCB84F70B6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D52742-6C3B-4250-B015-F3E974584196}"/>
              </a:ext>
            </a:extLst>
          </p:cNvPr>
          <p:cNvSpPr>
            <a:spLocks noGrp="1"/>
          </p:cNvSpPr>
          <p:nvPr>
            <p:ph type="sldNum" sz="quarter" idx="12"/>
          </p:nvPr>
        </p:nvSpPr>
        <p:spPr/>
        <p:txBody>
          <a:bodyPr/>
          <a:lstStyle/>
          <a:p>
            <a:fld id="{3FB4E82D-4926-4459-9BE9-10C4C3E9A6FF}" type="slidenum">
              <a:rPr lang="en-US" smtClean="0"/>
              <a:t>‹#›</a:t>
            </a:fld>
            <a:endParaRPr lang="en-US"/>
          </a:p>
        </p:txBody>
      </p:sp>
    </p:spTree>
    <p:extLst>
      <p:ext uri="{BB962C8B-B14F-4D97-AF65-F5344CB8AC3E}">
        <p14:creationId xmlns:p14="http://schemas.microsoft.com/office/powerpoint/2010/main" val="745416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DDB3-6240-4653-88B5-399E8F47CC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520B17-9564-472C-93F5-652CF7BE9FA6}"/>
              </a:ext>
            </a:extLst>
          </p:cNvPr>
          <p:cNvSpPr>
            <a:spLocks noGrp="1"/>
          </p:cNvSpPr>
          <p:nvPr>
            <p:ph type="dt" sz="half" idx="10"/>
          </p:nvPr>
        </p:nvSpPr>
        <p:spPr/>
        <p:txBody>
          <a:bodyPr/>
          <a:lstStyle/>
          <a:p>
            <a:fld id="{6D7DEBBB-8302-41A0-A65F-C5E9FD2281CA}" type="datetimeFigureOut">
              <a:rPr lang="en-US" smtClean="0"/>
              <a:t>5/4/2021</a:t>
            </a:fld>
            <a:endParaRPr lang="en-US"/>
          </a:p>
        </p:txBody>
      </p:sp>
      <p:sp>
        <p:nvSpPr>
          <p:cNvPr id="4" name="Footer Placeholder 3">
            <a:extLst>
              <a:ext uri="{FF2B5EF4-FFF2-40B4-BE49-F238E27FC236}">
                <a16:creationId xmlns:a16="http://schemas.microsoft.com/office/drawing/2014/main" id="{ACA56F5E-35E2-4B54-B43A-090B94A78F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5C0CC2-2EB8-4086-A967-BB633B71FA2E}"/>
              </a:ext>
            </a:extLst>
          </p:cNvPr>
          <p:cNvSpPr>
            <a:spLocks noGrp="1"/>
          </p:cNvSpPr>
          <p:nvPr>
            <p:ph type="sldNum" sz="quarter" idx="12"/>
          </p:nvPr>
        </p:nvSpPr>
        <p:spPr/>
        <p:txBody>
          <a:bodyPr/>
          <a:lstStyle/>
          <a:p>
            <a:fld id="{3FB4E82D-4926-4459-9BE9-10C4C3E9A6FF}" type="slidenum">
              <a:rPr lang="en-US" smtClean="0"/>
              <a:t>‹#›</a:t>
            </a:fld>
            <a:endParaRPr lang="en-US"/>
          </a:p>
        </p:txBody>
      </p:sp>
    </p:spTree>
    <p:extLst>
      <p:ext uri="{BB962C8B-B14F-4D97-AF65-F5344CB8AC3E}">
        <p14:creationId xmlns:p14="http://schemas.microsoft.com/office/powerpoint/2010/main" val="121911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59618-0244-4DB3-A8FD-1BD9CCB30DD7}"/>
              </a:ext>
            </a:extLst>
          </p:cNvPr>
          <p:cNvSpPr>
            <a:spLocks noGrp="1"/>
          </p:cNvSpPr>
          <p:nvPr>
            <p:ph type="dt" sz="half" idx="10"/>
          </p:nvPr>
        </p:nvSpPr>
        <p:spPr/>
        <p:txBody>
          <a:bodyPr/>
          <a:lstStyle/>
          <a:p>
            <a:fld id="{6D7DEBBB-8302-41A0-A65F-C5E9FD2281CA}" type="datetimeFigureOut">
              <a:rPr lang="en-US" smtClean="0"/>
              <a:t>5/4/2021</a:t>
            </a:fld>
            <a:endParaRPr lang="en-US"/>
          </a:p>
        </p:txBody>
      </p:sp>
      <p:sp>
        <p:nvSpPr>
          <p:cNvPr id="3" name="Footer Placeholder 2">
            <a:extLst>
              <a:ext uri="{FF2B5EF4-FFF2-40B4-BE49-F238E27FC236}">
                <a16:creationId xmlns:a16="http://schemas.microsoft.com/office/drawing/2014/main" id="{DEDE43A0-CB1D-4D62-B52D-B4D496BF56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63AEDB-9B97-483E-8659-EF92D746A782}"/>
              </a:ext>
            </a:extLst>
          </p:cNvPr>
          <p:cNvSpPr>
            <a:spLocks noGrp="1"/>
          </p:cNvSpPr>
          <p:nvPr>
            <p:ph type="sldNum" sz="quarter" idx="12"/>
          </p:nvPr>
        </p:nvSpPr>
        <p:spPr/>
        <p:txBody>
          <a:bodyPr/>
          <a:lstStyle/>
          <a:p>
            <a:fld id="{3FB4E82D-4926-4459-9BE9-10C4C3E9A6FF}" type="slidenum">
              <a:rPr lang="en-US" smtClean="0"/>
              <a:t>‹#›</a:t>
            </a:fld>
            <a:endParaRPr lang="en-US"/>
          </a:p>
        </p:txBody>
      </p:sp>
    </p:spTree>
    <p:extLst>
      <p:ext uri="{BB962C8B-B14F-4D97-AF65-F5344CB8AC3E}">
        <p14:creationId xmlns:p14="http://schemas.microsoft.com/office/powerpoint/2010/main" val="39256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A753-4A66-4AA1-BEDB-885DB7FCCA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DA82AA-E45F-48BD-B1BC-CD0A63A0D8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E33F79-ECA3-4E85-80FD-F74DD2C2E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99715-433D-435E-A010-5829D62545D9}"/>
              </a:ext>
            </a:extLst>
          </p:cNvPr>
          <p:cNvSpPr>
            <a:spLocks noGrp="1"/>
          </p:cNvSpPr>
          <p:nvPr>
            <p:ph type="dt" sz="half" idx="10"/>
          </p:nvPr>
        </p:nvSpPr>
        <p:spPr/>
        <p:txBody>
          <a:bodyPr/>
          <a:lstStyle/>
          <a:p>
            <a:fld id="{6D7DEBBB-8302-41A0-A65F-C5E9FD2281CA}" type="datetimeFigureOut">
              <a:rPr lang="en-US" smtClean="0"/>
              <a:t>5/4/2021</a:t>
            </a:fld>
            <a:endParaRPr lang="en-US"/>
          </a:p>
        </p:txBody>
      </p:sp>
      <p:sp>
        <p:nvSpPr>
          <p:cNvPr id="6" name="Footer Placeholder 5">
            <a:extLst>
              <a:ext uri="{FF2B5EF4-FFF2-40B4-BE49-F238E27FC236}">
                <a16:creationId xmlns:a16="http://schemas.microsoft.com/office/drawing/2014/main" id="{B4271C9B-11B3-4EBE-A521-1023029D2B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A1453-40DE-4810-8FFE-FE36CB64F6FE}"/>
              </a:ext>
            </a:extLst>
          </p:cNvPr>
          <p:cNvSpPr>
            <a:spLocks noGrp="1"/>
          </p:cNvSpPr>
          <p:nvPr>
            <p:ph type="sldNum" sz="quarter" idx="12"/>
          </p:nvPr>
        </p:nvSpPr>
        <p:spPr/>
        <p:txBody>
          <a:bodyPr/>
          <a:lstStyle/>
          <a:p>
            <a:fld id="{3FB4E82D-4926-4459-9BE9-10C4C3E9A6FF}" type="slidenum">
              <a:rPr lang="en-US" smtClean="0"/>
              <a:t>‹#›</a:t>
            </a:fld>
            <a:endParaRPr lang="en-US"/>
          </a:p>
        </p:txBody>
      </p:sp>
    </p:spTree>
    <p:extLst>
      <p:ext uri="{BB962C8B-B14F-4D97-AF65-F5344CB8AC3E}">
        <p14:creationId xmlns:p14="http://schemas.microsoft.com/office/powerpoint/2010/main" val="528498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1F93-A6C2-4E8C-A33D-C5FA9D872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B20F5B-7424-470C-8F90-D617FD6C4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E8FE8D-6C39-46F8-AEC0-FECDEE545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A46DC-94F2-4BEE-93FE-049E5B320069}"/>
              </a:ext>
            </a:extLst>
          </p:cNvPr>
          <p:cNvSpPr>
            <a:spLocks noGrp="1"/>
          </p:cNvSpPr>
          <p:nvPr>
            <p:ph type="dt" sz="half" idx="10"/>
          </p:nvPr>
        </p:nvSpPr>
        <p:spPr/>
        <p:txBody>
          <a:bodyPr/>
          <a:lstStyle/>
          <a:p>
            <a:fld id="{6D7DEBBB-8302-41A0-A65F-C5E9FD2281CA}" type="datetimeFigureOut">
              <a:rPr lang="en-US" smtClean="0"/>
              <a:t>5/4/2021</a:t>
            </a:fld>
            <a:endParaRPr lang="en-US"/>
          </a:p>
        </p:txBody>
      </p:sp>
      <p:sp>
        <p:nvSpPr>
          <p:cNvPr id="6" name="Footer Placeholder 5">
            <a:extLst>
              <a:ext uri="{FF2B5EF4-FFF2-40B4-BE49-F238E27FC236}">
                <a16:creationId xmlns:a16="http://schemas.microsoft.com/office/drawing/2014/main" id="{A654748F-8E85-4F58-B198-AE5692216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B1B47D-5B07-4F30-9DCC-FE6039AD2E2A}"/>
              </a:ext>
            </a:extLst>
          </p:cNvPr>
          <p:cNvSpPr>
            <a:spLocks noGrp="1"/>
          </p:cNvSpPr>
          <p:nvPr>
            <p:ph type="sldNum" sz="quarter" idx="12"/>
          </p:nvPr>
        </p:nvSpPr>
        <p:spPr/>
        <p:txBody>
          <a:bodyPr/>
          <a:lstStyle/>
          <a:p>
            <a:fld id="{3FB4E82D-4926-4459-9BE9-10C4C3E9A6FF}" type="slidenum">
              <a:rPr lang="en-US" smtClean="0"/>
              <a:t>‹#›</a:t>
            </a:fld>
            <a:endParaRPr lang="en-US"/>
          </a:p>
        </p:txBody>
      </p:sp>
    </p:spTree>
    <p:extLst>
      <p:ext uri="{BB962C8B-B14F-4D97-AF65-F5344CB8AC3E}">
        <p14:creationId xmlns:p14="http://schemas.microsoft.com/office/powerpoint/2010/main" val="1130068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22B927-6715-42FF-B372-A757AD780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D5E39C-E20C-4E3A-A29C-1028EACE47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D058A-465C-4374-B045-2CE12007DB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DEBBB-8302-41A0-A65F-C5E9FD2281CA}" type="datetimeFigureOut">
              <a:rPr lang="en-US" smtClean="0"/>
              <a:t>5/4/2021</a:t>
            </a:fld>
            <a:endParaRPr lang="en-US"/>
          </a:p>
        </p:txBody>
      </p:sp>
      <p:sp>
        <p:nvSpPr>
          <p:cNvPr id="5" name="Footer Placeholder 4">
            <a:extLst>
              <a:ext uri="{FF2B5EF4-FFF2-40B4-BE49-F238E27FC236}">
                <a16:creationId xmlns:a16="http://schemas.microsoft.com/office/drawing/2014/main" id="{3C87C482-62ED-4A8B-A732-F323D3FF0C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375382-6D4C-49F9-BED2-9E13CF8789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4E82D-4926-4459-9BE9-10C4C3E9A6FF}" type="slidenum">
              <a:rPr lang="en-US" smtClean="0"/>
              <a:t>‹#›</a:t>
            </a:fld>
            <a:endParaRPr lang="en-US"/>
          </a:p>
        </p:txBody>
      </p:sp>
    </p:spTree>
    <p:extLst>
      <p:ext uri="{BB962C8B-B14F-4D97-AF65-F5344CB8AC3E}">
        <p14:creationId xmlns:p14="http://schemas.microsoft.com/office/powerpoint/2010/main" val="1008916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hyperlink" Target="http://www.weather.gov/media/okx/Climate/CentralPark/monthlyannualtemp.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hyperlink" Target="https://ourworldindata.org/grapher/global-co-concentration-ppm" TargetMode="Externa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cademic.udayton.edu/kissock/http/weather/"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E19B2A-031D-4A46-9B57-04E57327D792}"/>
              </a:ext>
            </a:extLst>
          </p:cNvPr>
          <p:cNvSpPr>
            <a:spLocks noGrp="1"/>
          </p:cNvSpPr>
          <p:nvPr>
            <p:ph type="ctrTitle"/>
          </p:nvPr>
        </p:nvSpPr>
        <p:spPr>
          <a:xfrm>
            <a:off x="1524003" y="1999615"/>
            <a:ext cx="9144000" cy="2764028"/>
          </a:xfrm>
        </p:spPr>
        <p:txBody>
          <a:bodyPr anchor="ctr">
            <a:normAutofit/>
          </a:bodyPr>
          <a:lstStyle/>
          <a:p>
            <a:pPr marL="0" marR="0">
              <a:spcBef>
                <a:spcPts val="0"/>
              </a:spcBef>
              <a:spcAft>
                <a:spcPts val="800"/>
              </a:spcAft>
            </a:pPr>
            <a:r>
              <a:rPr lang="en-US" sz="4000" b="1" dirty="0">
                <a:effectLst/>
                <a:latin typeface="Calibri" panose="020F0502020204030204" pitchFamily="34" charset="0"/>
                <a:ea typeface="DengXian" panose="02010600030101010101" pitchFamily="2" charset="-122"/>
                <a:cs typeface="Times New Roman" panose="02020603050405020304" pitchFamily="18" charset="0"/>
              </a:rPr>
              <a:t>A Data Research on Climate Change</a:t>
            </a:r>
            <a:br>
              <a:rPr lang="en-US" sz="4500" dirty="0">
                <a:effectLst/>
                <a:latin typeface="Calibri" panose="020F0502020204030204" pitchFamily="34" charset="0"/>
                <a:ea typeface="DengXian" panose="02010600030101010101" pitchFamily="2" charset="-122"/>
                <a:cs typeface="Times New Roman" panose="02020603050405020304" pitchFamily="18" charset="0"/>
              </a:rPr>
            </a:br>
            <a:br>
              <a:rPr lang="en-US" sz="4500" dirty="0">
                <a:effectLst/>
                <a:latin typeface="Calibri" panose="020F0502020204030204" pitchFamily="34" charset="0"/>
                <a:ea typeface="DengXian" panose="02010600030101010101" pitchFamily="2" charset="-122"/>
                <a:cs typeface="Times New Roman" panose="02020603050405020304" pitchFamily="18" charset="0"/>
              </a:rPr>
            </a:br>
            <a:endParaRPr lang="en-US" sz="4500" dirty="0"/>
          </a:p>
        </p:txBody>
      </p:sp>
      <p:sp>
        <p:nvSpPr>
          <p:cNvPr id="3" name="Subtitle 2">
            <a:extLst>
              <a:ext uri="{FF2B5EF4-FFF2-40B4-BE49-F238E27FC236}">
                <a16:creationId xmlns:a16="http://schemas.microsoft.com/office/drawing/2014/main" id="{8D04244A-4CC5-44AD-B0DC-C0C5B895838D}"/>
              </a:ext>
            </a:extLst>
          </p:cNvPr>
          <p:cNvSpPr>
            <a:spLocks noGrp="1"/>
          </p:cNvSpPr>
          <p:nvPr>
            <p:ph type="subTitle" idx="1"/>
          </p:nvPr>
        </p:nvSpPr>
        <p:spPr>
          <a:xfrm>
            <a:off x="1828688" y="4468796"/>
            <a:ext cx="8258176" cy="631825"/>
          </a:xfrm>
        </p:spPr>
        <p:txBody>
          <a:bodyPr anchor="ctr">
            <a:noAutofit/>
          </a:bodyPr>
          <a:lstStyle/>
          <a:p>
            <a:r>
              <a:rPr lang="en-US" sz="1800" dirty="0"/>
              <a:t>Ning Shangguan</a:t>
            </a:r>
          </a:p>
          <a:p>
            <a:endParaRPr lang="en-US" sz="1800" dirty="0"/>
          </a:p>
          <a:p>
            <a:r>
              <a:rPr lang="en-US" sz="1800" dirty="0"/>
              <a:t>3/28/2021</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516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2EC32D-719C-4E71-8986-BE47C18BACD9}"/>
              </a:ext>
            </a:extLst>
          </p:cNvPr>
          <p:cNvSpPr txBox="1"/>
          <p:nvPr/>
        </p:nvSpPr>
        <p:spPr>
          <a:xfrm>
            <a:off x="857250" y="561975"/>
            <a:ext cx="7000827" cy="461665"/>
          </a:xfrm>
          <a:prstGeom prst="rect">
            <a:avLst/>
          </a:prstGeom>
          <a:noFill/>
        </p:spPr>
        <p:txBody>
          <a:bodyPr wrap="none" rtlCol="0">
            <a:spAutoFit/>
          </a:bodyPr>
          <a:lstStyle/>
          <a:p>
            <a:r>
              <a:rPr lang="en-US" sz="2400" dirty="0"/>
              <a:t>Cities and Their Five Years Mean Temperature Changes</a:t>
            </a:r>
          </a:p>
        </p:txBody>
      </p:sp>
      <p:pic>
        <p:nvPicPr>
          <p:cNvPr id="4" name="Picture 3">
            <a:extLst>
              <a:ext uri="{FF2B5EF4-FFF2-40B4-BE49-F238E27FC236}">
                <a16:creationId xmlns:a16="http://schemas.microsoft.com/office/drawing/2014/main" id="{31480D5E-22F9-4226-870B-4F004200F6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2807" y="1290208"/>
            <a:ext cx="10242407" cy="4762749"/>
          </a:xfrm>
          <a:prstGeom prst="rect">
            <a:avLst/>
          </a:prstGeom>
          <a:noFill/>
          <a:ln>
            <a:noFill/>
          </a:ln>
        </p:spPr>
      </p:pic>
    </p:spTree>
    <p:extLst>
      <p:ext uri="{BB962C8B-B14F-4D97-AF65-F5344CB8AC3E}">
        <p14:creationId xmlns:p14="http://schemas.microsoft.com/office/powerpoint/2010/main" val="84325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CC73869-05E9-4642-A3B7-A1C4B1011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338" y="1349416"/>
            <a:ext cx="8554052" cy="43106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086C90E-E0C3-4FBB-BA79-9DDDB66CFA64}"/>
              </a:ext>
            </a:extLst>
          </p:cNvPr>
          <p:cNvSpPr txBox="1"/>
          <p:nvPr/>
        </p:nvSpPr>
        <p:spPr>
          <a:xfrm>
            <a:off x="876299" y="509858"/>
            <a:ext cx="759034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US Cities and Their Five Years Mean Temperature Changes</a:t>
            </a:r>
          </a:p>
        </p:txBody>
      </p:sp>
    </p:spTree>
    <p:extLst>
      <p:ext uri="{BB962C8B-B14F-4D97-AF65-F5344CB8AC3E}">
        <p14:creationId xmlns:p14="http://schemas.microsoft.com/office/powerpoint/2010/main" val="250388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4DD0491-43E8-4021-814E-D217D074D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10" y="1624011"/>
            <a:ext cx="4657725" cy="36099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2BDB486-4B74-485D-8BC8-BCB0AE01E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025" y="1709737"/>
            <a:ext cx="4505325" cy="3438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489E7D4-1675-4D06-AA53-40D2808C6D83}"/>
              </a:ext>
            </a:extLst>
          </p:cNvPr>
          <p:cNvSpPr txBox="1"/>
          <p:nvPr/>
        </p:nvSpPr>
        <p:spPr>
          <a:xfrm>
            <a:off x="534860" y="409575"/>
            <a:ext cx="6653681" cy="461665"/>
          </a:xfrm>
          <a:prstGeom prst="rect">
            <a:avLst/>
          </a:prstGeom>
          <a:noFill/>
        </p:spPr>
        <p:txBody>
          <a:bodyPr wrap="none" rtlCol="0">
            <a:spAutoFit/>
          </a:bodyPr>
          <a:lstStyle/>
          <a:p>
            <a:r>
              <a:rPr lang="en-US" sz="2400" dirty="0"/>
              <a:t>Correlation of Monthly Mean Temperature of Cities </a:t>
            </a:r>
          </a:p>
        </p:txBody>
      </p:sp>
    </p:spTree>
    <p:extLst>
      <p:ext uri="{BB962C8B-B14F-4D97-AF65-F5344CB8AC3E}">
        <p14:creationId xmlns:p14="http://schemas.microsoft.com/office/powerpoint/2010/main" val="284315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5DE10E8-4903-43C4-A509-9F6226040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731" y="1330980"/>
            <a:ext cx="4650938" cy="313432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F6EC72A-FC7F-43C7-970A-41AB1C2CB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4125" y="1330980"/>
            <a:ext cx="4880524" cy="33473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69C826E-43E8-4E32-887A-35171E6B9726}"/>
              </a:ext>
            </a:extLst>
          </p:cNvPr>
          <p:cNvSpPr txBox="1"/>
          <p:nvPr/>
        </p:nvSpPr>
        <p:spPr>
          <a:xfrm>
            <a:off x="1714500" y="485775"/>
            <a:ext cx="7110601" cy="461665"/>
          </a:xfrm>
          <a:prstGeom prst="rect">
            <a:avLst/>
          </a:prstGeom>
          <a:noFill/>
        </p:spPr>
        <p:txBody>
          <a:bodyPr wrap="none" rtlCol="0">
            <a:spAutoFit/>
          </a:bodyPr>
          <a:lstStyle/>
          <a:p>
            <a:r>
              <a:rPr lang="en-US" sz="2400" dirty="0"/>
              <a:t>Yearly Mean Temperature of New York City (1869-2019)</a:t>
            </a:r>
          </a:p>
        </p:txBody>
      </p:sp>
      <p:sp>
        <p:nvSpPr>
          <p:cNvPr id="6" name="TextBox 5">
            <a:extLst>
              <a:ext uri="{FF2B5EF4-FFF2-40B4-BE49-F238E27FC236}">
                <a16:creationId xmlns:a16="http://schemas.microsoft.com/office/drawing/2014/main" id="{66A6363C-6636-43E2-BE46-C5EA1C73590E}"/>
              </a:ext>
            </a:extLst>
          </p:cNvPr>
          <p:cNvSpPr txBox="1"/>
          <p:nvPr/>
        </p:nvSpPr>
        <p:spPr>
          <a:xfrm>
            <a:off x="983601" y="4611520"/>
            <a:ext cx="4880524" cy="261610"/>
          </a:xfrm>
          <a:prstGeom prst="rect">
            <a:avLst/>
          </a:prstGeom>
          <a:noFill/>
        </p:spPr>
        <p:txBody>
          <a:bodyPr wrap="square">
            <a:spAutoFit/>
          </a:bodyPr>
          <a:lstStyle/>
          <a:p>
            <a:r>
              <a:rPr lang="en-US" sz="11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4"/>
              </a:rPr>
              <a:t>www.weather.gov/media/okx/Climate/CentralPark/monthlyannualtemp.pdf</a:t>
            </a:r>
            <a:endParaRPr lang="en-US" dirty="0"/>
          </a:p>
        </p:txBody>
      </p:sp>
      <p:sp>
        <p:nvSpPr>
          <p:cNvPr id="3" name="TextBox 2">
            <a:extLst>
              <a:ext uri="{FF2B5EF4-FFF2-40B4-BE49-F238E27FC236}">
                <a16:creationId xmlns:a16="http://schemas.microsoft.com/office/drawing/2014/main" id="{8B84B4A4-3D5B-4E27-9DDD-097888DB2383}"/>
              </a:ext>
            </a:extLst>
          </p:cNvPr>
          <p:cNvSpPr txBox="1"/>
          <p:nvPr/>
        </p:nvSpPr>
        <p:spPr>
          <a:xfrm>
            <a:off x="7143792" y="4926582"/>
            <a:ext cx="2614818" cy="338554"/>
          </a:xfrm>
          <a:prstGeom prst="rect">
            <a:avLst/>
          </a:prstGeom>
          <a:noFill/>
        </p:spPr>
        <p:txBody>
          <a:bodyPr wrap="none" rtlCol="0">
            <a:spAutoFit/>
          </a:bodyPr>
          <a:lstStyle/>
          <a:p>
            <a:r>
              <a:rPr lang="en-US" sz="1600" dirty="0"/>
              <a:t>T=51.88+0.0278(Y-1869)  (°F)</a:t>
            </a:r>
          </a:p>
        </p:txBody>
      </p:sp>
      <p:sp>
        <p:nvSpPr>
          <p:cNvPr id="4" name="TextBox 3">
            <a:extLst>
              <a:ext uri="{FF2B5EF4-FFF2-40B4-BE49-F238E27FC236}">
                <a16:creationId xmlns:a16="http://schemas.microsoft.com/office/drawing/2014/main" id="{F859093A-2E62-45B9-9E40-EB26FD1A4524}"/>
              </a:ext>
            </a:extLst>
          </p:cNvPr>
          <p:cNvSpPr txBox="1"/>
          <p:nvPr/>
        </p:nvSpPr>
        <p:spPr>
          <a:xfrm>
            <a:off x="1181129" y="5635256"/>
            <a:ext cx="9829742" cy="923330"/>
          </a:xfrm>
          <a:prstGeom prst="rect">
            <a:avLst/>
          </a:prstGeom>
          <a:noFill/>
        </p:spPr>
        <p:txBody>
          <a:bodyPr wrap="none" rtlCol="0">
            <a:spAutoFit/>
          </a:bodyPr>
          <a:lstStyle/>
          <a:p>
            <a:r>
              <a:rPr lang="en-US" dirty="0"/>
              <a:t>Every 15 years, the mean temperature of NYC increases 0.53 °F, it is consistent with the previous result </a:t>
            </a:r>
          </a:p>
          <a:p>
            <a:r>
              <a:rPr lang="en-US" dirty="0"/>
              <a:t>of NYC </a:t>
            </a:r>
            <a:r>
              <a:rPr lang="el-GR" dirty="0"/>
              <a:t>Δ</a:t>
            </a:r>
            <a:r>
              <a:rPr lang="en-US" dirty="0"/>
              <a:t>T=0.47 °F (15 years of time span, mean temperature of 5 years).</a:t>
            </a:r>
          </a:p>
          <a:p>
            <a:r>
              <a:rPr lang="en-US" dirty="0"/>
              <a:t> </a:t>
            </a:r>
          </a:p>
        </p:txBody>
      </p:sp>
      <p:sp>
        <p:nvSpPr>
          <p:cNvPr id="5" name="TextBox 4">
            <a:extLst>
              <a:ext uri="{FF2B5EF4-FFF2-40B4-BE49-F238E27FC236}">
                <a16:creationId xmlns:a16="http://schemas.microsoft.com/office/drawing/2014/main" id="{69FE948B-C40E-428A-B686-D8577B4168D2}"/>
              </a:ext>
            </a:extLst>
          </p:cNvPr>
          <p:cNvSpPr txBox="1"/>
          <p:nvPr/>
        </p:nvSpPr>
        <p:spPr>
          <a:xfrm>
            <a:off x="1181129" y="5058157"/>
            <a:ext cx="3433962" cy="338554"/>
          </a:xfrm>
          <a:prstGeom prst="rect">
            <a:avLst/>
          </a:prstGeom>
          <a:noFill/>
        </p:spPr>
        <p:txBody>
          <a:bodyPr wrap="square" rtlCol="0">
            <a:spAutoFit/>
          </a:bodyPr>
          <a:lstStyle/>
          <a:p>
            <a:r>
              <a:rPr lang="en-US" sz="1600" dirty="0"/>
              <a:t>Temperature vs Year Correlation: 0.746 </a:t>
            </a:r>
          </a:p>
        </p:txBody>
      </p:sp>
    </p:spTree>
    <p:extLst>
      <p:ext uri="{BB962C8B-B14F-4D97-AF65-F5344CB8AC3E}">
        <p14:creationId xmlns:p14="http://schemas.microsoft.com/office/powerpoint/2010/main" val="3653839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51DFB6-93DF-4F96-B5C1-317F332B086A}"/>
              </a:ext>
            </a:extLst>
          </p:cNvPr>
          <p:cNvSpPr txBox="1"/>
          <p:nvPr/>
        </p:nvSpPr>
        <p:spPr>
          <a:xfrm>
            <a:off x="879844" y="1287392"/>
            <a:ext cx="8423644" cy="646331"/>
          </a:xfrm>
          <a:prstGeom prst="rect">
            <a:avLst/>
          </a:prstGeom>
          <a:noFill/>
        </p:spPr>
        <p:txBody>
          <a:bodyPr wrap="square">
            <a:spAutoFit/>
          </a:bodyPr>
          <a:lstStyle/>
          <a:p>
            <a:r>
              <a:rPr lang="en-US" dirty="0"/>
              <a:t>If I know some other cities (Burlington and Cleveland) of monthly mean temperature, can I predict the monthly mean temperature of New York city? </a:t>
            </a:r>
          </a:p>
        </p:txBody>
      </p:sp>
      <p:sp>
        <p:nvSpPr>
          <p:cNvPr id="6" name="TextBox 5">
            <a:extLst>
              <a:ext uri="{FF2B5EF4-FFF2-40B4-BE49-F238E27FC236}">
                <a16:creationId xmlns:a16="http://schemas.microsoft.com/office/drawing/2014/main" id="{0173B82D-13BD-4471-B852-98240B41A426}"/>
              </a:ext>
            </a:extLst>
          </p:cNvPr>
          <p:cNvSpPr txBox="1"/>
          <p:nvPr/>
        </p:nvSpPr>
        <p:spPr>
          <a:xfrm>
            <a:off x="863966" y="488413"/>
            <a:ext cx="2767123" cy="461665"/>
          </a:xfrm>
          <a:prstGeom prst="rect">
            <a:avLst/>
          </a:prstGeom>
          <a:noFill/>
        </p:spPr>
        <p:txBody>
          <a:bodyPr wrap="square">
            <a:spAutoFit/>
          </a:bodyPr>
          <a:lstStyle/>
          <a:p>
            <a:r>
              <a:rPr lang="en-US" sz="2400" b="1" dirty="0"/>
              <a:t>Prediction I:</a:t>
            </a:r>
          </a:p>
        </p:txBody>
      </p:sp>
      <p:sp>
        <p:nvSpPr>
          <p:cNvPr id="8" name="TextBox 7">
            <a:extLst>
              <a:ext uri="{FF2B5EF4-FFF2-40B4-BE49-F238E27FC236}">
                <a16:creationId xmlns:a16="http://schemas.microsoft.com/office/drawing/2014/main" id="{CF61CFEE-9449-42F9-85BB-8A008F098A1F}"/>
              </a:ext>
            </a:extLst>
          </p:cNvPr>
          <p:cNvSpPr txBox="1"/>
          <p:nvPr/>
        </p:nvSpPr>
        <p:spPr>
          <a:xfrm>
            <a:off x="879844" y="2366730"/>
            <a:ext cx="7892016" cy="1561581"/>
          </a:xfrm>
          <a:prstGeom prst="rect">
            <a:avLst/>
          </a:prstGeom>
          <a:noFill/>
        </p:spPr>
        <p:txBody>
          <a:bodyPr wrap="square">
            <a:spAutoFit/>
          </a:bodyPr>
          <a:lstStyle/>
          <a:p>
            <a:pPr marL="57150" marR="0" indent="5715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KNN model: K =2, Train Score= 0.993, Test Score=0.981</a:t>
            </a:r>
          </a:p>
          <a:p>
            <a:pPr marL="57150" marR="0" indent="57150">
              <a:lnSpc>
                <a:spcPct val="107000"/>
              </a:lnSpc>
              <a:spcBef>
                <a:spcPts val="0"/>
              </a:spcBef>
              <a:spcAft>
                <a:spcPts val="0"/>
              </a:spcAft>
            </a:pP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57150" marR="0" indent="5715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Linear Regression: Train Score= 0.994, Test Score= 0.990, MAE=1.28</a:t>
            </a:r>
            <a:r>
              <a:rPr lang="en-US" dirty="0">
                <a:effectLst/>
                <a:latin typeface="Calibri" panose="020F0502020204030204" pitchFamily="34" charset="0"/>
                <a:ea typeface="DengXian" panose="02010600030101010101" pitchFamily="2" charset="-122"/>
                <a:cs typeface="Calibri" panose="020F0502020204030204" pitchFamily="34" charset="0"/>
              </a:rPr>
              <a:t>°</a:t>
            </a:r>
            <a:r>
              <a:rPr lang="en-US" dirty="0">
                <a:effectLst/>
                <a:latin typeface="Calibri" panose="020F0502020204030204" pitchFamily="34" charset="0"/>
                <a:ea typeface="DengXian" panose="02010600030101010101" pitchFamily="2" charset="-122"/>
                <a:cs typeface="Times New Roman" panose="02020603050405020304" pitchFamily="18" charset="0"/>
              </a:rPr>
              <a:t>F</a:t>
            </a:r>
          </a:p>
          <a:p>
            <a:pPr marL="57150" marR="0" indent="57150">
              <a:lnSpc>
                <a:spcPct val="107000"/>
              </a:lnSpc>
              <a:spcBef>
                <a:spcPts val="0"/>
              </a:spcBef>
              <a:spcAft>
                <a:spcPts val="0"/>
              </a:spcAft>
            </a:pP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57150" marR="0" indent="57150">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Gradient Boosting: Train Score= 0.998, Test Score= 0.988, MAE= 1.36 °F</a:t>
            </a:r>
          </a:p>
        </p:txBody>
      </p:sp>
      <p:sp>
        <p:nvSpPr>
          <p:cNvPr id="10" name="TextBox 9">
            <a:extLst>
              <a:ext uri="{FF2B5EF4-FFF2-40B4-BE49-F238E27FC236}">
                <a16:creationId xmlns:a16="http://schemas.microsoft.com/office/drawing/2014/main" id="{A4AB21BE-D419-4CC0-B723-6C0D07A831D4}"/>
              </a:ext>
            </a:extLst>
          </p:cNvPr>
          <p:cNvSpPr txBox="1"/>
          <p:nvPr/>
        </p:nvSpPr>
        <p:spPr>
          <a:xfrm>
            <a:off x="863966" y="4915049"/>
            <a:ext cx="7721895" cy="858184"/>
          </a:xfrm>
          <a:prstGeom prst="rect">
            <a:avLst/>
          </a:prstGeom>
          <a:noFill/>
        </p:spPr>
        <p:txBody>
          <a:bodyPr wrap="square">
            <a:spAutoFit/>
          </a:bodyPr>
          <a:lstStyle/>
          <a:p>
            <a:pPr marL="57150" marR="0" indent="5715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Conclusion: It is easy to predict a city’s temperature if you know the temperature of other US cities at the same time.</a:t>
            </a:r>
          </a:p>
          <a:p>
            <a:pPr marL="57150" marR="0" indent="57150">
              <a:lnSpc>
                <a:spcPct val="107000"/>
              </a:lnSpc>
              <a:spcBef>
                <a:spcPts val="0"/>
              </a:spcBef>
              <a:spcAft>
                <a:spcPts val="800"/>
              </a:spcAft>
            </a:pPr>
            <a:r>
              <a:rPr lang="en-US" sz="1100" dirty="0">
                <a:effectLst/>
                <a:latin typeface="Calibri" panose="020F0502020204030204" pitchFamily="34" charset="0"/>
                <a:ea typeface="DengXian"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91238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4CDEE-99F9-484E-9434-4295ECE0B6B1}"/>
              </a:ext>
            </a:extLst>
          </p:cNvPr>
          <p:cNvSpPr txBox="1"/>
          <p:nvPr/>
        </p:nvSpPr>
        <p:spPr>
          <a:xfrm>
            <a:off x="1144952" y="757449"/>
            <a:ext cx="1877181" cy="461665"/>
          </a:xfrm>
          <a:prstGeom prst="rect">
            <a:avLst/>
          </a:prstGeom>
          <a:noFill/>
        </p:spPr>
        <p:txBody>
          <a:bodyPr wrap="none" rtlCol="0">
            <a:spAutoFit/>
          </a:bodyPr>
          <a:lstStyle/>
          <a:p>
            <a:r>
              <a:rPr lang="en-US" sz="2400" b="1" dirty="0"/>
              <a:t>Prediction II: </a:t>
            </a:r>
          </a:p>
        </p:txBody>
      </p:sp>
      <p:sp>
        <p:nvSpPr>
          <p:cNvPr id="4" name="TextBox 3">
            <a:extLst>
              <a:ext uri="{FF2B5EF4-FFF2-40B4-BE49-F238E27FC236}">
                <a16:creationId xmlns:a16="http://schemas.microsoft.com/office/drawing/2014/main" id="{CE75CCA2-96CF-45C8-89FC-6ED0B40F3E75}"/>
              </a:ext>
            </a:extLst>
          </p:cNvPr>
          <p:cNvSpPr txBox="1"/>
          <p:nvPr/>
        </p:nvSpPr>
        <p:spPr>
          <a:xfrm>
            <a:off x="1007434" y="1657540"/>
            <a:ext cx="7753793" cy="4443011"/>
          </a:xfrm>
          <a:prstGeom prst="rect">
            <a:avLst/>
          </a:prstGeom>
          <a:noFill/>
        </p:spPr>
        <p:txBody>
          <a:bodyPr wrap="square">
            <a:spAutoFit/>
          </a:bodyPr>
          <a:lstStyle/>
          <a:p>
            <a:pPr marL="57150" marR="0" indent="5715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Based on the 150 years of historical data of the monthly mean temperature of New York  city, can we predict the future temperatures of NYC?</a:t>
            </a:r>
          </a:p>
          <a:p>
            <a:pPr marL="57150" marR="0" indent="5715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 </a:t>
            </a:r>
          </a:p>
          <a:p>
            <a:pPr marL="57150" marR="0" indent="5715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KNN model: K=1, Test Score =0.892; K=2, Test Score =-0.272..</a:t>
            </a:r>
          </a:p>
          <a:p>
            <a:pPr marL="57150" marR="0" indent="5715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p>
            <a:pPr marL="57150" marR="0" indent="5715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Linear Regression: Train Score = 0.965, Test Score= 0.959, MAE= 2.45</a:t>
            </a:r>
            <a:r>
              <a:rPr lang="en-US" sz="1600" dirty="0">
                <a:effectLst/>
                <a:latin typeface="Calibri" panose="020F0502020204030204" pitchFamily="34" charset="0"/>
                <a:ea typeface="DengXian" panose="02010600030101010101" pitchFamily="2" charset="-122"/>
                <a:cs typeface="Calibri" panose="020F0502020204030204" pitchFamily="34" charset="0"/>
              </a:rPr>
              <a:t>°</a:t>
            </a:r>
            <a:r>
              <a:rPr lang="en-US" sz="1600" dirty="0">
                <a:effectLst/>
                <a:latin typeface="Calibri" panose="020F0502020204030204" pitchFamily="34" charset="0"/>
                <a:ea typeface="DengXian" panose="02010600030101010101" pitchFamily="2" charset="-122"/>
                <a:cs typeface="Times New Roman" panose="02020603050405020304" pitchFamily="18" charset="0"/>
              </a:rPr>
              <a:t>F</a:t>
            </a:r>
          </a:p>
          <a:p>
            <a:pPr marL="57150" marR="0" indent="5715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p>
            <a:pPr marL="57150" marR="0" indent="5715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Gradient Boosting: Train Score = 0.969, Test Score= 0.930, MAE= 2.89</a:t>
            </a:r>
            <a:r>
              <a:rPr lang="en-US" sz="1600" dirty="0">
                <a:effectLst/>
                <a:latin typeface="Calibri" panose="020F0502020204030204" pitchFamily="34" charset="0"/>
                <a:ea typeface="DengXian" panose="02010600030101010101" pitchFamily="2" charset="-122"/>
                <a:cs typeface="Calibri" panose="020F0502020204030204" pitchFamily="34" charset="0"/>
              </a:rPr>
              <a:t>°</a:t>
            </a:r>
            <a:r>
              <a:rPr lang="en-US" sz="1600" dirty="0">
                <a:effectLst/>
                <a:latin typeface="Calibri" panose="020F0502020204030204" pitchFamily="34" charset="0"/>
                <a:ea typeface="DengXian" panose="02010600030101010101" pitchFamily="2" charset="-122"/>
                <a:cs typeface="Times New Roman" panose="02020603050405020304" pitchFamily="18" charset="0"/>
              </a:rPr>
              <a:t>F</a:t>
            </a:r>
          </a:p>
          <a:p>
            <a:pPr marL="57150" marR="0" indent="5715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p>
            <a:pPr marL="57150" marR="0" indent="57150">
              <a:lnSpc>
                <a:spcPct val="107000"/>
              </a:lnSpc>
              <a:spcBef>
                <a:spcPts val="0"/>
              </a:spcBef>
              <a:spcAft>
                <a:spcPts val="80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Random Forest: Test Score= 0.928, MAE= 2.95</a:t>
            </a:r>
            <a:r>
              <a:rPr lang="en-US" sz="1600" dirty="0">
                <a:effectLst/>
                <a:latin typeface="Calibri" panose="020F0502020204030204" pitchFamily="34" charset="0"/>
                <a:ea typeface="DengXian" panose="02010600030101010101" pitchFamily="2" charset="-122"/>
                <a:cs typeface="Calibri" panose="020F0502020204030204" pitchFamily="34" charset="0"/>
              </a:rPr>
              <a:t>°</a:t>
            </a:r>
            <a:r>
              <a:rPr lang="en-US" sz="1600" dirty="0">
                <a:effectLst/>
                <a:latin typeface="Calibri" panose="020F0502020204030204" pitchFamily="34" charset="0"/>
                <a:ea typeface="DengXian" panose="02010600030101010101" pitchFamily="2" charset="-122"/>
                <a:cs typeface="Times New Roman" panose="02020603050405020304" pitchFamily="18" charset="0"/>
              </a:rPr>
              <a:t>F</a:t>
            </a:r>
          </a:p>
          <a:p>
            <a:pPr marL="57150" marR="0" indent="57150">
              <a:lnSpc>
                <a:spcPct val="107000"/>
              </a:lnSpc>
              <a:spcBef>
                <a:spcPts val="0"/>
              </a:spcBef>
              <a:spcAft>
                <a:spcPts val="800"/>
              </a:spcAft>
            </a:pPr>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marL="57150" marR="0" indent="57150">
              <a:lnSpc>
                <a:spcPct val="107000"/>
              </a:lnSpc>
              <a:spcBef>
                <a:spcPts val="0"/>
              </a:spcBef>
              <a:spcAft>
                <a:spcPts val="80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Gradient Boosting cannot give a future temperature prediction (like 2100), only Linear Regression works well.</a:t>
            </a:r>
          </a:p>
          <a:p>
            <a:pPr marL="57150" marR="0" indent="57150">
              <a:lnSpc>
                <a:spcPct val="107000"/>
              </a:lnSpc>
              <a:spcBef>
                <a:spcPts val="0"/>
              </a:spcBef>
              <a:spcAft>
                <a:spcPts val="800"/>
              </a:spcAft>
            </a:pPr>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marL="57150" marR="0" indent="57150">
              <a:lnSpc>
                <a:spcPct val="107000"/>
              </a:lnSpc>
              <a:spcBef>
                <a:spcPts val="0"/>
              </a:spcBef>
              <a:spcAft>
                <a:spcPts val="80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15991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FDC63515-D0C1-4211-AE00-8D8BD77A8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798" y="1583665"/>
            <a:ext cx="9619854" cy="44343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BB8E4D5-6710-4BE2-89DD-1DD66F0ECFFA}"/>
              </a:ext>
            </a:extLst>
          </p:cNvPr>
          <p:cNvSpPr txBox="1"/>
          <p:nvPr/>
        </p:nvSpPr>
        <p:spPr>
          <a:xfrm>
            <a:off x="597798" y="609139"/>
            <a:ext cx="10075643" cy="461665"/>
          </a:xfrm>
          <a:prstGeom prst="rect">
            <a:avLst/>
          </a:prstGeom>
          <a:noFill/>
        </p:spPr>
        <p:txBody>
          <a:bodyPr wrap="none" rtlCol="0">
            <a:spAutoFit/>
          </a:bodyPr>
          <a:lstStyle/>
          <a:p>
            <a:r>
              <a:rPr lang="en-US" sz="2400" dirty="0"/>
              <a:t>NYC Actual Monthly Mean Temperature and the Prediction by Linear Regression</a:t>
            </a:r>
          </a:p>
        </p:txBody>
      </p:sp>
    </p:spTree>
    <p:extLst>
      <p:ext uri="{BB962C8B-B14F-4D97-AF65-F5344CB8AC3E}">
        <p14:creationId xmlns:p14="http://schemas.microsoft.com/office/powerpoint/2010/main" val="1171171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56385F-BBFA-4367-A907-3FF5A9E30F29}"/>
              </a:ext>
            </a:extLst>
          </p:cNvPr>
          <p:cNvSpPr txBox="1"/>
          <p:nvPr/>
        </p:nvSpPr>
        <p:spPr>
          <a:xfrm>
            <a:off x="825302" y="688020"/>
            <a:ext cx="1873975" cy="461665"/>
          </a:xfrm>
          <a:prstGeom prst="rect">
            <a:avLst/>
          </a:prstGeom>
          <a:noFill/>
        </p:spPr>
        <p:txBody>
          <a:bodyPr wrap="none" rtlCol="0">
            <a:spAutoFit/>
          </a:bodyPr>
          <a:lstStyle/>
          <a:p>
            <a:r>
              <a:rPr lang="en-US" sz="2400" b="1" dirty="0"/>
              <a:t>Prediction  III</a:t>
            </a:r>
          </a:p>
        </p:txBody>
      </p:sp>
      <p:sp>
        <p:nvSpPr>
          <p:cNvPr id="4" name="TextBox 3">
            <a:extLst>
              <a:ext uri="{FF2B5EF4-FFF2-40B4-BE49-F238E27FC236}">
                <a16:creationId xmlns:a16="http://schemas.microsoft.com/office/drawing/2014/main" id="{8407E88A-FA9B-4A65-8DCD-6D41E1A5C594}"/>
              </a:ext>
            </a:extLst>
          </p:cNvPr>
          <p:cNvSpPr txBox="1"/>
          <p:nvPr/>
        </p:nvSpPr>
        <p:spPr>
          <a:xfrm>
            <a:off x="825302" y="1715454"/>
            <a:ext cx="7530509" cy="3690562"/>
          </a:xfrm>
          <a:prstGeom prst="rect">
            <a:avLst/>
          </a:prstGeom>
          <a:noFill/>
        </p:spPr>
        <p:txBody>
          <a:bodyPr wrap="square">
            <a:spAutoFit/>
          </a:bodyPr>
          <a:lstStyle/>
          <a:p>
            <a:pPr marL="11430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If I know the monthly mean temperature of NYC, Milwaukee, Cleveland and Burlington, can I predict the monthly mean temperature of NYC next year?</a:t>
            </a:r>
          </a:p>
          <a:p>
            <a:pPr marL="11430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 </a:t>
            </a:r>
          </a:p>
          <a:p>
            <a:pPr marL="11430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p>
            <a:pPr marL="11430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KNN model: K =4, Train Score= 0.951, Test Score=0.916</a:t>
            </a:r>
          </a:p>
          <a:p>
            <a:pPr marL="11430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p>
            <a:pPr marL="11430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Linear Regression: Train Score= 0.969, Test Score= 0.969</a:t>
            </a:r>
          </a:p>
          <a:p>
            <a:pPr marL="11430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p>
            <a:pPr marL="11430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Gradient Boosting: Train Score= 0.992, Test Score= 0.914</a:t>
            </a:r>
          </a:p>
          <a:p>
            <a:pPr marL="11430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 </a:t>
            </a:r>
          </a:p>
          <a:p>
            <a:pPr marL="11430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p>
            <a:pPr marL="11430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Conclusion: Adding data of other US cities did not help predicting a US city’s  temperature next year.</a:t>
            </a:r>
          </a:p>
          <a:p>
            <a:pPr marL="114300" marR="0">
              <a:lnSpc>
                <a:spcPct val="107000"/>
              </a:lnSpc>
              <a:spcBef>
                <a:spcPts val="0"/>
              </a:spcBef>
              <a:spcAft>
                <a:spcPts val="800"/>
              </a:spcAft>
            </a:pPr>
            <a:r>
              <a:rPr lang="en-US" sz="1100" dirty="0">
                <a:effectLst/>
                <a:latin typeface="Calibri" panose="020F0502020204030204" pitchFamily="34" charset="0"/>
                <a:ea typeface="DengXian"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203753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26DF782C-8286-4DC1-A361-AB733B541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449" y="1230737"/>
            <a:ext cx="4010263" cy="255703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DC3D38A-142D-44E4-AE1C-25ED57A2D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828" y="1230737"/>
            <a:ext cx="4245610" cy="26700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9D9E428-E2D0-412C-A396-9272CDCC2040}"/>
              </a:ext>
            </a:extLst>
          </p:cNvPr>
          <p:cNvPicPr>
            <a:picLocks noChangeAspect="1"/>
          </p:cNvPicPr>
          <p:nvPr/>
        </p:nvPicPr>
        <p:blipFill>
          <a:blip r:embed="rId4"/>
          <a:stretch>
            <a:fillRect/>
          </a:stretch>
        </p:blipFill>
        <p:spPr>
          <a:xfrm>
            <a:off x="1488338" y="4292216"/>
            <a:ext cx="3296314" cy="2262096"/>
          </a:xfrm>
          <a:prstGeom prst="rect">
            <a:avLst/>
          </a:prstGeom>
        </p:spPr>
      </p:pic>
      <p:sp>
        <p:nvSpPr>
          <p:cNvPr id="3" name="TextBox 2">
            <a:extLst>
              <a:ext uri="{FF2B5EF4-FFF2-40B4-BE49-F238E27FC236}">
                <a16:creationId xmlns:a16="http://schemas.microsoft.com/office/drawing/2014/main" id="{2A3FF4F0-896E-46C7-821C-31E38CD1801B}"/>
              </a:ext>
            </a:extLst>
          </p:cNvPr>
          <p:cNvSpPr txBox="1"/>
          <p:nvPr/>
        </p:nvSpPr>
        <p:spPr>
          <a:xfrm>
            <a:off x="338454" y="439239"/>
            <a:ext cx="11081110" cy="646331"/>
          </a:xfrm>
          <a:prstGeom prst="rect">
            <a:avLst/>
          </a:prstGeom>
          <a:noFill/>
        </p:spPr>
        <p:txBody>
          <a:bodyPr wrap="none" rtlCol="0">
            <a:spAutoFit/>
          </a:bodyPr>
          <a:lstStyle/>
          <a:p>
            <a:r>
              <a:rPr lang="en-US" sz="2000" dirty="0"/>
              <a:t>The Remaining Question: The Relationship Between CO</a:t>
            </a:r>
            <a:r>
              <a:rPr lang="en-US" sz="2000" baseline="-25000" dirty="0"/>
              <a:t>2 </a:t>
            </a:r>
            <a:r>
              <a:rPr lang="en-US" sz="2000" dirty="0"/>
              <a:t>Concentration and the Earth Mean Temperature</a:t>
            </a:r>
          </a:p>
          <a:p>
            <a:r>
              <a:rPr lang="en-US" sz="1600" dirty="0"/>
              <a:t>Data from  </a:t>
            </a:r>
            <a:r>
              <a:rPr lang="en-US" sz="16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5">
                  <a:extLst>
                    <a:ext uri="{A12FA001-AC4F-418D-AE19-62706E023703}">
                      <ahyp:hlinkClr xmlns:ahyp="http://schemas.microsoft.com/office/drawing/2018/hyperlinkcolor" val="tx"/>
                    </a:ext>
                  </a:extLst>
                </a:hlinkClick>
              </a:rPr>
              <a:t>https://ourworldindata.org/grapher/global-co-concentration-ppm</a:t>
            </a:r>
            <a:endParaRPr lang="en-US" sz="1600" dirty="0"/>
          </a:p>
        </p:txBody>
      </p:sp>
      <p:sp>
        <p:nvSpPr>
          <p:cNvPr id="4" name="TextBox 3">
            <a:extLst>
              <a:ext uri="{FF2B5EF4-FFF2-40B4-BE49-F238E27FC236}">
                <a16:creationId xmlns:a16="http://schemas.microsoft.com/office/drawing/2014/main" id="{A27AC4E9-EB70-43CB-A0C3-42C0D72F5E35}"/>
              </a:ext>
            </a:extLst>
          </p:cNvPr>
          <p:cNvSpPr txBox="1"/>
          <p:nvPr/>
        </p:nvSpPr>
        <p:spPr>
          <a:xfrm>
            <a:off x="5621300" y="4593266"/>
            <a:ext cx="4915566" cy="923330"/>
          </a:xfrm>
          <a:prstGeom prst="rect">
            <a:avLst/>
          </a:prstGeom>
          <a:noFill/>
        </p:spPr>
        <p:txBody>
          <a:bodyPr wrap="square" rtlCol="0">
            <a:spAutoFit/>
          </a:bodyPr>
          <a:lstStyle/>
          <a:p>
            <a:r>
              <a:rPr lang="en-US" dirty="0"/>
              <a:t>With the recent years of rapid increase of CO</a:t>
            </a:r>
            <a:r>
              <a:rPr lang="en-US" baseline="-25000" dirty="0"/>
              <a:t>2</a:t>
            </a:r>
            <a:r>
              <a:rPr lang="en-US" dirty="0"/>
              <a:t> concentration in atmosphere, could we still expect the linear increase of the mean temperature?</a:t>
            </a:r>
          </a:p>
        </p:txBody>
      </p:sp>
    </p:spTree>
    <p:extLst>
      <p:ext uri="{BB962C8B-B14F-4D97-AF65-F5344CB8AC3E}">
        <p14:creationId xmlns:p14="http://schemas.microsoft.com/office/powerpoint/2010/main" val="72746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13370-46A8-4ABD-8FFD-10912950475C}"/>
              </a:ext>
            </a:extLst>
          </p:cNvPr>
          <p:cNvSpPr txBox="1"/>
          <p:nvPr/>
        </p:nvSpPr>
        <p:spPr>
          <a:xfrm>
            <a:off x="808074" y="584791"/>
            <a:ext cx="1707519" cy="523220"/>
          </a:xfrm>
          <a:prstGeom prst="rect">
            <a:avLst/>
          </a:prstGeom>
          <a:noFill/>
        </p:spPr>
        <p:txBody>
          <a:bodyPr wrap="none" rtlCol="0">
            <a:spAutoFit/>
          </a:bodyPr>
          <a:lstStyle/>
          <a:p>
            <a:r>
              <a:rPr lang="en-US" sz="2800" b="1" dirty="0"/>
              <a:t>Summary:</a:t>
            </a:r>
          </a:p>
        </p:txBody>
      </p:sp>
      <p:sp>
        <p:nvSpPr>
          <p:cNvPr id="4" name="TextBox 3">
            <a:extLst>
              <a:ext uri="{FF2B5EF4-FFF2-40B4-BE49-F238E27FC236}">
                <a16:creationId xmlns:a16="http://schemas.microsoft.com/office/drawing/2014/main" id="{4057E531-0D37-412A-A825-2F31177D2057}"/>
              </a:ext>
            </a:extLst>
          </p:cNvPr>
          <p:cNvSpPr txBox="1"/>
          <p:nvPr/>
        </p:nvSpPr>
        <p:spPr>
          <a:xfrm>
            <a:off x="808074" y="1530495"/>
            <a:ext cx="8561868" cy="3350597"/>
          </a:xfrm>
          <a:prstGeom prst="rect">
            <a:avLst/>
          </a:prstGeom>
          <a:noFill/>
        </p:spPr>
        <p:txBody>
          <a:bodyPr wrap="square">
            <a:spAutoFit/>
          </a:bodyPr>
          <a:lstStyle/>
          <a:p>
            <a:pPr marL="342900" marR="0" indent="-228600">
              <a:lnSpc>
                <a:spcPct val="107000"/>
              </a:lnSpc>
              <a:spcBef>
                <a:spcPts val="0"/>
              </a:spcBef>
              <a:spcAft>
                <a:spcPts val="800"/>
              </a:spcAft>
              <a:buAutoNum type="arabicPeriod"/>
              <a:tabLst>
                <a:tab pos="228600" algn="l"/>
              </a:tabLst>
            </a:pPr>
            <a:r>
              <a:rPr lang="en-US" dirty="0">
                <a:effectLst/>
                <a:latin typeface="Calibri" panose="020F0502020204030204" pitchFamily="34" charset="0"/>
                <a:ea typeface="DengXian" panose="02010600030101010101" pitchFamily="2" charset="-122"/>
                <a:cs typeface="Times New Roman" panose="02020603050405020304" pitchFamily="18" charset="0"/>
              </a:rPr>
              <a:t>The </a:t>
            </a:r>
            <a:r>
              <a:rPr lang="en-US" dirty="0">
                <a:latin typeface="Calibri" panose="020F0502020204030204" pitchFamily="34" charset="0"/>
                <a:ea typeface="DengXian" panose="02010600030101010101" pitchFamily="2" charset="-122"/>
                <a:cs typeface="Times New Roman" panose="02020603050405020304" pitchFamily="18" charset="0"/>
              </a:rPr>
              <a:t>c</a:t>
            </a:r>
            <a:r>
              <a:rPr lang="en-US" dirty="0">
                <a:effectLst/>
                <a:latin typeface="Calibri" panose="020F0502020204030204" pitchFamily="34" charset="0"/>
                <a:ea typeface="DengXian" panose="02010600030101010101" pitchFamily="2" charset="-122"/>
                <a:cs typeface="Times New Roman" panose="02020603050405020304" pitchFamily="18" charset="0"/>
              </a:rPr>
              <a:t>limate change </a:t>
            </a:r>
            <a:r>
              <a:rPr lang="en-US" dirty="0">
                <a:latin typeface="Calibri" panose="020F0502020204030204" pitchFamily="34" charset="0"/>
                <a:ea typeface="DengXian" panose="02010600030101010101" pitchFamily="2" charset="-122"/>
                <a:cs typeface="Times New Roman" panose="02020603050405020304" pitchFamily="18" charset="0"/>
              </a:rPr>
              <a:t>of earth </a:t>
            </a:r>
            <a:r>
              <a:rPr lang="en-US" dirty="0">
                <a:effectLst/>
                <a:latin typeface="Calibri" panose="020F0502020204030204" pitchFamily="34" charset="0"/>
                <a:ea typeface="DengXian" panose="02010600030101010101" pitchFamily="2" charset="-122"/>
                <a:cs typeface="Times New Roman" panose="02020603050405020304" pitchFamily="18" charset="0"/>
              </a:rPr>
              <a:t>is a complicated phenomenon,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DengXian" panose="02010600030101010101" pitchFamily="2" charset="-122"/>
                <a:cs typeface="Times New Roman" panose="02020603050405020304" pitchFamily="18" charset="0"/>
              </a:rPr>
              <a:t>20 years of climate data is not big enough to give us a clear understanding. During the 20 years, we see many variations and fluctuations of mean temperature of each year. </a:t>
            </a:r>
          </a:p>
          <a:p>
            <a:pPr marL="342900" marR="0" indent="-228600">
              <a:lnSpc>
                <a:spcPct val="107000"/>
              </a:lnSpc>
              <a:spcBef>
                <a:spcPts val="0"/>
              </a:spcBef>
              <a:spcAft>
                <a:spcPts val="800"/>
              </a:spcAft>
              <a:buAutoNum type="arabicPeriod"/>
              <a:tabLst>
                <a:tab pos="228600" algn="l"/>
              </a:tabLst>
            </a:pPr>
            <a:r>
              <a:rPr lang="en-US" dirty="0">
                <a:solidFill>
                  <a:prstClr val="black"/>
                </a:solidFill>
                <a:latin typeface="Calibri" panose="020F0502020204030204" pitchFamily="34" charset="0"/>
                <a:ea typeface="DengXian" panose="02010600030101010101" pitchFamily="2" charset="-122"/>
                <a:cs typeface="Times New Roman" panose="02020603050405020304" pitchFamily="18" charset="0"/>
              </a:rPr>
              <a:t>Overall, most of the selected cities have increased mean temperature over 5 years compared with 15 years ago, it shows the trend of the earth temperature increase and the variations of the climate change.</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indent="-228600">
              <a:lnSpc>
                <a:spcPct val="107000"/>
              </a:lnSpc>
              <a:spcBef>
                <a:spcPts val="0"/>
              </a:spcBef>
              <a:spcAft>
                <a:spcPts val="800"/>
              </a:spcAft>
              <a:buAutoNum type="arabicPeriod"/>
              <a:tabLst>
                <a:tab pos="228600" algn="l"/>
              </a:tabLst>
            </a:pPr>
            <a:r>
              <a:rPr lang="en-US" dirty="0">
                <a:effectLst/>
                <a:latin typeface="Calibri" panose="020F0502020204030204" pitchFamily="34" charset="0"/>
                <a:ea typeface="DengXian" panose="02010600030101010101" pitchFamily="2" charset="-122"/>
                <a:cs typeface="Times New Roman" panose="02020603050405020304" pitchFamily="18" charset="0"/>
              </a:rPr>
              <a:t>The 150 years of weather data of New York City shows a clear picture of the yearly mean temperature increase trend.</a:t>
            </a:r>
          </a:p>
          <a:p>
            <a:pPr marL="342900" marR="0" indent="-228600">
              <a:lnSpc>
                <a:spcPct val="107000"/>
              </a:lnSpc>
              <a:spcBef>
                <a:spcPts val="0"/>
              </a:spcBef>
              <a:spcAft>
                <a:spcPts val="800"/>
              </a:spcAft>
              <a:buAutoNum type="arabicPeriod"/>
              <a:tabLst>
                <a:tab pos="228600" algn="l"/>
              </a:tabLst>
            </a:pPr>
            <a:r>
              <a:rPr lang="en-US" dirty="0">
                <a:latin typeface="Calibri" panose="020F0502020204030204" pitchFamily="34" charset="0"/>
                <a:ea typeface="DengXian" panose="02010600030101010101" pitchFamily="2" charset="-122"/>
                <a:cs typeface="Times New Roman" panose="02020603050405020304" pitchFamily="18" charset="0"/>
              </a:rPr>
              <a:t>The relationship between the CO</a:t>
            </a:r>
            <a:r>
              <a:rPr lang="en-US" baseline="-25000" dirty="0">
                <a:latin typeface="Calibri" panose="020F0502020204030204" pitchFamily="34" charset="0"/>
                <a:ea typeface="DengXian" panose="02010600030101010101" pitchFamily="2" charset="-122"/>
                <a:cs typeface="Times New Roman" panose="02020603050405020304" pitchFamily="18" charset="0"/>
              </a:rPr>
              <a:t>2</a:t>
            </a:r>
            <a:r>
              <a:rPr lang="en-US" dirty="0">
                <a:latin typeface="Calibri" panose="020F0502020204030204" pitchFamily="34" charset="0"/>
                <a:ea typeface="DengXian" panose="02010600030101010101" pitchFamily="2" charset="-122"/>
                <a:cs typeface="Times New Roman" panose="02020603050405020304" pitchFamily="18" charset="0"/>
              </a:rPr>
              <a:t> concentration in atmosphere and the mean temperature of earth still needs more research and waits for a better answer.</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7223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dark, clouds, smoke&#10;&#10;Description automatically generated">
            <a:extLst>
              <a:ext uri="{FF2B5EF4-FFF2-40B4-BE49-F238E27FC236}">
                <a16:creationId xmlns:a16="http://schemas.microsoft.com/office/drawing/2014/main" id="{F683943F-D24F-4122-9BBC-120782134330}"/>
              </a:ext>
            </a:extLst>
          </p:cNvPr>
          <p:cNvPicPr>
            <a:picLocks noChangeAspect="1"/>
          </p:cNvPicPr>
          <p:nvPr/>
        </p:nvPicPr>
        <p:blipFill rotWithShape="1">
          <a:blip r:embed="rId2">
            <a:extLst>
              <a:ext uri="{28A0092B-C50C-407E-A947-70E740481C1C}">
                <a14:useLocalDpi xmlns:a14="http://schemas.microsoft.com/office/drawing/2010/main" val="0"/>
              </a:ext>
            </a:extLst>
          </a:blip>
          <a:srcRect l="12508" r="10790" b="9091"/>
          <a:stretch/>
        </p:blipFill>
        <p:spPr>
          <a:xfrm>
            <a:off x="3523486" y="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A370828-E53A-4DB2-94E2-B9119DA9D9FA}"/>
              </a:ext>
            </a:extLst>
          </p:cNvPr>
          <p:cNvSpPr txBox="1"/>
          <p:nvPr/>
        </p:nvSpPr>
        <p:spPr>
          <a:xfrm>
            <a:off x="286592" y="1825371"/>
            <a:ext cx="5146645" cy="3207258"/>
          </a:xfrm>
          <a:prstGeom prst="rect">
            <a:avLst/>
          </a:prstGeom>
        </p:spPr>
        <p:txBody>
          <a:bodyPr vert="horz" lIns="91440" tIns="45720" rIns="91440" bIns="45720" rtlCol="0" anchor="t">
            <a:normAutofit/>
          </a:bodyPr>
          <a:lstStyle/>
          <a:p>
            <a:pPr>
              <a:lnSpc>
                <a:spcPct val="90000"/>
              </a:lnSpc>
              <a:spcAft>
                <a:spcPts val="600"/>
              </a:spcAft>
            </a:pPr>
            <a:r>
              <a:rPr lang="en-US" sz="2400" dirty="0"/>
              <a:t>Questions about the Climate Change</a:t>
            </a:r>
          </a:p>
        </p:txBody>
      </p:sp>
      <p:sp>
        <p:nvSpPr>
          <p:cNvPr id="10" name="TextBox 9">
            <a:extLst>
              <a:ext uri="{FF2B5EF4-FFF2-40B4-BE49-F238E27FC236}">
                <a16:creationId xmlns:a16="http://schemas.microsoft.com/office/drawing/2014/main" id="{3C94C2DE-5F2F-417E-A0AE-5A2AF8D10B63}"/>
              </a:ext>
            </a:extLst>
          </p:cNvPr>
          <p:cNvSpPr txBox="1"/>
          <p:nvPr/>
        </p:nvSpPr>
        <p:spPr>
          <a:xfrm>
            <a:off x="621216" y="2878514"/>
            <a:ext cx="4227231" cy="1754326"/>
          </a:xfrm>
          <a:prstGeom prst="rect">
            <a:avLst/>
          </a:prstGeom>
          <a:noFill/>
        </p:spPr>
        <p:txBody>
          <a:bodyPr wrap="square">
            <a:spAutoFit/>
          </a:bodyPr>
          <a:lstStyle/>
          <a:p>
            <a:r>
              <a:rPr lang="en-US" sz="1600" dirty="0">
                <a:effectLst/>
                <a:latin typeface="Calibri" panose="020F0502020204030204" pitchFamily="34" charset="0"/>
                <a:ea typeface="DengXian" panose="02010600030101010101" pitchFamily="2" charset="-122"/>
                <a:cs typeface="Times New Roman" panose="02020603050405020304" pitchFamily="18" charset="0"/>
              </a:rPr>
              <a:t>1</a:t>
            </a:r>
            <a:r>
              <a:rPr lang="en-US" dirty="0">
                <a:effectLst/>
                <a:latin typeface="Calibri" panose="020F0502020204030204" pitchFamily="34" charset="0"/>
                <a:ea typeface="DengXian" panose="02010600030101010101" pitchFamily="2" charset="-122"/>
                <a:cs typeface="Times New Roman" panose="02020603050405020304" pitchFamily="18" charset="0"/>
              </a:rPr>
              <a:t>. Is the climate change real? </a:t>
            </a:r>
          </a:p>
          <a:p>
            <a:pPr marL="342900" indent="-342900">
              <a:buAutoNum type="arabicPeriod"/>
            </a:pP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r>
              <a:rPr lang="en-US" dirty="0">
                <a:effectLst/>
                <a:latin typeface="Calibri" panose="020F0502020204030204" pitchFamily="34" charset="0"/>
                <a:ea typeface="DengXian" panose="02010600030101010101" pitchFamily="2" charset="-122"/>
                <a:cs typeface="Times New Roman" panose="02020603050405020304" pitchFamily="18" charset="0"/>
              </a:rPr>
              <a:t>2. How does the climate change look like? </a:t>
            </a:r>
          </a:p>
          <a:p>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r>
              <a:rPr lang="en-US" dirty="0">
                <a:latin typeface="Calibri" panose="020F0502020204030204" pitchFamily="34" charset="0"/>
                <a:ea typeface="DengXian" panose="02010600030101010101" pitchFamily="2" charset="-122"/>
                <a:cs typeface="Times New Roman" panose="02020603050405020304" pitchFamily="18" charset="0"/>
              </a:rPr>
              <a:t>3. </a:t>
            </a:r>
            <a:r>
              <a:rPr lang="en-US" dirty="0">
                <a:effectLst/>
                <a:latin typeface="Calibri" panose="020F0502020204030204" pitchFamily="34" charset="0"/>
                <a:ea typeface="DengXian" panose="02010600030101010101" pitchFamily="2" charset="-122"/>
                <a:cs typeface="Times New Roman" panose="02020603050405020304" pitchFamily="18" charset="0"/>
              </a:rPr>
              <a:t>Is the CO</a:t>
            </a:r>
            <a:r>
              <a:rPr lang="en-US" baseline="-25000" dirty="0">
                <a:effectLst/>
                <a:latin typeface="Calibri" panose="020F0502020204030204" pitchFamily="34" charset="0"/>
                <a:ea typeface="DengXian" panose="02010600030101010101" pitchFamily="2" charset="-122"/>
                <a:cs typeface="Times New Roman" panose="02020603050405020304" pitchFamily="18" charset="0"/>
              </a:rPr>
              <a:t>2</a:t>
            </a:r>
            <a:r>
              <a:rPr lang="en-US" dirty="0">
                <a:effectLst/>
                <a:latin typeface="Calibri" panose="020F0502020204030204" pitchFamily="34" charset="0"/>
                <a:ea typeface="DengXian" panose="02010600030101010101" pitchFamily="2" charset="-122"/>
                <a:cs typeface="Times New Roman" panose="02020603050405020304" pitchFamily="18" charset="0"/>
              </a:rPr>
              <a:t> emission from fossil fuel causing the climate change?</a:t>
            </a:r>
            <a:endParaRPr lang="en-US" dirty="0"/>
          </a:p>
        </p:txBody>
      </p:sp>
    </p:spTree>
    <p:extLst>
      <p:ext uri="{BB962C8B-B14F-4D97-AF65-F5344CB8AC3E}">
        <p14:creationId xmlns:p14="http://schemas.microsoft.com/office/powerpoint/2010/main" val="231109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85422C-E7A2-45F1-8F5C-C85B729B9867}"/>
              </a:ext>
            </a:extLst>
          </p:cNvPr>
          <p:cNvSpPr txBox="1"/>
          <p:nvPr/>
        </p:nvSpPr>
        <p:spPr>
          <a:xfrm>
            <a:off x="720703" y="754912"/>
            <a:ext cx="9445406" cy="369332"/>
          </a:xfrm>
          <a:prstGeom prst="rect">
            <a:avLst/>
          </a:prstGeom>
          <a:noFill/>
        </p:spPr>
        <p:txBody>
          <a:bodyPr wrap="none" rtlCol="0">
            <a:spAutoFit/>
          </a:bodyPr>
          <a:lstStyle/>
          <a:p>
            <a:r>
              <a:rPr lang="en-US" dirty="0"/>
              <a:t>Totally 19 cities were selected to see the mean temperature change over the 20 years (1995-2015) </a:t>
            </a:r>
          </a:p>
        </p:txBody>
      </p:sp>
      <p:sp>
        <p:nvSpPr>
          <p:cNvPr id="4" name="TextBox 3">
            <a:extLst>
              <a:ext uri="{FF2B5EF4-FFF2-40B4-BE49-F238E27FC236}">
                <a16:creationId xmlns:a16="http://schemas.microsoft.com/office/drawing/2014/main" id="{EEB488EC-DF13-491B-B49D-541983108DB0}"/>
              </a:ext>
            </a:extLst>
          </p:cNvPr>
          <p:cNvSpPr txBox="1"/>
          <p:nvPr/>
        </p:nvSpPr>
        <p:spPr>
          <a:xfrm>
            <a:off x="9128946" y="2628781"/>
            <a:ext cx="2512472" cy="800219"/>
          </a:xfrm>
          <a:prstGeom prst="rect">
            <a:avLst/>
          </a:prstGeom>
          <a:noFill/>
        </p:spPr>
        <p:txBody>
          <a:bodyPr wrap="square" rtlCol="0">
            <a:spAutoFit/>
          </a:bodyPr>
          <a:lstStyle/>
          <a:p>
            <a:r>
              <a:rPr lang="en-US" dirty="0"/>
              <a:t>Data Source:</a:t>
            </a:r>
          </a:p>
          <a:p>
            <a:r>
              <a:rPr lang="en-US" sz="14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2"/>
              </a:rPr>
              <a:t>https://academic.udayton.edu/kissock/http/weather/</a:t>
            </a:r>
            <a:endParaRPr lang="en-US" sz="1400" dirty="0"/>
          </a:p>
        </p:txBody>
      </p:sp>
      <p:pic>
        <p:nvPicPr>
          <p:cNvPr id="5" name="Picture 4">
            <a:extLst>
              <a:ext uri="{FF2B5EF4-FFF2-40B4-BE49-F238E27FC236}">
                <a16:creationId xmlns:a16="http://schemas.microsoft.com/office/drawing/2014/main" id="{04D2A967-4CF3-422F-BE52-62FEAE90E3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956" y="1290506"/>
            <a:ext cx="8518990" cy="4908276"/>
          </a:xfrm>
          <a:prstGeom prst="rect">
            <a:avLst/>
          </a:prstGeom>
          <a:noFill/>
          <a:ln>
            <a:noFill/>
          </a:ln>
        </p:spPr>
      </p:pic>
    </p:spTree>
    <p:extLst>
      <p:ext uri="{BB962C8B-B14F-4D97-AF65-F5344CB8AC3E}">
        <p14:creationId xmlns:p14="http://schemas.microsoft.com/office/powerpoint/2010/main" val="292693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FC7EB54-A861-407F-89FC-8ED9F2DC4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90" y="1199294"/>
            <a:ext cx="8160755" cy="47773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1EBA9F7-3891-4B83-B4E4-3EAA72D09D8E}"/>
              </a:ext>
            </a:extLst>
          </p:cNvPr>
          <p:cNvSpPr txBox="1"/>
          <p:nvPr/>
        </p:nvSpPr>
        <p:spPr>
          <a:xfrm>
            <a:off x="1052622" y="574158"/>
            <a:ext cx="3717556" cy="400110"/>
          </a:xfrm>
          <a:prstGeom prst="rect">
            <a:avLst/>
          </a:prstGeom>
          <a:noFill/>
        </p:spPr>
        <p:txBody>
          <a:bodyPr wrap="none" rtlCol="0">
            <a:spAutoFit/>
          </a:bodyPr>
          <a:lstStyle/>
          <a:p>
            <a:r>
              <a:rPr lang="en-US" sz="2000" dirty="0"/>
              <a:t>Daily Mean Temperature of Cities </a:t>
            </a:r>
          </a:p>
        </p:txBody>
      </p:sp>
      <p:sp>
        <p:nvSpPr>
          <p:cNvPr id="3" name="TextBox 2">
            <a:extLst>
              <a:ext uri="{FF2B5EF4-FFF2-40B4-BE49-F238E27FC236}">
                <a16:creationId xmlns:a16="http://schemas.microsoft.com/office/drawing/2014/main" id="{EB404E0F-0BC0-434D-8E02-FED94AA95DB1}"/>
              </a:ext>
            </a:extLst>
          </p:cNvPr>
          <p:cNvSpPr txBox="1"/>
          <p:nvPr/>
        </p:nvSpPr>
        <p:spPr>
          <a:xfrm>
            <a:off x="9069572" y="2562447"/>
            <a:ext cx="2360427" cy="646331"/>
          </a:xfrm>
          <a:prstGeom prst="rect">
            <a:avLst/>
          </a:prstGeom>
          <a:noFill/>
        </p:spPr>
        <p:txBody>
          <a:bodyPr wrap="square" rtlCol="0">
            <a:spAutoFit/>
          </a:bodyPr>
          <a:lstStyle/>
          <a:p>
            <a:r>
              <a:rPr lang="en-US" dirty="0"/>
              <a:t>Too many data points, Difficult to see clearly.</a:t>
            </a:r>
          </a:p>
        </p:txBody>
      </p:sp>
    </p:spTree>
    <p:extLst>
      <p:ext uri="{BB962C8B-B14F-4D97-AF65-F5344CB8AC3E}">
        <p14:creationId xmlns:p14="http://schemas.microsoft.com/office/powerpoint/2010/main" val="250997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AE21E51-A07A-4CAB-A34E-C33F35A2D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811" y="1450570"/>
            <a:ext cx="9853132" cy="41527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D15965B-2744-4191-9E4C-4DDC858ECBDC}"/>
              </a:ext>
            </a:extLst>
          </p:cNvPr>
          <p:cNvSpPr txBox="1"/>
          <p:nvPr/>
        </p:nvSpPr>
        <p:spPr>
          <a:xfrm>
            <a:off x="900539" y="499730"/>
            <a:ext cx="5195461" cy="461665"/>
          </a:xfrm>
          <a:prstGeom prst="rect">
            <a:avLst/>
          </a:prstGeom>
          <a:noFill/>
        </p:spPr>
        <p:txBody>
          <a:bodyPr wrap="none" rtlCol="0">
            <a:spAutoFit/>
          </a:bodyPr>
          <a:lstStyle/>
          <a:p>
            <a:r>
              <a:rPr lang="en-US" sz="2400" dirty="0"/>
              <a:t>Monthly Mean Temperature of US Cities</a:t>
            </a:r>
          </a:p>
        </p:txBody>
      </p:sp>
    </p:spTree>
    <p:extLst>
      <p:ext uri="{BB962C8B-B14F-4D97-AF65-F5344CB8AC3E}">
        <p14:creationId xmlns:p14="http://schemas.microsoft.com/office/powerpoint/2010/main" val="10665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10A996B5-5F0D-4A41-BA38-DA8F3B50F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06" y="1501548"/>
            <a:ext cx="9785283" cy="41020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AA6300-B266-4FBE-9420-69E6705C9A7E}"/>
              </a:ext>
            </a:extLst>
          </p:cNvPr>
          <p:cNvSpPr txBox="1"/>
          <p:nvPr/>
        </p:nvSpPr>
        <p:spPr>
          <a:xfrm>
            <a:off x="871870" y="648586"/>
            <a:ext cx="6475171" cy="461665"/>
          </a:xfrm>
          <a:prstGeom prst="rect">
            <a:avLst/>
          </a:prstGeom>
          <a:noFill/>
        </p:spPr>
        <p:txBody>
          <a:bodyPr wrap="none" rtlCol="0">
            <a:spAutoFit/>
          </a:bodyPr>
          <a:lstStyle/>
          <a:p>
            <a:r>
              <a:rPr lang="en-US" sz="2400" dirty="0"/>
              <a:t>Monthly Mean Temperature of International Cities</a:t>
            </a:r>
          </a:p>
        </p:txBody>
      </p:sp>
    </p:spTree>
    <p:extLst>
      <p:ext uri="{BB962C8B-B14F-4D97-AF65-F5344CB8AC3E}">
        <p14:creationId xmlns:p14="http://schemas.microsoft.com/office/powerpoint/2010/main" val="496328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073D0D1-A44D-486D-8BBE-438EB094A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635" y="1096807"/>
            <a:ext cx="9076066" cy="47192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F9CF8E0-2D10-40E6-B7C5-4FC6812C2FDC}"/>
              </a:ext>
            </a:extLst>
          </p:cNvPr>
          <p:cNvSpPr txBox="1"/>
          <p:nvPr/>
        </p:nvSpPr>
        <p:spPr>
          <a:xfrm>
            <a:off x="1003131" y="302228"/>
            <a:ext cx="5092869" cy="461665"/>
          </a:xfrm>
          <a:prstGeom prst="rect">
            <a:avLst/>
          </a:prstGeom>
          <a:noFill/>
        </p:spPr>
        <p:txBody>
          <a:bodyPr wrap="none" rtlCol="0">
            <a:spAutoFit/>
          </a:bodyPr>
          <a:lstStyle/>
          <a:p>
            <a:r>
              <a:rPr lang="en-US" sz="2400" dirty="0"/>
              <a:t>Yearly Mean Temperature Comparisons</a:t>
            </a:r>
          </a:p>
        </p:txBody>
      </p:sp>
      <p:sp>
        <p:nvSpPr>
          <p:cNvPr id="3" name="TextBox 2">
            <a:extLst>
              <a:ext uri="{FF2B5EF4-FFF2-40B4-BE49-F238E27FC236}">
                <a16:creationId xmlns:a16="http://schemas.microsoft.com/office/drawing/2014/main" id="{73EAEAD3-8D48-435D-9CC5-B1E6D904F7C6}"/>
              </a:ext>
            </a:extLst>
          </p:cNvPr>
          <p:cNvSpPr txBox="1"/>
          <p:nvPr/>
        </p:nvSpPr>
        <p:spPr>
          <a:xfrm flipH="1">
            <a:off x="3157867" y="6020173"/>
            <a:ext cx="3161415" cy="307777"/>
          </a:xfrm>
          <a:prstGeom prst="rect">
            <a:avLst/>
          </a:prstGeom>
          <a:noFill/>
        </p:spPr>
        <p:txBody>
          <a:bodyPr wrap="square" rtlCol="0">
            <a:spAutoFit/>
          </a:bodyPr>
          <a:lstStyle/>
          <a:p>
            <a:r>
              <a:rPr lang="en-US" sz="1400" dirty="0"/>
              <a:t>Climate Change is still not obvious to see </a:t>
            </a:r>
          </a:p>
        </p:txBody>
      </p:sp>
    </p:spTree>
    <p:extLst>
      <p:ext uri="{BB962C8B-B14F-4D97-AF65-F5344CB8AC3E}">
        <p14:creationId xmlns:p14="http://schemas.microsoft.com/office/powerpoint/2010/main" val="2764701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53EDF39-2AA3-46B6-8639-54D9D070D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184" y="2289102"/>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8D840D-91B3-4207-B2D9-FCC2AA0B3446}"/>
              </a:ext>
            </a:extLst>
          </p:cNvPr>
          <p:cNvSpPr txBox="1"/>
          <p:nvPr/>
        </p:nvSpPr>
        <p:spPr>
          <a:xfrm>
            <a:off x="1164723" y="429898"/>
            <a:ext cx="3704989" cy="461665"/>
          </a:xfrm>
          <a:prstGeom prst="rect">
            <a:avLst/>
          </a:prstGeom>
          <a:noFill/>
        </p:spPr>
        <p:txBody>
          <a:bodyPr wrap="none" rtlCol="0">
            <a:spAutoFit/>
          </a:bodyPr>
          <a:lstStyle/>
          <a:p>
            <a:r>
              <a:rPr lang="en-US" sz="2400" dirty="0"/>
              <a:t>Mean Temperature Changes</a:t>
            </a:r>
          </a:p>
        </p:txBody>
      </p:sp>
      <p:sp>
        <p:nvSpPr>
          <p:cNvPr id="4" name="TextBox 3">
            <a:extLst>
              <a:ext uri="{FF2B5EF4-FFF2-40B4-BE49-F238E27FC236}">
                <a16:creationId xmlns:a16="http://schemas.microsoft.com/office/drawing/2014/main" id="{1CDD1F1F-C012-4CE8-AEF9-6E8ECC87DA3E}"/>
              </a:ext>
            </a:extLst>
          </p:cNvPr>
          <p:cNvSpPr txBox="1"/>
          <p:nvPr/>
        </p:nvSpPr>
        <p:spPr>
          <a:xfrm>
            <a:off x="1257890" y="1180214"/>
            <a:ext cx="7223644" cy="584775"/>
          </a:xfrm>
          <a:prstGeom prst="rect">
            <a:avLst/>
          </a:prstGeom>
          <a:noFill/>
        </p:spPr>
        <p:txBody>
          <a:bodyPr wrap="none" rtlCol="0">
            <a:spAutoFit/>
          </a:bodyPr>
          <a:lstStyle/>
          <a:p>
            <a:r>
              <a:rPr lang="en-US" sz="1600" dirty="0"/>
              <a:t>Take mean temperature of 1995-1999 (T1) and mean temperature of 2010-2104 (T2)</a:t>
            </a:r>
          </a:p>
          <a:p>
            <a:r>
              <a:rPr lang="en-US" sz="1600" dirty="0"/>
              <a:t>  </a:t>
            </a:r>
            <a:r>
              <a:rPr lang="el-GR" sz="1600" dirty="0"/>
              <a:t>Δ</a:t>
            </a:r>
            <a:r>
              <a:rPr lang="en-US" sz="1600" dirty="0"/>
              <a:t>T=T2-T1</a:t>
            </a:r>
          </a:p>
        </p:txBody>
      </p:sp>
      <p:sp>
        <p:nvSpPr>
          <p:cNvPr id="9" name="TextBox 8">
            <a:extLst>
              <a:ext uri="{FF2B5EF4-FFF2-40B4-BE49-F238E27FC236}">
                <a16:creationId xmlns:a16="http://schemas.microsoft.com/office/drawing/2014/main" id="{D83A46D8-A083-4D49-8657-105B1FAC52E3}"/>
              </a:ext>
            </a:extLst>
          </p:cNvPr>
          <p:cNvSpPr txBox="1"/>
          <p:nvPr/>
        </p:nvSpPr>
        <p:spPr>
          <a:xfrm>
            <a:off x="1379575" y="1941837"/>
            <a:ext cx="3490137" cy="4401205"/>
          </a:xfrm>
          <a:prstGeom prst="rect">
            <a:avLst/>
          </a:prstGeom>
          <a:noFill/>
        </p:spPr>
        <p:txBody>
          <a:bodyPr wrap="square">
            <a:spAutoFit/>
          </a:bodyPr>
          <a:lstStyle/>
          <a:p>
            <a:r>
              <a:rPr lang="en-US" sz="1400" dirty="0" err="1"/>
              <a:t>AK_Anchorage_Temp</a:t>
            </a:r>
            <a:r>
              <a:rPr lang="en-US" sz="1400" dirty="0"/>
              <a:t>          1.131106</a:t>
            </a:r>
          </a:p>
          <a:p>
            <a:r>
              <a:rPr lang="en-US" sz="1400" dirty="0" err="1"/>
              <a:t>ND_Fargo_Temp</a:t>
            </a:r>
            <a:r>
              <a:rPr lang="en-US" sz="1400" dirty="0"/>
              <a:t>              1.083954</a:t>
            </a:r>
          </a:p>
          <a:p>
            <a:r>
              <a:rPr lang="en-US" sz="1400" dirty="0" err="1"/>
              <a:t>FL_West_Palm_Beach_Temp</a:t>
            </a:r>
            <a:r>
              <a:rPr lang="en-US" sz="1400" dirty="0"/>
              <a:t>    0.657804</a:t>
            </a:r>
          </a:p>
          <a:p>
            <a:r>
              <a:rPr lang="en-US" sz="1400" dirty="0" err="1"/>
              <a:t>Vermont_Burlington_Temp</a:t>
            </a:r>
            <a:r>
              <a:rPr lang="en-US" sz="1400" dirty="0"/>
              <a:t>    1.061802</a:t>
            </a:r>
          </a:p>
          <a:p>
            <a:r>
              <a:rPr lang="en-US" sz="1400" dirty="0" err="1"/>
              <a:t>TX_El_Paso_Temp</a:t>
            </a:r>
            <a:r>
              <a:rPr lang="en-US" sz="1400" dirty="0"/>
              <a:t>            1.430969</a:t>
            </a:r>
          </a:p>
          <a:p>
            <a:r>
              <a:rPr lang="en-US" sz="1400" dirty="0" err="1"/>
              <a:t>Wyoming_Cheyenne_Temp</a:t>
            </a:r>
            <a:r>
              <a:rPr lang="en-US" sz="1400" dirty="0"/>
              <a:t>      0.768072</a:t>
            </a:r>
          </a:p>
          <a:p>
            <a:r>
              <a:rPr lang="en-US" sz="1400" dirty="0" err="1"/>
              <a:t>San_Francisco_Temp</a:t>
            </a:r>
            <a:r>
              <a:rPr lang="en-US" sz="1400" dirty="0"/>
              <a:t>         0.513417</a:t>
            </a:r>
          </a:p>
          <a:p>
            <a:r>
              <a:rPr lang="en-US" sz="1400" dirty="0" err="1"/>
              <a:t>Cleveland_Temp</a:t>
            </a:r>
            <a:r>
              <a:rPr lang="en-US" sz="1400" dirty="0"/>
              <a:t>             0.820345</a:t>
            </a:r>
          </a:p>
          <a:p>
            <a:r>
              <a:rPr lang="en-US" sz="1400" dirty="0" err="1"/>
              <a:t>Milwaukee_Temp</a:t>
            </a:r>
            <a:r>
              <a:rPr lang="en-US" sz="1400" dirty="0"/>
              <a:t>             0.385734</a:t>
            </a:r>
          </a:p>
          <a:p>
            <a:r>
              <a:rPr lang="en-US" sz="1400" dirty="0" err="1"/>
              <a:t>New_York_City</a:t>
            </a:r>
            <a:r>
              <a:rPr lang="en-US" sz="1400" dirty="0"/>
              <a:t>              0.533899</a:t>
            </a:r>
          </a:p>
          <a:p>
            <a:r>
              <a:rPr lang="en-US" sz="1400" dirty="0" err="1"/>
              <a:t>Honolulu_Temp</a:t>
            </a:r>
            <a:r>
              <a:rPr lang="en-US" sz="1400" dirty="0"/>
              <a:t>             -0.102903</a:t>
            </a:r>
          </a:p>
          <a:p>
            <a:r>
              <a:rPr lang="en-US" sz="1400" dirty="0" err="1"/>
              <a:t>SA_Cape_Town</a:t>
            </a:r>
            <a:r>
              <a:rPr lang="en-US" sz="1400" dirty="0"/>
              <a:t>               1.023740</a:t>
            </a:r>
          </a:p>
          <a:p>
            <a:r>
              <a:rPr lang="en-US" sz="1400" dirty="0" err="1"/>
              <a:t>Egypt_Cairo</a:t>
            </a:r>
            <a:r>
              <a:rPr lang="en-US" sz="1400" dirty="0"/>
              <a:t>                1.613335</a:t>
            </a:r>
          </a:p>
          <a:p>
            <a:r>
              <a:rPr lang="en-US" sz="1400" dirty="0" err="1"/>
              <a:t>India_Delhi</a:t>
            </a:r>
            <a:r>
              <a:rPr lang="en-US" sz="1400" dirty="0"/>
              <a:t>                1.005422</a:t>
            </a:r>
          </a:p>
          <a:p>
            <a:r>
              <a:rPr lang="en-US" sz="1400" dirty="0" err="1"/>
              <a:t>China_Beijing</a:t>
            </a:r>
            <a:r>
              <a:rPr lang="en-US" sz="1400" dirty="0"/>
              <a:t>             -0.821714</a:t>
            </a:r>
          </a:p>
          <a:p>
            <a:r>
              <a:rPr lang="en-US" sz="1400" dirty="0" err="1"/>
              <a:t>Singapore_Temp</a:t>
            </a:r>
            <a:r>
              <a:rPr lang="en-US" sz="1400" dirty="0"/>
              <a:t>            -0.119140</a:t>
            </a:r>
          </a:p>
          <a:p>
            <a:r>
              <a:rPr lang="en-US" sz="1400" dirty="0" err="1"/>
              <a:t>New_Zealand</a:t>
            </a:r>
            <a:r>
              <a:rPr lang="en-US" sz="1400" dirty="0"/>
              <a:t> Auckland       0.080367</a:t>
            </a:r>
          </a:p>
          <a:p>
            <a:r>
              <a:rPr lang="en-US" sz="1400" dirty="0" err="1"/>
              <a:t>Russia_Moscow</a:t>
            </a:r>
            <a:r>
              <a:rPr lang="en-US" sz="1400" dirty="0"/>
              <a:t>              1.955066</a:t>
            </a:r>
          </a:p>
          <a:p>
            <a:r>
              <a:rPr lang="en-US" sz="1400" dirty="0"/>
              <a:t>Argentina </a:t>
            </a:r>
            <a:r>
              <a:rPr lang="en-US" sz="1400" dirty="0" err="1"/>
              <a:t>Buenos_Aires</a:t>
            </a:r>
            <a:r>
              <a:rPr lang="en-US" sz="1400" dirty="0"/>
              <a:t>     1.046030</a:t>
            </a:r>
          </a:p>
          <a:p>
            <a:r>
              <a:rPr lang="en-US" sz="1400" dirty="0" err="1"/>
              <a:t>Peru_Lima</a:t>
            </a:r>
            <a:r>
              <a:rPr lang="en-US" sz="1400" dirty="0"/>
              <a:t>                 -0.839321</a:t>
            </a:r>
          </a:p>
        </p:txBody>
      </p:sp>
      <p:sp>
        <p:nvSpPr>
          <p:cNvPr id="8" name="TextBox 7">
            <a:extLst>
              <a:ext uri="{FF2B5EF4-FFF2-40B4-BE49-F238E27FC236}">
                <a16:creationId xmlns:a16="http://schemas.microsoft.com/office/drawing/2014/main" id="{435030C8-5E94-4BD1-8B48-06BF161B73B5}"/>
              </a:ext>
            </a:extLst>
          </p:cNvPr>
          <p:cNvSpPr txBox="1"/>
          <p:nvPr/>
        </p:nvSpPr>
        <p:spPr>
          <a:xfrm>
            <a:off x="4869712" y="5846120"/>
            <a:ext cx="3811941" cy="646331"/>
          </a:xfrm>
          <a:prstGeom prst="rect">
            <a:avLst/>
          </a:prstGeom>
          <a:noFill/>
        </p:spPr>
        <p:txBody>
          <a:bodyPr wrap="none" rtlCol="0">
            <a:spAutoFit/>
          </a:bodyPr>
          <a:lstStyle/>
          <a:p>
            <a:r>
              <a:rPr lang="en-US" dirty="0">
                <a:solidFill>
                  <a:srgbClr val="FF0000"/>
                </a:solidFill>
              </a:rPr>
              <a:t>The mean change of 20 cities is 0.66 °F</a:t>
            </a:r>
          </a:p>
          <a:p>
            <a:r>
              <a:rPr lang="en-US" dirty="0">
                <a:solidFill>
                  <a:srgbClr val="0070C0"/>
                </a:solidFill>
              </a:rPr>
              <a:t>Is it statistically significant? </a:t>
            </a:r>
          </a:p>
        </p:txBody>
      </p:sp>
    </p:spTree>
    <p:extLst>
      <p:ext uri="{BB962C8B-B14F-4D97-AF65-F5344CB8AC3E}">
        <p14:creationId xmlns:p14="http://schemas.microsoft.com/office/powerpoint/2010/main" val="3057224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2D32B9-406B-4FC3-B9FF-BDF755221FE2}"/>
              </a:ext>
            </a:extLst>
          </p:cNvPr>
          <p:cNvSpPr txBox="1"/>
          <p:nvPr/>
        </p:nvSpPr>
        <p:spPr>
          <a:xfrm>
            <a:off x="560866" y="533408"/>
            <a:ext cx="9401839" cy="5447966"/>
          </a:xfrm>
          <a:prstGeom prst="rect">
            <a:avLst/>
          </a:prstGeom>
          <a:noFill/>
        </p:spPr>
        <p:txBody>
          <a:bodyPr wrap="square">
            <a:spAutoFit/>
          </a:bodyPr>
          <a:lstStyle/>
          <a:p>
            <a:pPr marL="0" marR="0">
              <a:lnSpc>
                <a:spcPct val="107000"/>
              </a:lnSpc>
              <a:spcBef>
                <a:spcPts val="0"/>
              </a:spcBef>
              <a:spcAft>
                <a:spcPts val="800"/>
              </a:spcAft>
              <a:tabLst>
                <a:tab pos="228600" algn="l"/>
              </a:tabLst>
            </a:pPr>
            <a:r>
              <a:rPr lang="en-US" b="1" dirty="0">
                <a:effectLst/>
                <a:latin typeface="Calibri" panose="020F0502020204030204" pitchFamily="34" charset="0"/>
                <a:ea typeface="DengXian" panose="02010600030101010101" pitchFamily="2" charset="-122"/>
                <a:cs typeface="Times New Roman" panose="02020603050405020304" pitchFamily="18" charset="0"/>
              </a:rPr>
              <a:t>Hypothesis Test:</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tabLst>
                <a:tab pos="228600" algn="l"/>
              </a:tabLst>
            </a:pPr>
            <a:r>
              <a:rPr lang="en-US" dirty="0">
                <a:effectLst/>
                <a:latin typeface="Calibri" panose="020F0502020204030204" pitchFamily="34" charset="0"/>
                <a:ea typeface="DengXian" panose="02010600030101010101" pitchFamily="2" charset="-122"/>
                <a:cs typeface="Times New Roman" panose="02020603050405020304" pitchFamily="18" charset="0"/>
              </a:rPr>
              <a:t>Assumption: there is no temperature change during the 20 years. The yearly mean temperatures of each city follows the standard distribution. </a:t>
            </a:r>
          </a:p>
          <a:p>
            <a:pPr marL="0" marR="0">
              <a:lnSpc>
                <a:spcPct val="107000"/>
              </a:lnSpc>
              <a:spcBef>
                <a:spcPts val="0"/>
              </a:spcBef>
              <a:spcAft>
                <a:spcPts val="800"/>
              </a:spcAft>
              <a:tabLst>
                <a:tab pos="228600" algn="l"/>
              </a:tabLst>
            </a:pPr>
            <a:r>
              <a:rPr lang="en-US">
                <a:effectLst/>
                <a:latin typeface="Calibri" panose="020F0502020204030204" pitchFamily="34" charset="0"/>
                <a:ea typeface="DengXian" panose="02010600030101010101" pitchFamily="2" charset="-122"/>
                <a:cs typeface="Times New Roman" panose="02020603050405020304" pitchFamily="18" charset="0"/>
              </a:rPr>
              <a:t>Use average of </a:t>
            </a:r>
            <a:r>
              <a:rPr lang="en-US" dirty="0">
                <a:effectLst/>
                <a:latin typeface="Calibri" panose="020F0502020204030204" pitchFamily="34" charset="0"/>
                <a:ea typeface="DengXian" panose="02010600030101010101" pitchFamily="2" charset="-122"/>
                <a:cs typeface="Times New Roman" panose="02020603050405020304" pitchFamily="18" charset="0"/>
              </a:rPr>
              <a:t>the 20 years temperature and the standard deviation of the yearly mean temperature of each city to generate 10000 data (as the sample pool of the yearly mean temperature) for each city.</a:t>
            </a:r>
          </a:p>
          <a:p>
            <a:pPr marL="0" marR="0">
              <a:lnSpc>
                <a:spcPct val="107000"/>
              </a:lnSpc>
              <a:spcBef>
                <a:spcPts val="0"/>
              </a:spcBef>
              <a:spcAft>
                <a:spcPts val="800"/>
              </a:spcAft>
              <a:tabLst>
                <a:tab pos="228600" algn="l"/>
              </a:tabLst>
            </a:pPr>
            <a:r>
              <a:rPr lang="en-US" dirty="0">
                <a:effectLst/>
                <a:latin typeface="Calibri" panose="020F0502020204030204" pitchFamily="34" charset="0"/>
                <a:ea typeface="DengXian" panose="02010600030101010101" pitchFamily="2" charset="-122"/>
                <a:cs typeface="Times New Roman" panose="02020603050405020304" pitchFamily="18" charset="0"/>
              </a:rPr>
              <a:t>Random</a:t>
            </a:r>
            <a:r>
              <a:rPr lang="en-US" dirty="0">
                <a:latin typeface="Calibri" panose="020F0502020204030204" pitchFamily="34" charset="0"/>
                <a:ea typeface="DengXian" panose="02010600030101010101" pitchFamily="2" charset="-122"/>
                <a:cs typeface="Times New Roman" panose="02020603050405020304" pitchFamily="18" charset="0"/>
              </a:rPr>
              <a:t>ly </a:t>
            </a:r>
            <a:r>
              <a:rPr lang="en-US" dirty="0">
                <a:effectLst/>
                <a:latin typeface="Calibri" panose="020F0502020204030204" pitchFamily="34" charset="0"/>
                <a:ea typeface="DengXian" panose="02010600030101010101" pitchFamily="2" charset="-122"/>
                <a:cs typeface="Times New Roman" panose="02020603050405020304" pitchFamily="18" charset="0"/>
              </a:rPr>
              <a:t>pick 5 data (5a) from the pool as the yearly mean temperature of 1995-1999, and other 5 data (5b) as the those of 2010-2014.</a:t>
            </a:r>
          </a:p>
          <a:p>
            <a:pPr marL="0" marR="0">
              <a:lnSpc>
                <a:spcPct val="107000"/>
              </a:lnSpc>
              <a:spcBef>
                <a:spcPts val="0"/>
              </a:spcBef>
              <a:spcAft>
                <a:spcPts val="800"/>
              </a:spcAft>
              <a:tabLst>
                <a:tab pos="228600" algn="l"/>
              </a:tabLst>
            </a:pPr>
            <a:r>
              <a:rPr lang="en-US" dirty="0">
                <a:effectLst/>
                <a:latin typeface="Calibri" panose="020F0502020204030204" pitchFamily="34" charset="0"/>
                <a:ea typeface="DengXian" panose="02010600030101010101" pitchFamily="2" charset="-122"/>
                <a:cs typeface="Times New Roman" panose="02020603050405020304" pitchFamily="18" charset="0"/>
              </a:rPr>
              <a:t>c=Average of 20 cities of Mean(5a)-Mean(5b)</a:t>
            </a:r>
          </a:p>
          <a:p>
            <a:pPr marL="0" marR="0">
              <a:lnSpc>
                <a:spcPct val="107000"/>
              </a:lnSpc>
              <a:spcBef>
                <a:spcPts val="0"/>
              </a:spcBef>
              <a:spcAft>
                <a:spcPts val="800"/>
              </a:spcAft>
              <a:tabLst>
                <a:tab pos="228600" algn="l"/>
              </a:tabLst>
            </a:pPr>
            <a:r>
              <a:rPr lang="en-US" dirty="0">
                <a:effectLst/>
                <a:latin typeface="Calibri" panose="020F0502020204030204" pitchFamily="34" charset="0"/>
                <a:ea typeface="DengXian" panose="02010600030101010101" pitchFamily="2" charset="-122"/>
                <a:cs typeface="Times New Roman" panose="02020603050405020304" pitchFamily="18" charset="0"/>
              </a:rPr>
              <a:t>I repeated 1000 times and obtained a list of c. </a:t>
            </a:r>
          </a:p>
          <a:p>
            <a:pPr marL="0" marR="0">
              <a:lnSpc>
                <a:spcPct val="107000"/>
              </a:lnSpc>
              <a:spcBef>
                <a:spcPts val="0"/>
              </a:spcBef>
              <a:spcAft>
                <a:spcPts val="800"/>
              </a:spcAft>
              <a:tabLst>
                <a:tab pos="228600" algn="l"/>
              </a:tabLst>
            </a:pPr>
            <a:r>
              <a:rPr lang="en-US" dirty="0">
                <a:effectLst/>
                <a:latin typeface="Calibri" panose="020F0502020204030204" pitchFamily="34" charset="0"/>
                <a:ea typeface="DengXian" panose="02010600030101010101" pitchFamily="2" charset="-122"/>
                <a:cs typeface="Times New Roman" panose="02020603050405020304" pitchFamily="18" charset="0"/>
              </a:rPr>
              <a:t>5% -95% of c is between -0.27 and 0.27 (</a:t>
            </a:r>
            <a:r>
              <a:rPr lang="en-US" dirty="0">
                <a:effectLst/>
                <a:latin typeface="Calibri" panose="020F0502020204030204" pitchFamily="34" charset="0"/>
                <a:ea typeface="DengXian" panose="02010600030101010101" pitchFamily="2" charset="-122"/>
                <a:cs typeface="Calibri" panose="020F0502020204030204" pitchFamily="34" charset="0"/>
              </a:rPr>
              <a:t>°</a:t>
            </a:r>
            <a:r>
              <a:rPr lang="en-US" dirty="0">
                <a:effectLst/>
                <a:latin typeface="Calibri" panose="020F0502020204030204" pitchFamily="34" charset="0"/>
                <a:ea typeface="DengXian" panose="02010600030101010101" pitchFamily="2" charset="-122"/>
                <a:cs typeface="Times New Roman" panose="02020603050405020304" pitchFamily="18" charset="0"/>
              </a:rPr>
              <a:t>F)</a:t>
            </a:r>
          </a:p>
          <a:p>
            <a:pPr marL="0" marR="0">
              <a:lnSpc>
                <a:spcPct val="107000"/>
              </a:lnSpc>
              <a:spcBef>
                <a:spcPts val="0"/>
              </a:spcBef>
              <a:spcAft>
                <a:spcPts val="800"/>
              </a:spcAft>
              <a:tabLst>
                <a:tab pos="228600" algn="l"/>
              </a:tabLst>
            </a:pPr>
            <a:r>
              <a:rPr lang="en-US" dirty="0">
                <a:effectLst/>
                <a:latin typeface="Calibri" panose="020F0502020204030204" pitchFamily="34" charset="0"/>
                <a:ea typeface="DengXian" panose="02010600030101010101" pitchFamily="2" charset="-122"/>
                <a:cs typeface="Times New Roman" panose="02020603050405020304" pitchFamily="18" charset="0"/>
              </a:rPr>
              <a:t>1% -99% of c is between -0.41 and 0.41 (</a:t>
            </a:r>
            <a:r>
              <a:rPr lang="en-US" dirty="0">
                <a:effectLst/>
                <a:latin typeface="Calibri" panose="020F0502020204030204" pitchFamily="34" charset="0"/>
                <a:ea typeface="DengXian" panose="02010600030101010101" pitchFamily="2" charset="-122"/>
                <a:cs typeface="Calibri" panose="020F0502020204030204" pitchFamily="34" charset="0"/>
              </a:rPr>
              <a:t>°</a:t>
            </a:r>
            <a:r>
              <a:rPr lang="en-US" dirty="0">
                <a:effectLst/>
                <a:latin typeface="Calibri" panose="020F0502020204030204" pitchFamily="34" charset="0"/>
                <a:ea typeface="DengXian" panose="02010600030101010101" pitchFamily="2" charset="-122"/>
                <a:cs typeface="Times New Roman" panose="02020603050405020304" pitchFamily="18" charset="0"/>
              </a:rPr>
              <a:t>F)</a:t>
            </a:r>
          </a:p>
          <a:p>
            <a:pPr marL="0" marR="0">
              <a:lnSpc>
                <a:spcPct val="107000"/>
              </a:lnSpc>
              <a:spcBef>
                <a:spcPts val="0"/>
              </a:spcBef>
              <a:spcAft>
                <a:spcPts val="800"/>
              </a:spcAft>
              <a:tabLst>
                <a:tab pos="228600" algn="l"/>
              </a:tabLst>
            </a:pPr>
            <a:r>
              <a:rPr lang="en-US" dirty="0">
                <a:effectLst/>
                <a:latin typeface="Calibri" panose="020F0502020204030204" pitchFamily="34" charset="0"/>
                <a:ea typeface="DengXian" panose="02010600030101010101" pitchFamily="2" charset="-122"/>
                <a:cs typeface="Times New Roman" panose="02020603050405020304" pitchFamily="18" charset="0"/>
              </a:rPr>
              <a:t>0.66 (°F) from the real data of 20 cities. It is well above 99% of the possible data. </a:t>
            </a:r>
          </a:p>
          <a:p>
            <a:pPr marL="0" marR="0">
              <a:lnSpc>
                <a:spcPct val="107000"/>
              </a:lnSpc>
              <a:spcBef>
                <a:spcPts val="0"/>
              </a:spcBef>
              <a:spcAft>
                <a:spcPts val="800"/>
              </a:spcAft>
              <a:tabLst>
                <a:tab pos="228600" algn="l"/>
              </a:tabLst>
            </a:pPr>
            <a:r>
              <a:rPr lang="en-US" b="1"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The original hypothesis that there was no climate change is wrong. The overall temperature of 20 cities increased during the years of 1995-2014. </a:t>
            </a:r>
            <a:endParaRPr lang="en-US"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85726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1092</Words>
  <Application>Microsoft Office PowerPoint</Application>
  <PresentationFormat>Widescreen</PresentationFormat>
  <Paragraphs>107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 Data Research on Climate Change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 Research on Climate Change  </dc:title>
  <dc:creator>Shangguan Ning</dc:creator>
  <cp:lastModifiedBy>Shangguan Ning</cp:lastModifiedBy>
  <cp:revision>22</cp:revision>
  <dcterms:created xsi:type="dcterms:W3CDTF">2021-03-28T00:16:37Z</dcterms:created>
  <dcterms:modified xsi:type="dcterms:W3CDTF">2021-05-05T03:26:47Z</dcterms:modified>
</cp:coreProperties>
</file>