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9" r:id="rId9"/>
    <p:sldId id="262" r:id="rId10"/>
    <p:sldId id="264" r:id="rId11"/>
    <p:sldId id="265" r:id="rId12"/>
    <p:sldId id="266" r:id="rId13"/>
    <p:sldId id="267" r:id="rId14"/>
    <p:sldId id="268" r:id="rId15"/>
    <p:sldId id="272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9429-214B-4897-B2D6-2101DEBE5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F01DD-557F-4163-A654-D290AABC8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E2332-268E-455E-B71A-6927B9B3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EBBB-8302-41A0-A65F-C5E9FD2281C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690E2-552F-4DFC-BD33-C58F79965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A10A2-513C-416C-99FF-2C17963E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E82D-4926-4459-9BE9-10C4C3E9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0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F80BE-E9A6-4CBD-A781-26405634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2E013-D04B-4528-85A2-16AAB5C2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2367E-580E-4F76-A11C-2035A2A10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EBBB-8302-41A0-A65F-C5E9FD2281C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650E6-0C92-49D1-9D20-F5BBB792E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74C29-E64D-44C3-B4FE-7C52C035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E82D-4926-4459-9BE9-10C4C3E9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98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8B013-77E1-4442-A67B-7D005BA44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5B918-6A6C-4BC9-9125-B892B1952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564CE-17FD-4AF0-BB09-B1CD5B18C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EBBB-8302-41A0-A65F-C5E9FD2281C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97488-0D41-4990-8041-8A1D6B3B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B2CFE-92E6-4621-9449-A76996AF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E82D-4926-4459-9BE9-10C4C3E9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BA96-6515-49A8-A483-AFA0BF0F0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3ED6B-B53E-4081-8A0C-76F5A16B1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CD851-43CB-4038-B98A-D5E234C26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EBBB-8302-41A0-A65F-C5E9FD2281C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F9152-09F6-472C-A39E-210049C4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8C256-1CE4-4ACE-8AA8-577C1C57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E82D-4926-4459-9BE9-10C4C3E9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7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E6BE-FE7F-4E7E-BE46-6D12442B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EAF22-F9A5-4DDB-8F3C-2E3968AFB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D6E85-AD8E-41C7-A1D7-D1D710BFD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EBBB-8302-41A0-A65F-C5E9FD2281C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27590-F1E4-46CA-9C42-848AA7F2B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C178B-97D3-499C-AEAE-9102CC3D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E82D-4926-4459-9BE9-10C4C3E9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4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CCA8-360D-4943-ADB2-2FC1E79D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5D767-C822-4F31-B475-13CF920C0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191E6-8815-4817-B44D-33E5FB854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41F38-35E3-4FBA-9FC4-5C1BDC4E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EBBB-8302-41A0-A65F-C5E9FD2281C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4B3E3-DADB-4709-8773-019DCACF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4DA52-51F3-49BF-BFCE-1DEEE97B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E82D-4926-4459-9BE9-10C4C3E9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6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A7766-5C0A-4F38-8F47-3874043C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DAE07-139F-402C-8121-0F8C44FAA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47F81-A71F-42B4-B046-6B98DD220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EBC66C-17D3-4389-94CA-68161E836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7F0A57-B9B0-4803-9D4A-F1D06D8E6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F59DB3-8508-4B23-B33E-6E3855E9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EBBB-8302-41A0-A65F-C5E9FD2281C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17FEDE-BD01-4F22-8B68-FCB84F70B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D52742-6C3B-4250-B015-F3E97458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E82D-4926-4459-9BE9-10C4C3E9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1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DDB3-6240-4653-88B5-399E8F47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20B17-9564-472C-93F5-652CF7BE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EBBB-8302-41A0-A65F-C5E9FD2281C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56F5E-35E2-4B54-B43A-090B94A7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C0CC2-2EB8-4086-A967-BB633B71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E82D-4926-4459-9BE9-10C4C3E9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1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59618-0244-4DB3-A8FD-1BD9CCB3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EBBB-8302-41A0-A65F-C5E9FD2281C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DE43A0-CB1D-4D62-B52D-B4D496BF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3AEDB-9B97-483E-8659-EF92D746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E82D-4926-4459-9BE9-10C4C3E9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A753-4A66-4AA1-BEDB-885DB7FC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A82AA-E45F-48BD-B1BC-CD0A63A0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33F79-ECA3-4E85-80FD-F74DD2C2E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99715-433D-435E-A010-5829D6254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EBBB-8302-41A0-A65F-C5E9FD2281C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71C9B-11B3-4EBE-A521-1023029D2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A1453-40DE-4810-8FFE-FE36CB64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E82D-4926-4459-9BE9-10C4C3E9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9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1F93-A6C2-4E8C-A33D-C5FA9D872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B20F5B-7424-470C-8F90-D617FD6C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8FE8D-6C39-46F8-AEC0-FECDEE545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A46DC-94F2-4BEE-93FE-049E5B32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EBBB-8302-41A0-A65F-C5E9FD2281C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4748F-8E85-4F58-B198-AE569221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1B47D-5B07-4F30-9DCC-FE6039AD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E82D-4926-4459-9BE9-10C4C3E9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68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22B927-6715-42FF-B372-A757AD78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5E39C-E20C-4E3A-A29C-1028EACE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D058A-465C-4374-B045-2CE12007D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DEBBB-8302-41A0-A65F-C5E9FD2281C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7C482-62ED-4A8B-A732-F323D3FF0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75382-6D4C-49F9-BED2-9E13CF878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4E82D-4926-4459-9BE9-10C4C3E9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1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weather.gov/media/okx/Climate/CentralPark/monthlyannualtemp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ourworldindata.org/grapher/global-co-concentration-ppm" TargetMode="Externa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c.udayton.edu/kissock/http/weathe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19B2A-031D-4A46-9B57-04E57327D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40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 Data Research on Climate Change</a:t>
            </a:r>
            <a:br>
              <a:rPr lang="en-US" sz="4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br>
              <a:rPr lang="en-US" sz="4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endParaRPr lang="en-US" sz="4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4244A-4CC5-44AD-B0DC-C0C5B8958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688" y="4468796"/>
            <a:ext cx="8258176" cy="631825"/>
          </a:xfrm>
        </p:spPr>
        <p:txBody>
          <a:bodyPr anchor="ctr">
            <a:noAutofit/>
          </a:bodyPr>
          <a:lstStyle/>
          <a:p>
            <a:r>
              <a:rPr lang="en-US" sz="1800" dirty="0"/>
              <a:t>Ning Shangguan</a:t>
            </a:r>
          </a:p>
          <a:p>
            <a:endParaRPr lang="en-US" sz="1800" dirty="0"/>
          </a:p>
          <a:p>
            <a:r>
              <a:rPr lang="en-US" sz="1800" dirty="0"/>
              <a:t>3/28/2021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516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CC73869-05E9-4642-A3B7-A1C4B1011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38" y="1349416"/>
            <a:ext cx="8554052" cy="431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86C90E-E0C3-4FBB-BA79-9DDDB66CFA64}"/>
              </a:ext>
            </a:extLst>
          </p:cNvPr>
          <p:cNvSpPr txBox="1"/>
          <p:nvPr/>
        </p:nvSpPr>
        <p:spPr>
          <a:xfrm>
            <a:off x="876299" y="509858"/>
            <a:ext cx="75903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Cities and Their Five Years Mean Temperature Changes</a:t>
            </a:r>
          </a:p>
        </p:txBody>
      </p:sp>
    </p:spTree>
    <p:extLst>
      <p:ext uri="{BB962C8B-B14F-4D97-AF65-F5344CB8AC3E}">
        <p14:creationId xmlns:p14="http://schemas.microsoft.com/office/powerpoint/2010/main" val="2503886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F4DD0491-43E8-4021-814E-D217D074D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10" y="1624011"/>
            <a:ext cx="4657725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2BDB486-4B74-485D-8BC8-BCB0AE01E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1709737"/>
            <a:ext cx="4505325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89E7D4-1675-4D06-AA53-40D2808C6D83}"/>
              </a:ext>
            </a:extLst>
          </p:cNvPr>
          <p:cNvSpPr txBox="1"/>
          <p:nvPr/>
        </p:nvSpPr>
        <p:spPr>
          <a:xfrm>
            <a:off x="534860" y="409575"/>
            <a:ext cx="6653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Correlation of Monthly Mean Temperature of Cities </a:t>
            </a:r>
          </a:p>
        </p:txBody>
      </p:sp>
    </p:spTree>
    <p:extLst>
      <p:ext uri="{BB962C8B-B14F-4D97-AF65-F5344CB8AC3E}">
        <p14:creationId xmlns:p14="http://schemas.microsoft.com/office/powerpoint/2010/main" val="2843151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5DE10E8-4903-43C4-A509-9F6226040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31" y="1330980"/>
            <a:ext cx="4650938" cy="313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F6EC72A-FC7F-43C7-970A-41AB1C2CB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125" y="1330980"/>
            <a:ext cx="4880524" cy="334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9C826E-43E8-4E32-887A-35171E6B9726}"/>
              </a:ext>
            </a:extLst>
          </p:cNvPr>
          <p:cNvSpPr txBox="1"/>
          <p:nvPr/>
        </p:nvSpPr>
        <p:spPr>
          <a:xfrm>
            <a:off x="1714500" y="485775"/>
            <a:ext cx="711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Yearly Mean Temperature of New York City (1869-2019)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6363C-6636-43E2-BE46-C5EA1C73590E}"/>
              </a:ext>
            </a:extLst>
          </p:cNvPr>
          <p:cNvSpPr txBox="1"/>
          <p:nvPr/>
        </p:nvSpPr>
        <p:spPr>
          <a:xfrm>
            <a:off x="983601" y="4611520"/>
            <a:ext cx="48805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4"/>
              </a:rPr>
              <a:t>www.weather.gov/media/okx/Climate/CentralPark/monthlyannualtemp.pdf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4B4A4-3D5B-4E27-9DDD-097888DB2383}"/>
              </a:ext>
            </a:extLst>
          </p:cNvPr>
          <p:cNvSpPr txBox="1"/>
          <p:nvPr/>
        </p:nvSpPr>
        <p:spPr>
          <a:xfrm>
            <a:off x="7143792" y="4926582"/>
            <a:ext cx="2614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T=51.88+0.0278(Y-1869)  (°F)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9093A-2E62-45B9-9E40-EB26FD1A4524}"/>
              </a:ext>
            </a:extLst>
          </p:cNvPr>
          <p:cNvSpPr txBox="1"/>
          <p:nvPr/>
        </p:nvSpPr>
        <p:spPr>
          <a:xfrm>
            <a:off x="1181129" y="5635256"/>
            <a:ext cx="9829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15 years, the mean temperature of NYC increases 0.42 °F, it is consistent with the previous result </a:t>
            </a:r>
          </a:p>
          <a:p>
            <a:r>
              <a:rPr lang="en-US" dirty="0"/>
              <a:t>of NYC </a:t>
            </a:r>
            <a:r>
              <a:rPr lang="el-GR" dirty="0"/>
              <a:t>Δ</a:t>
            </a:r>
            <a:r>
              <a:rPr lang="en-US" dirty="0"/>
              <a:t>T=0.47 °F (15 years of time span, mean temperature of 5 years).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E948B-C40E-428A-B686-D8577B4168D2}"/>
              </a:ext>
            </a:extLst>
          </p:cNvPr>
          <p:cNvSpPr txBox="1"/>
          <p:nvPr/>
        </p:nvSpPr>
        <p:spPr>
          <a:xfrm>
            <a:off x="1181129" y="5058157"/>
            <a:ext cx="343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Temperature vs Year Correlation: 0.746 </a:t>
            </a:r>
          </a:p>
        </p:txBody>
      </p:sp>
    </p:spTree>
    <p:extLst>
      <p:ext uri="{BB962C8B-B14F-4D97-AF65-F5344CB8AC3E}">
        <p14:creationId xmlns:p14="http://schemas.microsoft.com/office/powerpoint/2010/main" val="3653839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51DFB6-93DF-4F96-B5C1-317F332B086A}"/>
              </a:ext>
            </a:extLst>
          </p:cNvPr>
          <p:cNvSpPr txBox="1"/>
          <p:nvPr/>
        </p:nvSpPr>
        <p:spPr>
          <a:xfrm>
            <a:off x="879844" y="1287392"/>
            <a:ext cx="8423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I know some other cities (Burlington and Cleveland) of monthly mean temperature, can I predict the monthly mean temperature of New York city?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3B82D-13BD-4471-B852-98240B41A426}"/>
              </a:ext>
            </a:extLst>
          </p:cNvPr>
          <p:cNvSpPr txBox="1"/>
          <p:nvPr/>
        </p:nvSpPr>
        <p:spPr>
          <a:xfrm>
            <a:off x="863966" y="488413"/>
            <a:ext cx="27671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Prediction I: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61CFEE-9449-42F9-85BB-8A008F098A1F}"/>
              </a:ext>
            </a:extLst>
          </p:cNvPr>
          <p:cNvSpPr txBox="1"/>
          <p:nvPr/>
        </p:nvSpPr>
        <p:spPr>
          <a:xfrm>
            <a:off x="879844" y="2366730"/>
            <a:ext cx="7892016" cy="1561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KNN model: K =7, Train Score= 0.989, Test Score=0.987</a:t>
            </a: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Linear Regression: Train Score= 0.994, Test Score= 0.992, MAE=1.065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°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Gradient Boosting: Train Score= 0.999, Test Score= 0.992, MAE= 1.160 °F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AB21BE-D419-4CC0-B723-6C0D07A831D4}"/>
              </a:ext>
            </a:extLst>
          </p:cNvPr>
          <p:cNvSpPr txBox="1"/>
          <p:nvPr/>
        </p:nvSpPr>
        <p:spPr>
          <a:xfrm>
            <a:off x="863966" y="4915049"/>
            <a:ext cx="7721895" cy="858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Conclusion: It is easy to predict a city’s temperature if you know the temperature of other US cities at the same time.</a:t>
            </a: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12388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74CDEE-99F9-484E-9434-4295ECE0B6B1}"/>
              </a:ext>
            </a:extLst>
          </p:cNvPr>
          <p:cNvSpPr txBox="1"/>
          <p:nvPr/>
        </p:nvSpPr>
        <p:spPr>
          <a:xfrm>
            <a:off x="1144952" y="757449"/>
            <a:ext cx="1877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Prediction II: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5CCA2-96CF-45C8-89FC-6ED0B40F3E75}"/>
              </a:ext>
            </a:extLst>
          </p:cNvPr>
          <p:cNvSpPr txBox="1"/>
          <p:nvPr/>
        </p:nvSpPr>
        <p:spPr>
          <a:xfrm>
            <a:off x="1007434" y="1657540"/>
            <a:ext cx="7753793" cy="4443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Based on the 150 years of historical data of the monthly mean temperature of New York  city, can we predict the future temperatures of NYC?</a:t>
            </a: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KNN model: K=1, Test Score =0.791; K=2, Test Score =0.673..</a:t>
            </a: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Linear Regression: Train Score = 0.965, Test Score= 0.964, MAE= 2.384</a:t>
            </a: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°</a:t>
            </a: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Gradient Boosting: Train Score = 0.969, Test Score= 0.965, MAE= 2.376</a:t>
            </a: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°</a:t>
            </a: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Random Forest: Test Score= 0.948, MAE= 2.759 </a:t>
            </a: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°</a:t>
            </a: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Gradient Boosting cannot give a future temperature prediction (like 2100), only Linear Regression works well.</a:t>
            </a: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991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DC63515-D0C1-4211-AE00-8D8BD77A8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98" y="1583665"/>
            <a:ext cx="9619854" cy="443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B8E4D5-6710-4BE2-89DD-1DD66F0ECFFA}"/>
              </a:ext>
            </a:extLst>
          </p:cNvPr>
          <p:cNvSpPr txBox="1"/>
          <p:nvPr/>
        </p:nvSpPr>
        <p:spPr>
          <a:xfrm>
            <a:off x="597798" y="609139"/>
            <a:ext cx="10075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NYC Actual Monthly Mean Temperature and the Prediction by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171171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56385F-BBFA-4367-A907-3FF5A9E30F29}"/>
              </a:ext>
            </a:extLst>
          </p:cNvPr>
          <p:cNvSpPr txBox="1"/>
          <p:nvPr/>
        </p:nvSpPr>
        <p:spPr>
          <a:xfrm>
            <a:off x="825302" y="688020"/>
            <a:ext cx="1873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Prediction  III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07E88A-FA9B-4A65-8DCD-6D41E1A5C594}"/>
              </a:ext>
            </a:extLst>
          </p:cNvPr>
          <p:cNvSpPr txBox="1"/>
          <p:nvPr/>
        </p:nvSpPr>
        <p:spPr>
          <a:xfrm>
            <a:off x="825302" y="1715454"/>
            <a:ext cx="7530509" cy="3690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If I know the monthly mean temperature of NYC, Milwaukee, Cleveland and Burlington, can I predict the monthly mean temperature of NYC next year?</a:t>
            </a: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KNN model: K =11, Train Score= 0.944, Test Score=0.907</a:t>
            </a: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Linear Regression: Train Score= 0.975, Test Score= 0.944</a:t>
            </a: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Gradient Boosting: Train Score= 0.993, Test Score= 0.932</a:t>
            </a: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Conclusion: Adding data of other US cities did not help predicting a US city’s  temperature next year.</a:t>
            </a: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3753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26DF782C-8286-4DC1-A361-AB733B541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49" y="1230737"/>
            <a:ext cx="4010263" cy="255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1DC3D38A-142D-44E4-AE1C-25ED57A2D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828" y="1230737"/>
            <a:ext cx="4245610" cy="267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9D9E428-E2D0-412C-A396-9272CDCC2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338" y="4292216"/>
            <a:ext cx="3296314" cy="22620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3FF4F0-896E-46C7-821C-31E38CD1801B}"/>
              </a:ext>
            </a:extLst>
          </p:cNvPr>
          <p:cNvSpPr txBox="1"/>
          <p:nvPr/>
        </p:nvSpPr>
        <p:spPr>
          <a:xfrm>
            <a:off x="338454" y="439239"/>
            <a:ext cx="11081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Remaining Question: The Relationship Between CO</a:t>
            </a:r>
            <a:r>
              <a:rPr lang="en-US" sz="2000" baseline="-25000" dirty="0"/>
              <a:t>2 </a:t>
            </a:r>
            <a:r>
              <a:rPr lang="en-US" sz="2000" dirty="0"/>
              <a:t>Concentration and the Earth Mean Temperature</a:t>
            </a:r>
          </a:p>
          <a:p>
            <a:r>
              <a:rPr lang="en-US" sz="1600" dirty="0"/>
              <a:t>Data from  </a:t>
            </a:r>
            <a:r>
              <a:rPr lang="en-US" sz="1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https://ourworldindata.org/grapher/global-co-concentration-ppm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7AC4E9-EB70-43CB-A0C3-42C0D72F5E35}"/>
              </a:ext>
            </a:extLst>
          </p:cNvPr>
          <p:cNvSpPr txBox="1"/>
          <p:nvPr/>
        </p:nvSpPr>
        <p:spPr>
          <a:xfrm>
            <a:off x="5621300" y="4593266"/>
            <a:ext cx="4915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the recent years of rapid increase of CO</a:t>
            </a:r>
            <a:r>
              <a:rPr lang="en-US" baseline="-25000" dirty="0"/>
              <a:t>2</a:t>
            </a:r>
            <a:r>
              <a:rPr lang="en-US" dirty="0"/>
              <a:t> concentration in atmosphere, could we still expect the linear increase of the mean temperature?</a:t>
            </a:r>
          </a:p>
        </p:txBody>
      </p:sp>
    </p:spTree>
    <p:extLst>
      <p:ext uri="{BB962C8B-B14F-4D97-AF65-F5344CB8AC3E}">
        <p14:creationId xmlns:p14="http://schemas.microsoft.com/office/powerpoint/2010/main" val="72746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913370-46A8-4ABD-8FFD-10912950475C}"/>
              </a:ext>
            </a:extLst>
          </p:cNvPr>
          <p:cNvSpPr txBox="1"/>
          <p:nvPr/>
        </p:nvSpPr>
        <p:spPr>
          <a:xfrm>
            <a:off x="808074" y="584791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Summary: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57E531-0D37-412A-A825-2F31177D2057}"/>
              </a:ext>
            </a:extLst>
          </p:cNvPr>
          <p:cNvSpPr txBox="1"/>
          <p:nvPr/>
        </p:nvSpPr>
        <p:spPr>
          <a:xfrm>
            <a:off x="808074" y="1530495"/>
            <a:ext cx="8561868" cy="3350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/>
              <a:tabLst>
                <a:tab pos="22860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limate change 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of earth 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is a complicated phenomenon,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20 years of climate data is not big enough to give us a clear understanding. During the 20 years, we see many variations and fluctuations of mean temperature of each year. </a:t>
            </a:r>
          </a:p>
          <a:p>
            <a:pPr marL="342900" marR="0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/>
              <a:tabLst>
                <a:tab pos="228600" algn="l"/>
              </a:tabLst>
            </a:pP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Overall, most of the selected cities have increased mean temperature over 5 years compared with 15 years ago, it shows the trend of the earth temperature increase and the variations of the climate change.</a:t>
            </a: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/>
              <a:tabLst>
                <a:tab pos="22860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150 years of weather data of New York City shows a clear picture of the yearly mean temperature increase trend.</a:t>
            </a:r>
          </a:p>
          <a:p>
            <a:pPr marL="342900" marR="0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/>
              <a:tabLst>
                <a:tab pos="228600" algn="l"/>
              </a:tabLst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relationship between the CO</a:t>
            </a:r>
            <a:r>
              <a:rPr lang="en-US" baseline="-25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concentration in atmosphere and the mean temperature of earth still needs more research and waits for a better answer.</a:t>
            </a: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23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dark, clouds, smoke&#10;&#10;Description automatically generated">
            <a:extLst>
              <a:ext uri="{FF2B5EF4-FFF2-40B4-BE49-F238E27FC236}">
                <a16:creationId xmlns:a16="http://schemas.microsoft.com/office/drawing/2014/main" id="{F683943F-D24F-4122-9BBC-1207821343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8" r="10790" b="9091"/>
          <a:stretch/>
        </p:blipFill>
        <p:spPr>
          <a:xfrm>
            <a:off x="3523486" y="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70828-E53A-4DB2-94E2-B9119DA9D9FA}"/>
              </a:ext>
            </a:extLst>
          </p:cNvPr>
          <p:cNvSpPr txBox="1"/>
          <p:nvPr/>
        </p:nvSpPr>
        <p:spPr>
          <a:xfrm>
            <a:off x="286592" y="1825371"/>
            <a:ext cx="5146645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Questions about the Climate Change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94C2DE-5F2F-417E-A0AE-5A2AF8D10B63}"/>
              </a:ext>
            </a:extLst>
          </p:cNvPr>
          <p:cNvSpPr txBox="1"/>
          <p:nvPr/>
        </p:nvSpPr>
        <p:spPr>
          <a:xfrm>
            <a:off x="621216" y="2878514"/>
            <a:ext cx="422723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 Is the climate change real? </a:t>
            </a:r>
          </a:p>
          <a:p>
            <a:pPr marL="342900" indent="-342900">
              <a:buAutoNum type="arabicPeriod"/>
            </a:pP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2. How does the climate change look like? </a:t>
            </a:r>
          </a:p>
          <a:p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Is the CO</a:t>
            </a:r>
            <a:r>
              <a:rPr lang="en-US" baseline="-25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emission from fossil fuel causing the climate change?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97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285C9F-5E6F-4258-8A13-B0289EC4A26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82" y="1358566"/>
            <a:ext cx="8323162" cy="49276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85422C-E7A2-45F1-8F5C-C85B729B9867}"/>
              </a:ext>
            </a:extLst>
          </p:cNvPr>
          <p:cNvSpPr txBox="1"/>
          <p:nvPr/>
        </p:nvSpPr>
        <p:spPr>
          <a:xfrm>
            <a:off x="720703" y="754912"/>
            <a:ext cx="944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Totally 19 cities were selected to see the mean temperature change over the 20 years (1995-2015)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B488EC-DF13-491B-B49D-541983108DB0}"/>
              </a:ext>
            </a:extLst>
          </p:cNvPr>
          <p:cNvSpPr txBox="1"/>
          <p:nvPr/>
        </p:nvSpPr>
        <p:spPr>
          <a:xfrm>
            <a:off x="9128946" y="2628781"/>
            <a:ext cx="25124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Source:</a:t>
            </a:r>
          </a:p>
          <a:p>
            <a:r>
              <a:rPr lang="en-US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https://academic.udayton.edu/kissock/http/weather/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693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FC7EB54-A861-407F-89FC-8ED9F2DC4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90" y="1199294"/>
            <a:ext cx="8160755" cy="477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EBA9F7-3891-4B83-B4E4-3EAA72D09D8E}"/>
              </a:ext>
            </a:extLst>
          </p:cNvPr>
          <p:cNvSpPr txBox="1"/>
          <p:nvPr/>
        </p:nvSpPr>
        <p:spPr>
          <a:xfrm>
            <a:off x="1052622" y="574158"/>
            <a:ext cx="3717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Daily Mean Temperature of Cities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04E0F-0BC0-434D-8E02-FED94AA95DB1}"/>
              </a:ext>
            </a:extLst>
          </p:cNvPr>
          <p:cNvSpPr txBox="1"/>
          <p:nvPr/>
        </p:nvSpPr>
        <p:spPr>
          <a:xfrm>
            <a:off x="9069572" y="2562447"/>
            <a:ext cx="2360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 many data points, Difficult to see clearly.</a:t>
            </a:r>
          </a:p>
        </p:txBody>
      </p:sp>
    </p:spTree>
    <p:extLst>
      <p:ext uri="{BB962C8B-B14F-4D97-AF65-F5344CB8AC3E}">
        <p14:creationId xmlns:p14="http://schemas.microsoft.com/office/powerpoint/2010/main" val="250997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AE21E51-A07A-4CAB-A34E-C33F35A2D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11" y="1450570"/>
            <a:ext cx="9853132" cy="415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15965B-2744-4191-9E4C-4DDC858ECBDC}"/>
              </a:ext>
            </a:extLst>
          </p:cNvPr>
          <p:cNvSpPr txBox="1"/>
          <p:nvPr/>
        </p:nvSpPr>
        <p:spPr>
          <a:xfrm>
            <a:off x="900539" y="499730"/>
            <a:ext cx="5195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Monthly Mean Temperature of US Cities</a:t>
            </a:r>
          </a:p>
        </p:txBody>
      </p:sp>
    </p:spTree>
    <p:extLst>
      <p:ext uri="{BB962C8B-B14F-4D97-AF65-F5344CB8AC3E}">
        <p14:creationId xmlns:p14="http://schemas.microsoft.com/office/powerpoint/2010/main" val="10665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0A996B5-5F0D-4A41-BA38-DA8F3B50F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06" y="1501548"/>
            <a:ext cx="9785283" cy="410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AA6300-B266-4FBE-9420-69E6705C9A7E}"/>
              </a:ext>
            </a:extLst>
          </p:cNvPr>
          <p:cNvSpPr txBox="1"/>
          <p:nvPr/>
        </p:nvSpPr>
        <p:spPr>
          <a:xfrm>
            <a:off x="871870" y="648586"/>
            <a:ext cx="6475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Monthly Mean Temperature of International Cities</a:t>
            </a:r>
          </a:p>
        </p:txBody>
      </p:sp>
    </p:spTree>
    <p:extLst>
      <p:ext uri="{BB962C8B-B14F-4D97-AF65-F5344CB8AC3E}">
        <p14:creationId xmlns:p14="http://schemas.microsoft.com/office/powerpoint/2010/main" val="49632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073D0D1-A44D-486D-8BBE-438EB094A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35" y="1096807"/>
            <a:ext cx="9076066" cy="471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9CF8E0-2D10-40E6-B7C5-4FC6812C2FDC}"/>
              </a:ext>
            </a:extLst>
          </p:cNvPr>
          <p:cNvSpPr txBox="1"/>
          <p:nvPr/>
        </p:nvSpPr>
        <p:spPr>
          <a:xfrm>
            <a:off x="1003131" y="302228"/>
            <a:ext cx="509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Yearly Mean Temperature Comparisons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EAEAD3-8D48-435D-9CC5-B1E6D904F7C6}"/>
              </a:ext>
            </a:extLst>
          </p:cNvPr>
          <p:cNvSpPr txBox="1"/>
          <p:nvPr/>
        </p:nvSpPr>
        <p:spPr>
          <a:xfrm flipH="1">
            <a:off x="3157867" y="6020173"/>
            <a:ext cx="3161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Climate Change is still not obvious to see </a:t>
            </a:r>
          </a:p>
        </p:txBody>
      </p:sp>
    </p:spTree>
    <p:extLst>
      <p:ext uri="{BB962C8B-B14F-4D97-AF65-F5344CB8AC3E}">
        <p14:creationId xmlns:p14="http://schemas.microsoft.com/office/powerpoint/2010/main" val="276470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53EDF39-2AA3-46B6-8639-54D9D070D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735" y="3182236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FAFEBE51-DF62-4ABC-9269-6BF00EBD0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358" y="2053640"/>
            <a:ext cx="3625702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Cities                                     </a:t>
            </a: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Δ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 (°F)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Anchorage                          1.074367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Fargo                                  0.969164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West_Palm_Beach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           0.640763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Burlington                           1.026773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El_Paso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                 1.368277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Cheyenne                           0.728467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San_Francisco</a:t>
            </a:r>
            <a:r>
              <a:rPr lang="en-US" altLang="en-US" sz="1200" dirty="0"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      0.451889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Cleveland                            0.735532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Milwaukee                          0.246579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</a:t>
            </a:r>
            <a:r>
              <a:rPr lang="en-US" altLang="en-US" sz="1200" dirty="0"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York  City                     0.470892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Honolulu                             -0.114274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Egypt_Cairo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           1.605934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India_Delhi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             0.888429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China_Beijing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       -0.878986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Singapore_Temp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   -0.129509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Auckland                             0.059801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Russia_Moscow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     1.904925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Buenos_Aires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        1.060245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_Lima                                 -0.836762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8D840D-91B3-4207-B2D9-FCC2AA0B3446}"/>
              </a:ext>
            </a:extLst>
          </p:cNvPr>
          <p:cNvSpPr txBox="1"/>
          <p:nvPr/>
        </p:nvSpPr>
        <p:spPr>
          <a:xfrm>
            <a:off x="1164723" y="429898"/>
            <a:ext cx="3704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Mean Temperature Changes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D1F1F-C012-4CE8-AEF9-6E8ECC87DA3E}"/>
              </a:ext>
            </a:extLst>
          </p:cNvPr>
          <p:cNvSpPr txBox="1"/>
          <p:nvPr/>
        </p:nvSpPr>
        <p:spPr>
          <a:xfrm>
            <a:off x="1257890" y="1180214"/>
            <a:ext cx="722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Take mean temperature of 1995-1999 (T1) and mean temperature of 2010-2104 (T2)</a:t>
            </a:r>
          </a:p>
          <a:p>
            <a:r>
              <a:rPr lang="en-US" sz="1600" dirty="0"/>
              <a:t>  </a:t>
            </a:r>
            <a:r>
              <a:rPr lang="el-GR" sz="1600" dirty="0"/>
              <a:t>Δ</a:t>
            </a:r>
            <a:r>
              <a:rPr lang="en-US" sz="1600" dirty="0"/>
              <a:t>T=T2-T1</a:t>
            </a:r>
          </a:p>
        </p:txBody>
      </p:sp>
    </p:spTree>
    <p:extLst>
      <p:ext uri="{BB962C8B-B14F-4D97-AF65-F5344CB8AC3E}">
        <p14:creationId xmlns:p14="http://schemas.microsoft.com/office/powerpoint/2010/main" val="3057224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2EC32D-719C-4E71-8986-BE47C18BACD9}"/>
              </a:ext>
            </a:extLst>
          </p:cNvPr>
          <p:cNvSpPr txBox="1"/>
          <p:nvPr/>
        </p:nvSpPr>
        <p:spPr>
          <a:xfrm>
            <a:off x="857250" y="561975"/>
            <a:ext cx="700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Cities and Their Five Years Mean Temperature Changes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E2B6655-E5FB-4615-A686-85B1CBB1C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32" y="1465282"/>
            <a:ext cx="10166841" cy="443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25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839</Words>
  <Application>Microsoft Office PowerPoint</Application>
  <PresentationFormat>Widescreen</PresentationFormat>
  <Paragraphs>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 Unicode MS</vt:lpstr>
      <vt:lpstr>Arial</vt:lpstr>
      <vt:lpstr>Calibri</vt:lpstr>
      <vt:lpstr>Calibri Light</vt:lpstr>
      <vt:lpstr>Office Theme</vt:lpstr>
      <vt:lpstr>A Data Research on Climate Change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Data Research on Climate Change  </dc:title>
  <dc:creator>Shangguan Ning</dc:creator>
  <cp:lastModifiedBy>Shangguan Ning</cp:lastModifiedBy>
  <cp:revision>22</cp:revision>
  <dcterms:created xsi:type="dcterms:W3CDTF">2021-03-28T00:16:37Z</dcterms:created>
  <dcterms:modified xsi:type="dcterms:W3CDTF">2021-04-10T21:55:23Z</dcterms:modified>
</cp:coreProperties>
</file>