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4" r:id="rId10"/>
    <p:sldId id="275" r:id="rId11"/>
    <p:sldId id="262" r:id="rId12"/>
    <p:sldId id="264" r:id="rId13"/>
    <p:sldId id="265" r:id="rId14"/>
    <p:sldId id="266" r:id="rId15"/>
    <p:sldId id="267" r:id="rId16"/>
    <p:sldId id="268" r:id="rId17"/>
    <p:sldId id="272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0ECF8-343C-4E0F-85F0-F3FF818DD8D2}" v="7" dt="2021-05-05T03:25:22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gguan Ning" userId="f106bd1abbdf788f" providerId="LiveId" clId="{B3C0ECF8-343C-4E0F-85F0-F3FF818DD8D2}"/>
    <pc:docChg chg="custSel addSld modSld">
      <pc:chgData name="Shangguan Ning" userId="f106bd1abbdf788f" providerId="LiveId" clId="{B3C0ECF8-343C-4E0F-85F0-F3FF818DD8D2}" dt="2021-05-05T03:26:24.745" v="292" actId="20577"/>
      <pc:docMkLst>
        <pc:docMk/>
      </pc:docMkLst>
      <pc:sldChg chg="addSp delSp modSp mod">
        <pc:chgData name="Shangguan Ning" userId="f106bd1abbdf788f" providerId="LiveId" clId="{B3C0ECF8-343C-4E0F-85F0-F3FF818DD8D2}" dt="2021-05-05T03:14:55.002" v="7" actId="1076"/>
        <pc:sldMkLst>
          <pc:docMk/>
          <pc:sldMk cId="2926937401" sldId="258"/>
        </pc:sldMkLst>
        <pc:picChg chg="del">
          <ac:chgData name="Shangguan Ning" userId="f106bd1abbdf788f" providerId="LiveId" clId="{B3C0ECF8-343C-4E0F-85F0-F3FF818DD8D2}" dt="2021-05-05T03:14:40.042" v="1" actId="478"/>
          <ac:picMkLst>
            <pc:docMk/>
            <pc:sldMk cId="2926937401" sldId="258"/>
            <ac:picMk id="2" creationId="{F7285C9F-5E6F-4258-8A13-B0289EC4A264}"/>
          </ac:picMkLst>
        </pc:picChg>
        <pc:picChg chg="add mod">
          <ac:chgData name="Shangguan Ning" userId="f106bd1abbdf788f" providerId="LiveId" clId="{B3C0ECF8-343C-4E0F-85F0-F3FF818DD8D2}" dt="2021-05-05T03:14:55.002" v="7" actId="1076"/>
          <ac:picMkLst>
            <pc:docMk/>
            <pc:sldMk cId="2926937401" sldId="258"/>
            <ac:picMk id="5" creationId="{04D2A967-4CF3-422F-BE52-62FEAE90E323}"/>
          </ac:picMkLst>
        </pc:picChg>
      </pc:sldChg>
      <pc:sldChg chg="addSp delSp modSp mod">
        <pc:chgData name="Shangguan Ning" userId="f106bd1abbdf788f" providerId="LiveId" clId="{B3C0ECF8-343C-4E0F-85F0-F3FF818DD8D2}" dt="2021-05-05T03:16:34.090" v="28" actId="1076"/>
        <pc:sldMkLst>
          <pc:docMk/>
          <pc:sldMk cId="843256626" sldId="262"/>
        </pc:sldMkLst>
        <pc:picChg chg="add mod">
          <ac:chgData name="Shangguan Ning" userId="f106bd1abbdf788f" providerId="LiveId" clId="{B3C0ECF8-343C-4E0F-85F0-F3FF818DD8D2}" dt="2021-05-05T03:16:34.090" v="28" actId="1076"/>
          <ac:picMkLst>
            <pc:docMk/>
            <pc:sldMk cId="843256626" sldId="262"/>
            <ac:picMk id="4" creationId="{31480D5E-22F9-4226-870B-4F004200F615}"/>
          </ac:picMkLst>
        </pc:picChg>
        <pc:picChg chg="del">
          <ac:chgData name="Shangguan Ning" userId="f106bd1abbdf788f" providerId="LiveId" clId="{B3C0ECF8-343C-4E0F-85F0-F3FF818DD8D2}" dt="2021-05-05T03:16:21.393" v="22" actId="478"/>
          <ac:picMkLst>
            <pc:docMk/>
            <pc:sldMk cId="843256626" sldId="262"/>
            <ac:picMk id="1028" creationId="{3E2B6655-E5FB-4615-A686-85B1CBB1CDFC}"/>
          </ac:picMkLst>
        </pc:picChg>
      </pc:sldChg>
      <pc:sldChg chg="modSp mod">
        <pc:chgData name="Shangguan Ning" userId="f106bd1abbdf788f" providerId="LiveId" clId="{B3C0ECF8-343C-4E0F-85F0-F3FF818DD8D2}" dt="2021-05-05T03:21:01.730" v="100" actId="20577"/>
        <pc:sldMkLst>
          <pc:docMk/>
          <pc:sldMk cId="3653839158" sldId="266"/>
        </pc:sldMkLst>
        <pc:spChg chg="mod">
          <ac:chgData name="Shangguan Ning" userId="f106bd1abbdf788f" providerId="LiveId" clId="{B3C0ECF8-343C-4E0F-85F0-F3FF818DD8D2}" dt="2021-05-05T03:21:01.730" v="100" actId="20577"/>
          <ac:spMkLst>
            <pc:docMk/>
            <pc:sldMk cId="3653839158" sldId="266"/>
            <ac:spMk id="4" creationId="{F859093A-2E62-45B9-9E40-EB26FD1A4524}"/>
          </ac:spMkLst>
        </pc:spChg>
      </pc:sldChg>
      <pc:sldChg chg="modSp mod">
        <pc:chgData name="Shangguan Ning" userId="f106bd1abbdf788f" providerId="LiveId" clId="{B3C0ECF8-343C-4E0F-85F0-F3FF818DD8D2}" dt="2021-05-05T03:18:08.778" v="48" actId="20577"/>
        <pc:sldMkLst>
          <pc:docMk/>
          <pc:sldMk cId="912388309" sldId="267"/>
        </pc:sldMkLst>
        <pc:spChg chg="mod">
          <ac:chgData name="Shangguan Ning" userId="f106bd1abbdf788f" providerId="LiveId" clId="{B3C0ECF8-343C-4E0F-85F0-F3FF818DD8D2}" dt="2021-05-05T03:18:08.778" v="48" actId="20577"/>
          <ac:spMkLst>
            <pc:docMk/>
            <pc:sldMk cId="912388309" sldId="267"/>
            <ac:spMk id="8" creationId="{CF61CFEE-9449-42F9-85BB-8A008F098A1F}"/>
          </ac:spMkLst>
        </pc:spChg>
      </pc:sldChg>
      <pc:sldChg chg="modSp mod">
        <pc:chgData name="Shangguan Ning" userId="f106bd1abbdf788f" providerId="LiveId" clId="{B3C0ECF8-343C-4E0F-85F0-F3FF818DD8D2}" dt="2021-05-05T03:19:22.834" v="76" actId="20577"/>
        <pc:sldMkLst>
          <pc:docMk/>
          <pc:sldMk cId="2215991776" sldId="268"/>
        </pc:sldMkLst>
        <pc:spChg chg="mod">
          <ac:chgData name="Shangguan Ning" userId="f106bd1abbdf788f" providerId="LiveId" clId="{B3C0ECF8-343C-4E0F-85F0-F3FF818DD8D2}" dt="2021-05-05T03:19:22.834" v="76" actId="20577"/>
          <ac:spMkLst>
            <pc:docMk/>
            <pc:sldMk cId="2215991776" sldId="268"/>
            <ac:spMk id="4" creationId="{CE75CCA2-96CF-45C8-89FC-6ED0B40F3E75}"/>
          </ac:spMkLst>
        </pc:spChg>
      </pc:sldChg>
      <pc:sldChg chg="addSp delSp modSp mod">
        <pc:chgData name="Shangguan Ning" userId="f106bd1abbdf788f" providerId="LiveId" clId="{B3C0ECF8-343C-4E0F-85F0-F3FF818DD8D2}" dt="2021-05-05T03:26:13.569" v="291" actId="20577"/>
        <pc:sldMkLst>
          <pc:docMk/>
          <pc:sldMk cId="3057224026" sldId="269"/>
        </pc:sldMkLst>
        <pc:spChg chg="del mod">
          <ac:chgData name="Shangguan Ning" userId="f106bd1abbdf788f" providerId="LiveId" clId="{B3C0ECF8-343C-4E0F-85F0-F3FF818DD8D2}" dt="2021-05-05T03:15:34.958" v="9" actId="478"/>
          <ac:spMkLst>
            <pc:docMk/>
            <pc:sldMk cId="3057224026" sldId="269"/>
            <ac:spMk id="2" creationId="{FAFEBE51-DF62-4ABC-9269-6BF00EBD0FA0}"/>
          </ac:spMkLst>
        </pc:spChg>
        <pc:spChg chg="add del mod">
          <ac:chgData name="Shangguan Ning" userId="f106bd1abbdf788f" providerId="LiveId" clId="{B3C0ECF8-343C-4E0F-85F0-F3FF818DD8D2}" dt="2021-05-05T03:16:00.627" v="19"/>
          <ac:spMkLst>
            <pc:docMk/>
            <pc:sldMk cId="3057224026" sldId="269"/>
            <ac:spMk id="7" creationId="{E0FF8511-ABF1-4EC3-B82C-7EA7DFB776FE}"/>
          </ac:spMkLst>
        </pc:spChg>
        <pc:spChg chg="add mod">
          <ac:chgData name="Shangguan Ning" userId="f106bd1abbdf788f" providerId="LiveId" clId="{B3C0ECF8-343C-4E0F-85F0-F3FF818DD8D2}" dt="2021-05-05T03:26:13.569" v="291" actId="20577"/>
          <ac:spMkLst>
            <pc:docMk/>
            <pc:sldMk cId="3057224026" sldId="269"/>
            <ac:spMk id="8" creationId="{435030C8-5E94-4BD1-8B48-06BF161B73B5}"/>
          </ac:spMkLst>
        </pc:spChg>
        <pc:spChg chg="add mod">
          <ac:chgData name="Shangguan Ning" userId="f106bd1abbdf788f" providerId="LiveId" clId="{B3C0ECF8-343C-4E0F-85F0-F3FF818DD8D2}" dt="2021-05-05T03:24:40.210" v="189" actId="1076"/>
          <ac:spMkLst>
            <pc:docMk/>
            <pc:sldMk cId="3057224026" sldId="269"/>
            <ac:spMk id="9" creationId="{D83A46D8-A083-4D49-8657-105B1FAC52E3}"/>
          </ac:spMkLst>
        </pc:spChg>
        <pc:picChg chg="mod">
          <ac:chgData name="Shangguan Ning" userId="f106bd1abbdf788f" providerId="LiveId" clId="{B3C0ECF8-343C-4E0F-85F0-F3FF818DD8D2}" dt="2021-05-05T03:25:22.313" v="241" actId="1076"/>
          <ac:picMkLst>
            <pc:docMk/>
            <pc:sldMk cId="3057224026" sldId="269"/>
            <ac:picMk id="3074" creationId="{653EDF39-2AA3-46B6-8639-54D9D070D443}"/>
          </ac:picMkLst>
        </pc:picChg>
      </pc:sldChg>
      <pc:sldChg chg="modSp mod">
        <pc:chgData name="Shangguan Ning" userId="f106bd1abbdf788f" providerId="LiveId" clId="{B3C0ECF8-343C-4E0F-85F0-F3FF818DD8D2}" dt="2021-05-05T03:20:15.165" v="98" actId="20577"/>
        <pc:sldMkLst>
          <pc:docMk/>
          <pc:sldMk cId="203753714" sldId="270"/>
        </pc:sldMkLst>
        <pc:spChg chg="mod">
          <ac:chgData name="Shangguan Ning" userId="f106bd1abbdf788f" providerId="LiveId" clId="{B3C0ECF8-343C-4E0F-85F0-F3FF818DD8D2}" dt="2021-05-05T03:20:15.165" v="98" actId="20577"/>
          <ac:spMkLst>
            <pc:docMk/>
            <pc:sldMk cId="203753714" sldId="270"/>
            <ac:spMk id="4" creationId="{8407E88A-FA9B-4A65-8DCD-6D41E1A5C594}"/>
          </ac:spMkLst>
        </pc:spChg>
      </pc:sldChg>
      <pc:sldChg chg="addSp modSp new mod">
        <pc:chgData name="Shangguan Ning" userId="f106bd1abbdf788f" providerId="LiveId" clId="{B3C0ECF8-343C-4E0F-85F0-F3FF818DD8D2}" dt="2021-05-05T03:26:24.745" v="292" actId="20577"/>
        <pc:sldMkLst>
          <pc:docMk/>
          <pc:sldMk cId="1385726098" sldId="274"/>
        </pc:sldMkLst>
        <pc:spChg chg="add mod">
          <ac:chgData name="Shangguan Ning" userId="f106bd1abbdf788f" providerId="LiveId" clId="{B3C0ECF8-343C-4E0F-85F0-F3FF818DD8D2}" dt="2021-05-05T03:26:24.745" v="292" actId="20577"/>
          <ac:spMkLst>
            <pc:docMk/>
            <pc:sldMk cId="1385726098" sldId="274"/>
            <ac:spMk id="3" creationId="{7A2D32B9-406B-4FC3-B9FF-BDF755221F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9429-214B-4897-B2D6-2101DEBE5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F01DD-557F-4163-A654-D290AABC8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332-268E-455E-B71A-6927B9B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90E2-552F-4DFC-BD33-C58F799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10A2-513C-416C-99FF-2C17963E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80BE-E9A6-4CBD-A781-2640563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2E013-D04B-4528-85A2-16AAB5C2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67E-580E-4F76-A11C-2035A2A1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50E6-0C92-49D1-9D20-F5BBB792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4C29-E64D-44C3-B4FE-7C52C035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9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8B013-77E1-4442-A67B-7D005BA4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5B918-6A6C-4BC9-9125-B892B1952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64CE-17FD-4AF0-BB09-B1CD5B18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7488-0D41-4990-8041-8A1D6B3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2CFE-92E6-4621-9449-A76996AF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BA96-6515-49A8-A483-AFA0BF0F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ED6B-B53E-4081-8A0C-76F5A16B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D851-43CB-4038-B98A-D5E234C2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9152-09F6-472C-A39E-210049C4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C256-1CE4-4ACE-8AA8-577C1C57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6BE-FE7F-4E7E-BE46-6D12442B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AF22-F9A5-4DDB-8F3C-2E3968AF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6E85-AD8E-41C7-A1D7-D1D710BF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7590-F1E4-46CA-9C42-848AA7F2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178B-97D3-499C-AEAE-9102CC3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CA8-360D-4943-ADB2-2FC1E79D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767-C822-4F31-B475-13CF920C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91E6-8815-4817-B44D-33E5FB85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1F38-35E3-4FBA-9FC4-5C1BDC4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B3E3-DADB-4709-8773-019DCAC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DA52-51F3-49BF-BFCE-1DEEE97B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7766-5C0A-4F38-8F47-3874043C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AE07-139F-402C-8121-0F8C44FA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47F81-A71F-42B4-B046-6B98DD22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BC66C-17D3-4389-94CA-68161E836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F0A57-B9B0-4803-9D4A-F1D06D8E6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9DB3-8508-4B23-B33E-6E3855E9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7FEDE-BD01-4F22-8B68-FCB84F7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52742-6C3B-4250-B015-F3E9745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DDB3-6240-4653-88B5-399E8F4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20B17-9564-472C-93F5-652CF7BE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56F5E-35E2-4B54-B43A-090B94A7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C0CC2-2EB8-4086-A967-BB633B71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59618-0244-4DB3-A8FD-1BD9CCB3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E43A0-CB1D-4D62-B52D-B4D496B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AEDB-9B97-483E-8659-EF92D7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753-4A66-4AA1-BEDB-885DB7F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82AA-E45F-48BD-B1BC-CD0A63A0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3F79-ECA3-4E85-80FD-F74DD2C2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9715-433D-435E-A010-5829D625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1C9B-11B3-4EBE-A521-1023029D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A1453-40DE-4810-8FFE-FE36CB6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1F93-A6C2-4E8C-A33D-C5FA9D8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20F5B-7424-470C-8F90-D617FD6C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8FE8D-6C39-46F8-AEC0-FECDEE54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A46DC-94F2-4BEE-93FE-049E5B32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748F-8E85-4F58-B198-AE569221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B47D-5B07-4F30-9DCC-FE6039AD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2B927-6715-42FF-B372-A757AD78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E39C-E20C-4E3A-A29C-1028EACE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058A-465C-4374-B045-2CE12007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EBBB-8302-41A0-A65F-C5E9FD2281C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C482-62ED-4A8B-A732-F323D3FF0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5382-6D4C-49F9-BED2-9E13CF87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E82D-4926-4459-9BE9-10C4C3E9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eather.gov/media/okx/Climate/CentralPark/monthlyannualtemp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urworldindata.org/grapher/global-co-concentration-ppm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cademic.udayton.edu/kissock/http/weathe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19B2A-031D-4A46-9B57-04E57327D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Data Research on Climate Change</a:t>
            </a:r>
            <a:br>
              <a:rPr lang="en-US" sz="4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4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4244A-4CC5-44AD-B0DC-C0C5B8958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688" y="4468796"/>
            <a:ext cx="8258176" cy="631825"/>
          </a:xfrm>
        </p:spPr>
        <p:txBody>
          <a:bodyPr anchor="ctr">
            <a:noAutofit/>
          </a:bodyPr>
          <a:lstStyle/>
          <a:p>
            <a:r>
              <a:rPr lang="en-US" sz="1800" dirty="0"/>
              <a:t>Ning Shangguan</a:t>
            </a:r>
          </a:p>
          <a:p>
            <a:endParaRPr lang="en-US" sz="1800" dirty="0"/>
          </a:p>
          <a:p>
            <a:r>
              <a:rPr lang="en-US" sz="1800" dirty="0"/>
              <a:t>3/28/2021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1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C7341-D127-4884-B77F-4F1250D0B67B}"/>
              </a:ext>
            </a:extLst>
          </p:cNvPr>
          <p:cNvSpPr txBox="1"/>
          <p:nvPr/>
        </p:nvSpPr>
        <p:spPr>
          <a:xfrm>
            <a:off x="914399" y="1565376"/>
            <a:ext cx="7955812" cy="455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 = Average of 20 cities of ΔT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 repeated 1000 times and obtained a list of c.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5% -95% of c is between -0.27 and 0.27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1% -99% of c is between -0.41 and 0.41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real data of 20 cities during the 20 years gave a C of 0.66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 . It is well above 99% of the possible data in the permutation test.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original hypothesis that there was no climate change is wrong. The overall temperature of 20 cities increased during the years of 1995-2014.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FD4C9-EEB0-40D5-B078-B6C82B638183}"/>
              </a:ext>
            </a:extLst>
          </p:cNvPr>
          <p:cNvSpPr txBox="1"/>
          <p:nvPr/>
        </p:nvSpPr>
        <p:spPr>
          <a:xfrm>
            <a:off x="901109" y="578391"/>
            <a:ext cx="609777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Hypothesis Test: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EC32D-719C-4E71-8986-BE47C18BACD9}"/>
              </a:ext>
            </a:extLst>
          </p:cNvPr>
          <p:cNvSpPr txBox="1"/>
          <p:nvPr/>
        </p:nvSpPr>
        <p:spPr>
          <a:xfrm>
            <a:off x="857250" y="561975"/>
            <a:ext cx="700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Cities and Their Five Years Mean Temperature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80D5E-22F9-4226-870B-4F004200F6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7" y="1290208"/>
            <a:ext cx="10242407" cy="4762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25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CC73869-05E9-4642-A3B7-A1C4B101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38" y="1349416"/>
            <a:ext cx="8554052" cy="431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86C90E-E0C3-4FBB-BA79-9DDDB66CFA64}"/>
              </a:ext>
            </a:extLst>
          </p:cNvPr>
          <p:cNvSpPr txBox="1"/>
          <p:nvPr/>
        </p:nvSpPr>
        <p:spPr>
          <a:xfrm>
            <a:off x="876299" y="509858"/>
            <a:ext cx="7590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Cities and Their Five Years Mean Temperature Changes</a:t>
            </a:r>
          </a:p>
        </p:txBody>
      </p:sp>
    </p:spTree>
    <p:extLst>
      <p:ext uri="{BB962C8B-B14F-4D97-AF65-F5344CB8AC3E}">
        <p14:creationId xmlns:p14="http://schemas.microsoft.com/office/powerpoint/2010/main" val="250388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4DD0491-43E8-4021-814E-D217D074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0" y="1624011"/>
            <a:ext cx="46577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2BDB486-4B74-485D-8BC8-BCB0AE01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709737"/>
            <a:ext cx="45053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9E7D4-1675-4D06-AA53-40D2808C6D83}"/>
              </a:ext>
            </a:extLst>
          </p:cNvPr>
          <p:cNvSpPr txBox="1"/>
          <p:nvPr/>
        </p:nvSpPr>
        <p:spPr>
          <a:xfrm>
            <a:off x="534860" y="409575"/>
            <a:ext cx="665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of Monthly Mean Temperature of Cities </a:t>
            </a:r>
          </a:p>
        </p:txBody>
      </p:sp>
    </p:spTree>
    <p:extLst>
      <p:ext uri="{BB962C8B-B14F-4D97-AF65-F5344CB8AC3E}">
        <p14:creationId xmlns:p14="http://schemas.microsoft.com/office/powerpoint/2010/main" val="284315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5DE10E8-4903-43C4-A509-9F622604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31" y="1330980"/>
            <a:ext cx="4650938" cy="31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6EC72A-FC7F-43C7-970A-41AB1C2C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25" y="1330980"/>
            <a:ext cx="4880524" cy="33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C826E-43E8-4E32-887A-35171E6B9726}"/>
              </a:ext>
            </a:extLst>
          </p:cNvPr>
          <p:cNvSpPr txBox="1"/>
          <p:nvPr/>
        </p:nvSpPr>
        <p:spPr>
          <a:xfrm>
            <a:off x="1714500" y="485775"/>
            <a:ext cx="711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Yearly Mean Temperature of New York City (1869-2019)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6363C-6636-43E2-BE46-C5EA1C73590E}"/>
              </a:ext>
            </a:extLst>
          </p:cNvPr>
          <p:cNvSpPr txBox="1"/>
          <p:nvPr/>
        </p:nvSpPr>
        <p:spPr>
          <a:xfrm>
            <a:off x="983601" y="4611520"/>
            <a:ext cx="4880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www.weather.gov/media/okx/Climate/CentralPark/monthlyannualtemp.pdf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4B4A4-3D5B-4E27-9DDD-097888DB2383}"/>
              </a:ext>
            </a:extLst>
          </p:cNvPr>
          <p:cNvSpPr txBox="1"/>
          <p:nvPr/>
        </p:nvSpPr>
        <p:spPr>
          <a:xfrm>
            <a:off x="7143792" y="492658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T=51.88+0.0278(Y-1869)  (°F)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9093A-2E62-45B9-9E40-EB26FD1A4524}"/>
              </a:ext>
            </a:extLst>
          </p:cNvPr>
          <p:cNvSpPr txBox="1"/>
          <p:nvPr/>
        </p:nvSpPr>
        <p:spPr>
          <a:xfrm>
            <a:off x="1181129" y="5635256"/>
            <a:ext cx="982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15 years, the mean temperature of NYC increases 0.53 °F, it is consistent with the previous result </a:t>
            </a:r>
          </a:p>
          <a:p>
            <a:r>
              <a:rPr lang="en-US" dirty="0"/>
              <a:t>of NYC </a:t>
            </a:r>
            <a:r>
              <a:rPr lang="el-GR" dirty="0"/>
              <a:t>Δ</a:t>
            </a:r>
            <a:r>
              <a:rPr lang="en-US" dirty="0"/>
              <a:t>T=0.47 °F (15 years of time span, mean temperature of 5 years).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E948B-C40E-428A-B686-D8577B4168D2}"/>
              </a:ext>
            </a:extLst>
          </p:cNvPr>
          <p:cNvSpPr txBox="1"/>
          <p:nvPr/>
        </p:nvSpPr>
        <p:spPr>
          <a:xfrm>
            <a:off x="1181129" y="5058157"/>
            <a:ext cx="343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Temperature vs Year Correlation: 0.746 </a:t>
            </a:r>
          </a:p>
        </p:txBody>
      </p:sp>
    </p:spTree>
    <p:extLst>
      <p:ext uri="{BB962C8B-B14F-4D97-AF65-F5344CB8AC3E}">
        <p14:creationId xmlns:p14="http://schemas.microsoft.com/office/powerpoint/2010/main" val="365383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1DFB6-93DF-4F96-B5C1-317F332B086A}"/>
              </a:ext>
            </a:extLst>
          </p:cNvPr>
          <p:cNvSpPr txBox="1"/>
          <p:nvPr/>
        </p:nvSpPr>
        <p:spPr>
          <a:xfrm>
            <a:off x="879844" y="1287392"/>
            <a:ext cx="8423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know some other cities (Burlington and Cleveland) of monthly mean temperature, can I predict the monthly mean temperature of New York city?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3B82D-13BD-4471-B852-98240B41A426}"/>
              </a:ext>
            </a:extLst>
          </p:cNvPr>
          <p:cNvSpPr txBox="1"/>
          <p:nvPr/>
        </p:nvSpPr>
        <p:spPr>
          <a:xfrm>
            <a:off x="863966" y="488413"/>
            <a:ext cx="2767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Prediction 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1CFEE-9449-42F9-85BB-8A008F098A1F}"/>
              </a:ext>
            </a:extLst>
          </p:cNvPr>
          <p:cNvSpPr txBox="1"/>
          <p:nvPr/>
        </p:nvSpPr>
        <p:spPr>
          <a:xfrm>
            <a:off x="879844" y="2366730"/>
            <a:ext cx="7892016" cy="156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 =2, Train Score= 0.993, Test Score=0.981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Score= 0.994, Test Score= 0.990, MAE=1.28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Score= 0.998, Test Score= 0.988, MAE= 1.36 °F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B21BE-D419-4CC0-B723-6C0D07A831D4}"/>
              </a:ext>
            </a:extLst>
          </p:cNvPr>
          <p:cNvSpPr txBox="1"/>
          <p:nvPr/>
        </p:nvSpPr>
        <p:spPr>
          <a:xfrm>
            <a:off x="863966" y="4915049"/>
            <a:ext cx="7721895" cy="85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It is easy to predict a city’s temperature if you know the temperature of other US cities at the same time.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238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4CDEE-99F9-484E-9434-4295ECE0B6B1}"/>
              </a:ext>
            </a:extLst>
          </p:cNvPr>
          <p:cNvSpPr txBox="1"/>
          <p:nvPr/>
        </p:nvSpPr>
        <p:spPr>
          <a:xfrm>
            <a:off x="1144952" y="757449"/>
            <a:ext cx="187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II: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5CCA2-96CF-45C8-89FC-6ED0B40F3E75}"/>
              </a:ext>
            </a:extLst>
          </p:cNvPr>
          <p:cNvSpPr txBox="1"/>
          <p:nvPr/>
        </p:nvSpPr>
        <p:spPr>
          <a:xfrm>
            <a:off x="1007434" y="1657540"/>
            <a:ext cx="7753793" cy="444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Based on the 150 years of historical data of the monthly mean temperature of New York  city, can we predict the future temperatures of NYC?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K=1, Test Score =0.892; K=2, Test Score =-0.272..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 = 0.965, Test Score= 0.959, MAE= 2.45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 = 0.969, Test Score= 0.930, MAE= 2.89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Forest: Test Score= 0.928, MAE= 2.95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°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 cannot give a future temperature prediction (like 2100), only Linear Regression works well.</a:t>
            </a: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7150" marR="0" indent="571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9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DC63515-D0C1-4211-AE00-8D8BD77A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8" y="1583665"/>
            <a:ext cx="9619854" cy="44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8E4D5-6710-4BE2-89DD-1DD66F0ECFFA}"/>
              </a:ext>
            </a:extLst>
          </p:cNvPr>
          <p:cNvSpPr txBox="1"/>
          <p:nvPr/>
        </p:nvSpPr>
        <p:spPr>
          <a:xfrm>
            <a:off x="597798" y="609139"/>
            <a:ext cx="1007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NYC Actual Monthly Mean Temperature and the Prediction by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7117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385F-BBFA-4367-A907-3FF5A9E30F29}"/>
              </a:ext>
            </a:extLst>
          </p:cNvPr>
          <p:cNvSpPr txBox="1"/>
          <p:nvPr/>
        </p:nvSpPr>
        <p:spPr>
          <a:xfrm>
            <a:off x="825302" y="688020"/>
            <a:ext cx="187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  III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7E88A-FA9B-4A65-8DCD-6D41E1A5C594}"/>
              </a:ext>
            </a:extLst>
          </p:cNvPr>
          <p:cNvSpPr txBox="1"/>
          <p:nvPr/>
        </p:nvSpPr>
        <p:spPr>
          <a:xfrm>
            <a:off x="825302" y="1715454"/>
            <a:ext cx="7530509" cy="369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I know the monthly mean temperature of NYC, Milwaukee, Cleveland and Burlington, can I predict the monthly mean temperature of NYC next year?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KNN model: K =4, Train Score= 0.951, Test Score=0.916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 Regression: Train Score= 0.969, Test Score= 0.969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MAE=2.19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Boosting: Train Score= 0.992, Test Score= 0.914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Adding data of other US cities help predicting a US city’s  temperature next year slightly.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75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6DF782C-8286-4DC1-A361-AB733B54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49" y="1230737"/>
            <a:ext cx="4010263" cy="255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DC3D38A-142D-44E4-AE1C-25ED57A2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28" y="1230737"/>
            <a:ext cx="4245610" cy="267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D9E428-E2D0-412C-A396-9272CDCC2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38" y="4292216"/>
            <a:ext cx="3296314" cy="2262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FF4F0-896E-46C7-821C-31E38CD1801B}"/>
              </a:ext>
            </a:extLst>
          </p:cNvPr>
          <p:cNvSpPr txBox="1"/>
          <p:nvPr/>
        </p:nvSpPr>
        <p:spPr>
          <a:xfrm>
            <a:off x="338454" y="439239"/>
            <a:ext cx="1108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Remaining Question: The Relationship Between CO</a:t>
            </a:r>
            <a:r>
              <a:rPr lang="en-US" sz="2000" baseline="-25000" dirty="0"/>
              <a:t>2 </a:t>
            </a:r>
            <a:r>
              <a:rPr lang="en-US" sz="2000" dirty="0"/>
              <a:t>Concentration and the Earth Mean Temperature</a:t>
            </a:r>
          </a:p>
          <a:p>
            <a:r>
              <a:rPr lang="en-US" sz="1600" dirty="0"/>
              <a:t>Data from 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https://ourworldindata.org/grapher/global-co-concentration-ppm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AC4E9-EB70-43CB-A0C3-42C0D72F5E35}"/>
              </a:ext>
            </a:extLst>
          </p:cNvPr>
          <p:cNvSpPr txBox="1"/>
          <p:nvPr/>
        </p:nvSpPr>
        <p:spPr>
          <a:xfrm>
            <a:off x="5621300" y="4593266"/>
            <a:ext cx="491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recent years of rapid increase of CO</a:t>
            </a:r>
            <a:r>
              <a:rPr lang="en-US" baseline="-25000" dirty="0"/>
              <a:t>2</a:t>
            </a:r>
            <a:r>
              <a:rPr lang="en-US" dirty="0"/>
              <a:t> concentration in atmosphere, could we still expect the linear increase of the mean temperature?</a:t>
            </a:r>
          </a:p>
        </p:txBody>
      </p:sp>
    </p:spTree>
    <p:extLst>
      <p:ext uri="{BB962C8B-B14F-4D97-AF65-F5344CB8AC3E}">
        <p14:creationId xmlns:p14="http://schemas.microsoft.com/office/powerpoint/2010/main" val="727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ark, clouds, smoke&#10;&#10;Description automatically generated">
            <a:extLst>
              <a:ext uri="{FF2B5EF4-FFF2-40B4-BE49-F238E27FC236}">
                <a16:creationId xmlns:a16="http://schemas.microsoft.com/office/drawing/2014/main" id="{F683943F-D24F-4122-9BBC-120782134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r="10790" b="9091"/>
          <a:stretch/>
        </p:blipFill>
        <p:spPr>
          <a:xfrm>
            <a:off x="3523486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70828-E53A-4DB2-94E2-B9119DA9D9FA}"/>
              </a:ext>
            </a:extLst>
          </p:cNvPr>
          <p:cNvSpPr txBox="1"/>
          <p:nvPr/>
        </p:nvSpPr>
        <p:spPr>
          <a:xfrm>
            <a:off x="286592" y="1825371"/>
            <a:ext cx="5146645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Questions about the 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4C2DE-5F2F-417E-A0AE-5A2AF8D10B63}"/>
              </a:ext>
            </a:extLst>
          </p:cNvPr>
          <p:cNvSpPr txBox="1"/>
          <p:nvPr/>
        </p:nvSpPr>
        <p:spPr>
          <a:xfrm>
            <a:off x="621216" y="2878514"/>
            <a:ext cx="4227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Is the climate change real? </a:t>
            </a:r>
          </a:p>
          <a:p>
            <a:pPr marL="342900" indent="-342900"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How does the climate change look like? </a:t>
            </a:r>
          </a:p>
          <a:p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the CO</a:t>
            </a:r>
            <a:r>
              <a:rPr lang="en-US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emission from fossil fuel causing the climate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9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13370-46A8-4ABD-8FFD-10912950475C}"/>
              </a:ext>
            </a:extLst>
          </p:cNvPr>
          <p:cNvSpPr txBox="1"/>
          <p:nvPr/>
        </p:nvSpPr>
        <p:spPr>
          <a:xfrm>
            <a:off x="808074" y="58479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7E531-0D37-412A-A825-2F31177D2057}"/>
              </a:ext>
            </a:extLst>
          </p:cNvPr>
          <p:cNvSpPr txBox="1"/>
          <p:nvPr/>
        </p:nvSpPr>
        <p:spPr>
          <a:xfrm>
            <a:off x="808074" y="1530495"/>
            <a:ext cx="8561868" cy="3350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limate change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 earth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a complicated phenomenon,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 years of climate data is not big enough to give us a clear understanding. During the 20 years, we see many variations and fluctuations of mean temperature of each year. </a:t>
            </a: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Overall, most of the selected cities have increased mean temperature over 5 years compared with 15 years ago, it shows the trend of the earth temperature increase and the variations of the climate change.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150 years of weather data of New York City shows a clear picture of the yearly mean temperature increase trend.</a:t>
            </a:r>
          </a:p>
          <a:p>
            <a:pPr marL="3429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relationship between the CO</a:t>
            </a:r>
            <a:r>
              <a:rPr lang="en-US" baseline="-25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concentration in atmosphere and the mean temperature of earth still needs more research and waits for a better answer.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3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85422C-E7A2-45F1-8F5C-C85B729B9867}"/>
              </a:ext>
            </a:extLst>
          </p:cNvPr>
          <p:cNvSpPr txBox="1"/>
          <p:nvPr/>
        </p:nvSpPr>
        <p:spPr>
          <a:xfrm>
            <a:off x="720703" y="754912"/>
            <a:ext cx="94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Totally 20 cities were selected to see the mean temperature change over the 20 years (1995-2015)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488EC-DF13-491B-B49D-541983108DB0}"/>
              </a:ext>
            </a:extLst>
          </p:cNvPr>
          <p:cNvSpPr txBox="1"/>
          <p:nvPr/>
        </p:nvSpPr>
        <p:spPr>
          <a:xfrm>
            <a:off x="9128946" y="2628781"/>
            <a:ext cx="251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https://academic.udayton.edu/kissock/http/weather/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2A967-4CF3-422F-BE52-62FEAE90E3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56" y="1290506"/>
            <a:ext cx="8518990" cy="4908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9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FC7EB54-A861-407F-89FC-8ED9F2DC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0" y="1199294"/>
            <a:ext cx="8160755" cy="47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BA9F7-3891-4B83-B4E4-3EAA72D09D8E}"/>
              </a:ext>
            </a:extLst>
          </p:cNvPr>
          <p:cNvSpPr txBox="1"/>
          <p:nvPr/>
        </p:nvSpPr>
        <p:spPr>
          <a:xfrm>
            <a:off x="1052622" y="574158"/>
            <a:ext cx="371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Daily Mean Temperature of Cities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04E0F-0BC0-434D-8E02-FED94AA95DB1}"/>
              </a:ext>
            </a:extLst>
          </p:cNvPr>
          <p:cNvSpPr txBox="1"/>
          <p:nvPr/>
        </p:nvSpPr>
        <p:spPr>
          <a:xfrm>
            <a:off x="9069572" y="2562447"/>
            <a:ext cx="236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many data points, Difficult to see clearly.</a:t>
            </a:r>
          </a:p>
        </p:txBody>
      </p:sp>
    </p:spTree>
    <p:extLst>
      <p:ext uri="{BB962C8B-B14F-4D97-AF65-F5344CB8AC3E}">
        <p14:creationId xmlns:p14="http://schemas.microsoft.com/office/powerpoint/2010/main" val="25099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AE21E51-A07A-4CAB-A34E-C33F35A2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1" y="1450570"/>
            <a:ext cx="9853132" cy="41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5965B-2744-4191-9E4C-4DDC858ECBDC}"/>
              </a:ext>
            </a:extLst>
          </p:cNvPr>
          <p:cNvSpPr txBox="1"/>
          <p:nvPr/>
        </p:nvSpPr>
        <p:spPr>
          <a:xfrm>
            <a:off x="900539" y="499730"/>
            <a:ext cx="51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Monthly Mean Temperature of US Cities</a:t>
            </a:r>
          </a:p>
        </p:txBody>
      </p:sp>
    </p:spTree>
    <p:extLst>
      <p:ext uri="{BB962C8B-B14F-4D97-AF65-F5344CB8AC3E}">
        <p14:creationId xmlns:p14="http://schemas.microsoft.com/office/powerpoint/2010/main" val="10665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0A996B5-5F0D-4A41-BA38-DA8F3B50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6" y="1501548"/>
            <a:ext cx="9785283" cy="41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A6300-B266-4FBE-9420-69E6705C9A7E}"/>
              </a:ext>
            </a:extLst>
          </p:cNvPr>
          <p:cNvSpPr txBox="1"/>
          <p:nvPr/>
        </p:nvSpPr>
        <p:spPr>
          <a:xfrm>
            <a:off x="871870" y="648586"/>
            <a:ext cx="647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Monthly Mean Temperature of International Cities</a:t>
            </a:r>
          </a:p>
        </p:txBody>
      </p:sp>
    </p:spTree>
    <p:extLst>
      <p:ext uri="{BB962C8B-B14F-4D97-AF65-F5344CB8AC3E}">
        <p14:creationId xmlns:p14="http://schemas.microsoft.com/office/powerpoint/2010/main" val="49632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73D0D1-A44D-486D-8BBE-438EB094A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5" y="1096807"/>
            <a:ext cx="9076066" cy="47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CF8E0-2D10-40E6-B7C5-4FC6812C2FDC}"/>
              </a:ext>
            </a:extLst>
          </p:cNvPr>
          <p:cNvSpPr txBox="1"/>
          <p:nvPr/>
        </p:nvSpPr>
        <p:spPr>
          <a:xfrm>
            <a:off x="1003131" y="302228"/>
            <a:ext cx="509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Yearly Mean Temperature Comparisons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AEAD3-8D48-435D-9CC5-B1E6D904F7C6}"/>
              </a:ext>
            </a:extLst>
          </p:cNvPr>
          <p:cNvSpPr txBox="1"/>
          <p:nvPr/>
        </p:nvSpPr>
        <p:spPr>
          <a:xfrm flipH="1">
            <a:off x="3157867" y="6020173"/>
            <a:ext cx="316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Climate Change is still not obvious to see </a:t>
            </a:r>
          </a:p>
        </p:txBody>
      </p:sp>
    </p:spTree>
    <p:extLst>
      <p:ext uri="{BB962C8B-B14F-4D97-AF65-F5344CB8AC3E}">
        <p14:creationId xmlns:p14="http://schemas.microsoft.com/office/powerpoint/2010/main" val="27647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3EDF39-2AA3-46B6-8639-54D9D070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84" y="2289102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D840D-91B3-4207-B2D9-FCC2AA0B3446}"/>
              </a:ext>
            </a:extLst>
          </p:cNvPr>
          <p:cNvSpPr txBox="1"/>
          <p:nvPr/>
        </p:nvSpPr>
        <p:spPr>
          <a:xfrm>
            <a:off x="1164723" y="429898"/>
            <a:ext cx="370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Temperature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D1F1F-C012-4CE8-AEF9-6E8ECC87DA3E}"/>
              </a:ext>
            </a:extLst>
          </p:cNvPr>
          <p:cNvSpPr txBox="1"/>
          <p:nvPr/>
        </p:nvSpPr>
        <p:spPr>
          <a:xfrm>
            <a:off x="1257890" y="1180214"/>
            <a:ext cx="722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 mean temperature of 1995-1999 (T1) and mean temperature of 2010-2104 (T2)</a:t>
            </a:r>
          </a:p>
          <a:p>
            <a:r>
              <a:rPr lang="en-US" sz="1600" dirty="0"/>
              <a:t>  </a:t>
            </a:r>
            <a:r>
              <a:rPr lang="el-GR" sz="1600" dirty="0"/>
              <a:t>Δ</a:t>
            </a:r>
            <a:r>
              <a:rPr lang="en-US" sz="1600" dirty="0"/>
              <a:t>T=T2-T1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A46D8-A083-4D49-8657-105B1FAC52E3}"/>
              </a:ext>
            </a:extLst>
          </p:cNvPr>
          <p:cNvSpPr txBox="1"/>
          <p:nvPr/>
        </p:nvSpPr>
        <p:spPr>
          <a:xfrm>
            <a:off x="1379575" y="1941837"/>
            <a:ext cx="34901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AK_Anchorage_Temp</a:t>
            </a:r>
            <a:r>
              <a:rPr lang="en-US" sz="1400" dirty="0"/>
              <a:t>          1.131106</a:t>
            </a:r>
          </a:p>
          <a:p>
            <a:r>
              <a:rPr lang="en-US" sz="1400" dirty="0" err="1"/>
              <a:t>ND_Fargo_Temp</a:t>
            </a:r>
            <a:r>
              <a:rPr lang="en-US" sz="1400" dirty="0"/>
              <a:t>              1.083954</a:t>
            </a:r>
          </a:p>
          <a:p>
            <a:r>
              <a:rPr lang="en-US" sz="1400" dirty="0" err="1"/>
              <a:t>FL_West_Palm_Beach_Temp</a:t>
            </a:r>
            <a:r>
              <a:rPr lang="en-US" sz="1400" dirty="0"/>
              <a:t>    0.657804</a:t>
            </a:r>
          </a:p>
          <a:p>
            <a:r>
              <a:rPr lang="en-US" sz="1400" dirty="0" err="1"/>
              <a:t>Vermont_Burlington_Temp</a:t>
            </a:r>
            <a:r>
              <a:rPr lang="en-US" sz="1400" dirty="0"/>
              <a:t>    1.061802</a:t>
            </a:r>
          </a:p>
          <a:p>
            <a:r>
              <a:rPr lang="en-US" sz="1400" dirty="0" err="1"/>
              <a:t>TX_El_Paso_Temp</a:t>
            </a:r>
            <a:r>
              <a:rPr lang="en-US" sz="1400" dirty="0"/>
              <a:t>            1.430969</a:t>
            </a:r>
          </a:p>
          <a:p>
            <a:r>
              <a:rPr lang="en-US" sz="1400" dirty="0" err="1"/>
              <a:t>Wyoming_Cheyenne_Temp</a:t>
            </a:r>
            <a:r>
              <a:rPr lang="en-US" sz="1400" dirty="0"/>
              <a:t>      0.768072</a:t>
            </a:r>
          </a:p>
          <a:p>
            <a:r>
              <a:rPr lang="en-US" sz="1400" dirty="0" err="1"/>
              <a:t>San_Francisco_Temp</a:t>
            </a:r>
            <a:r>
              <a:rPr lang="en-US" sz="1400" dirty="0"/>
              <a:t>         0.513417</a:t>
            </a:r>
          </a:p>
          <a:p>
            <a:r>
              <a:rPr lang="en-US" sz="1400" dirty="0" err="1"/>
              <a:t>Cleveland_Temp</a:t>
            </a:r>
            <a:r>
              <a:rPr lang="en-US" sz="1400" dirty="0"/>
              <a:t>             0.820345</a:t>
            </a:r>
          </a:p>
          <a:p>
            <a:r>
              <a:rPr lang="en-US" sz="1400" dirty="0" err="1"/>
              <a:t>Milwaukee_Temp</a:t>
            </a:r>
            <a:r>
              <a:rPr lang="en-US" sz="1400" dirty="0"/>
              <a:t>             0.385734</a:t>
            </a:r>
          </a:p>
          <a:p>
            <a:r>
              <a:rPr lang="en-US" sz="1400" dirty="0" err="1"/>
              <a:t>New_York_City</a:t>
            </a:r>
            <a:r>
              <a:rPr lang="en-US" sz="1400" dirty="0"/>
              <a:t>              0.533899</a:t>
            </a:r>
          </a:p>
          <a:p>
            <a:r>
              <a:rPr lang="en-US" sz="1400" dirty="0" err="1"/>
              <a:t>Honolulu_Temp</a:t>
            </a:r>
            <a:r>
              <a:rPr lang="en-US" sz="1400" dirty="0"/>
              <a:t>             -0.102903</a:t>
            </a:r>
          </a:p>
          <a:p>
            <a:r>
              <a:rPr lang="en-US" sz="1400" dirty="0" err="1"/>
              <a:t>SA_Cape_Town</a:t>
            </a:r>
            <a:r>
              <a:rPr lang="en-US" sz="1400" dirty="0"/>
              <a:t>               1.023740</a:t>
            </a:r>
          </a:p>
          <a:p>
            <a:r>
              <a:rPr lang="en-US" sz="1400" dirty="0" err="1"/>
              <a:t>Egypt_Cairo</a:t>
            </a:r>
            <a:r>
              <a:rPr lang="en-US" sz="1400" dirty="0"/>
              <a:t>                1.613335</a:t>
            </a:r>
          </a:p>
          <a:p>
            <a:r>
              <a:rPr lang="en-US" sz="1400" dirty="0" err="1"/>
              <a:t>India_Delhi</a:t>
            </a:r>
            <a:r>
              <a:rPr lang="en-US" sz="1400" dirty="0"/>
              <a:t>                1.005422</a:t>
            </a:r>
          </a:p>
          <a:p>
            <a:r>
              <a:rPr lang="en-US" sz="1400" dirty="0" err="1"/>
              <a:t>China_Beijing</a:t>
            </a:r>
            <a:r>
              <a:rPr lang="en-US" sz="1400" dirty="0"/>
              <a:t>             -0.821714</a:t>
            </a:r>
          </a:p>
          <a:p>
            <a:r>
              <a:rPr lang="en-US" sz="1400" dirty="0" err="1"/>
              <a:t>Singapore_Temp</a:t>
            </a:r>
            <a:r>
              <a:rPr lang="en-US" sz="1400" dirty="0"/>
              <a:t>            -0.119140</a:t>
            </a:r>
          </a:p>
          <a:p>
            <a:r>
              <a:rPr lang="en-US" sz="1400" dirty="0" err="1"/>
              <a:t>New_Zealand</a:t>
            </a:r>
            <a:r>
              <a:rPr lang="en-US" sz="1400" dirty="0"/>
              <a:t> Auckland       0.080367</a:t>
            </a:r>
          </a:p>
          <a:p>
            <a:r>
              <a:rPr lang="en-US" sz="1400" dirty="0" err="1"/>
              <a:t>Russia_Moscow</a:t>
            </a:r>
            <a:r>
              <a:rPr lang="en-US" sz="1400" dirty="0"/>
              <a:t>              1.955066</a:t>
            </a:r>
          </a:p>
          <a:p>
            <a:r>
              <a:rPr lang="en-US" sz="1400" dirty="0"/>
              <a:t>Argentina </a:t>
            </a:r>
            <a:r>
              <a:rPr lang="en-US" sz="1400" dirty="0" err="1"/>
              <a:t>Buenos_Aires</a:t>
            </a:r>
            <a:r>
              <a:rPr lang="en-US" sz="1400" dirty="0"/>
              <a:t>     1.046030</a:t>
            </a:r>
          </a:p>
          <a:p>
            <a:r>
              <a:rPr lang="en-US" sz="1400" dirty="0" err="1"/>
              <a:t>Peru_Lima</a:t>
            </a:r>
            <a:r>
              <a:rPr lang="en-US" sz="1400" dirty="0"/>
              <a:t>                 -0.839321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030C8-5E94-4BD1-8B48-06BF161B73B5}"/>
              </a:ext>
            </a:extLst>
          </p:cNvPr>
          <p:cNvSpPr txBox="1"/>
          <p:nvPr/>
        </p:nvSpPr>
        <p:spPr>
          <a:xfrm>
            <a:off x="5050466" y="5516511"/>
            <a:ext cx="381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mean change of 20 cities is 0.66 °F</a:t>
            </a:r>
          </a:p>
          <a:p>
            <a:r>
              <a:rPr lang="en-US" dirty="0">
                <a:solidFill>
                  <a:srgbClr val="0070C0"/>
                </a:solidFill>
              </a:rPr>
              <a:t>Is it statistically significant? </a:t>
            </a:r>
          </a:p>
        </p:txBody>
      </p:sp>
    </p:spTree>
    <p:extLst>
      <p:ext uri="{BB962C8B-B14F-4D97-AF65-F5344CB8AC3E}">
        <p14:creationId xmlns:p14="http://schemas.microsoft.com/office/powerpoint/2010/main" val="305722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2D32B9-406B-4FC3-B9FF-BDF755221FE2}"/>
              </a:ext>
            </a:extLst>
          </p:cNvPr>
          <p:cNvSpPr txBox="1"/>
          <p:nvPr/>
        </p:nvSpPr>
        <p:spPr>
          <a:xfrm>
            <a:off x="911741" y="923967"/>
            <a:ext cx="8817050" cy="485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Hypothesis Test: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Assumption: there was no temperature change during the 20 years. The yearly mean temperatures of each city followed the standard distribution.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Permutation: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Use the average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 20 years temperature and the standard deviation of the yearly mean temperature of each city to generate 10000 data (as the sample pool of the yearly mean temperature</a:t>
            </a:r>
            <a:r>
              <a:rPr lang="en-US" alt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for each city.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Random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ly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pick 5 data (5a) from the pool as the yearly mean temperature of 1995-1999, and other 5 data (5b) as the those of 2010-2014.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ΔT = Mean(5b)-Mean(5a)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2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1119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Data Research on Climate Change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Research on Climate Change  </dc:title>
  <dc:creator>Shangguan Ning</dc:creator>
  <cp:lastModifiedBy>Shangguan Ning</cp:lastModifiedBy>
  <cp:revision>26</cp:revision>
  <dcterms:created xsi:type="dcterms:W3CDTF">2021-03-28T00:16:37Z</dcterms:created>
  <dcterms:modified xsi:type="dcterms:W3CDTF">2021-05-23T15:06:38Z</dcterms:modified>
</cp:coreProperties>
</file>