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5"/>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9" r:id="rId14"/>
    <p:sldId id="268" r:id="rId15"/>
    <p:sldId id="270" r:id="rId16"/>
    <p:sldId id="271" r:id="rId17"/>
    <p:sldId id="274" r:id="rId18"/>
    <p:sldId id="272" r:id="rId19"/>
    <p:sldId id="273"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660"/>
  </p:normalViewPr>
  <p:slideViewPr>
    <p:cSldViewPr snapToGrid="0">
      <p:cViewPr varScale="1">
        <p:scale>
          <a:sx n="90" d="100"/>
          <a:sy n="9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CA322-FF82-429D-8D48-5645CF1C5F5F}"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D73FF-8B91-495E-ADBE-C97D3AF0F103}" type="slidenum">
              <a:rPr lang="en-US" smtClean="0"/>
              <a:t>‹#›</a:t>
            </a:fld>
            <a:endParaRPr lang="en-US"/>
          </a:p>
        </p:txBody>
      </p:sp>
    </p:spTree>
    <p:extLst>
      <p:ext uri="{BB962C8B-B14F-4D97-AF65-F5344CB8AC3E}">
        <p14:creationId xmlns:p14="http://schemas.microsoft.com/office/powerpoint/2010/main" val="286266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78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709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644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242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23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010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465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299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501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096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720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6072541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E7EC3AC5-5D9F-4656-AC42-C3201C21F029}"/>
              </a:ext>
            </a:extLst>
          </p:cNvPr>
          <p:cNvPicPr>
            <a:picLocks noChangeAspect="1"/>
          </p:cNvPicPr>
          <p:nvPr/>
        </p:nvPicPr>
        <p:blipFill rotWithShape="1">
          <a:blip r:embed="rId2">
            <a:alphaModFix amt="60000"/>
          </a:blip>
          <a:srcRect t="10000"/>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DBD596-F687-495B-9C7C-F050741B7538}"/>
              </a:ext>
            </a:extLst>
          </p:cNvPr>
          <p:cNvSpPr>
            <a:spLocks noGrp="1"/>
          </p:cNvSpPr>
          <p:nvPr>
            <p:ph type="ctrTitle"/>
          </p:nvPr>
        </p:nvSpPr>
        <p:spPr>
          <a:xfrm>
            <a:off x="1804988" y="1442172"/>
            <a:ext cx="8582025" cy="2177328"/>
          </a:xfrm>
        </p:spPr>
        <p:txBody>
          <a:bodyPr anchor="ctr">
            <a:normAutofit/>
          </a:bodyPr>
          <a:lstStyle/>
          <a:p>
            <a:pPr algn="ctr"/>
            <a:r>
              <a:rPr lang="en-US" sz="3200" dirty="0"/>
              <a:t>The Data Analysis of Traffic Accidents in Camden County, New Jersey (2017-2019)</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B73F4D61-83AA-4D5E-95E3-2B7D87394112}"/>
              </a:ext>
            </a:extLst>
          </p:cNvPr>
          <p:cNvSpPr>
            <a:spLocks noGrp="1"/>
          </p:cNvSpPr>
          <p:nvPr>
            <p:ph type="subTitle" idx="1"/>
          </p:nvPr>
        </p:nvSpPr>
        <p:spPr>
          <a:xfrm>
            <a:off x="2566988" y="3962400"/>
            <a:ext cx="7058025" cy="581025"/>
          </a:xfrm>
        </p:spPr>
        <p:txBody>
          <a:bodyPr anchor="ctr">
            <a:normAutofit/>
          </a:bodyPr>
          <a:lstStyle/>
          <a:p>
            <a:pPr algn="ctr"/>
            <a:r>
              <a:rPr lang="en-US" sz="2400" dirty="0">
                <a:solidFill>
                  <a:srgbClr val="FFFFFF"/>
                </a:solidFill>
              </a:rPr>
              <a:t>Ning Shangguan</a:t>
            </a:r>
          </a:p>
        </p:txBody>
      </p:sp>
    </p:spTree>
    <p:extLst>
      <p:ext uri="{BB962C8B-B14F-4D97-AF65-F5344CB8AC3E}">
        <p14:creationId xmlns:p14="http://schemas.microsoft.com/office/powerpoint/2010/main" val="42041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297CD-FA43-4504-BBFA-8D01A04C16F5}"/>
              </a:ext>
            </a:extLst>
          </p:cNvPr>
          <p:cNvPicPr>
            <a:picLocks noChangeAspect="1"/>
          </p:cNvPicPr>
          <p:nvPr/>
        </p:nvPicPr>
        <p:blipFill>
          <a:blip r:embed="rId2"/>
          <a:stretch>
            <a:fillRect/>
          </a:stretch>
        </p:blipFill>
        <p:spPr>
          <a:xfrm>
            <a:off x="183628" y="1132089"/>
            <a:ext cx="5398484" cy="3636681"/>
          </a:xfrm>
          <a:prstGeom prst="rect">
            <a:avLst/>
          </a:prstGeom>
        </p:spPr>
      </p:pic>
      <p:pic>
        <p:nvPicPr>
          <p:cNvPr id="5" name="Picture 4">
            <a:extLst>
              <a:ext uri="{FF2B5EF4-FFF2-40B4-BE49-F238E27FC236}">
                <a16:creationId xmlns:a16="http://schemas.microsoft.com/office/drawing/2014/main" id="{62C864D4-B528-4DAB-A087-36811E2F4D9C}"/>
              </a:ext>
            </a:extLst>
          </p:cNvPr>
          <p:cNvPicPr>
            <a:picLocks noChangeAspect="1"/>
          </p:cNvPicPr>
          <p:nvPr/>
        </p:nvPicPr>
        <p:blipFill>
          <a:blip r:embed="rId3"/>
          <a:stretch>
            <a:fillRect/>
          </a:stretch>
        </p:blipFill>
        <p:spPr>
          <a:xfrm>
            <a:off x="6200172" y="1317284"/>
            <a:ext cx="5476733" cy="3636681"/>
          </a:xfrm>
          <a:prstGeom prst="rect">
            <a:avLst/>
          </a:prstGeom>
        </p:spPr>
      </p:pic>
      <p:pic>
        <p:nvPicPr>
          <p:cNvPr id="3078" name="Picture 6">
            <a:extLst>
              <a:ext uri="{FF2B5EF4-FFF2-40B4-BE49-F238E27FC236}">
                <a16:creationId xmlns:a16="http://schemas.microsoft.com/office/drawing/2014/main" id="{7783AD4F-3095-4040-B33B-8B0ABADE8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719" y="5214304"/>
            <a:ext cx="3505200" cy="9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71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B8F2FE-D531-41EA-A04D-3D17E90436E0}"/>
              </a:ext>
            </a:extLst>
          </p:cNvPr>
          <p:cNvSpPr txBox="1"/>
          <p:nvPr/>
        </p:nvSpPr>
        <p:spPr>
          <a:xfrm>
            <a:off x="731828" y="1683169"/>
            <a:ext cx="4068849" cy="41485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dirty="0">
                <a:latin typeface="+mj-lt"/>
                <a:ea typeface="+mj-ea"/>
                <a:cs typeface="+mj-cs"/>
              </a:rPr>
              <a:t>Crash Severity Research</a:t>
            </a:r>
          </a:p>
        </p:txBody>
      </p:sp>
      <p:sp>
        <p:nvSpPr>
          <p:cNvPr id="3" name="TextBox 2">
            <a:extLst>
              <a:ext uri="{FF2B5EF4-FFF2-40B4-BE49-F238E27FC236}">
                <a16:creationId xmlns:a16="http://schemas.microsoft.com/office/drawing/2014/main" id="{156969E7-87D6-41A6-ADA1-56B1C3A12F60}"/>
              </a:ext>
            </a:extLst>
          </p:cNvPr>
          <p:cNvSpPr txBox="1"/>
          <p:nvPr/>
        </p:nvSpPr>
        <p:spPr>
          <a:xfrm>
            <a:off x="5352518" y="1336252"/>
            <a:ext cx="5818248" cy="4148585"/>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2000" dirty="0"/>
              <a:t>During 2017-2019, among 46536 cases:</a:t>
            </a:r>
          </a:p>
          <a:p>
            <a:pPr indent="-228600">
              <a:lnSpc>
                <a:spcPct val="110000"/>
              </a:lnSpc>
              <a:spcAft>
                <a:spcPts val="600"/>
              </a:spcAft>
              <a:buFont typeface="Arial" panose="020B0604020202020204" pitchFamily="34" charset="0"/>
              <a:buChar char="•"/>
            </a:pPr>
            <a:endParaRPr lang="en-US" sz="2000" dirty="0"/>
          </a:p>
          <a:p>
            <a:pPr indent="-228600">
              <a:lnSpc>
                <a:spcPct val="110000"/>
              </a:lnSpc>
              <a:spcAft>
                <a:spcPts val="600"/>
              </a:spcAft>
              <a:buFont typeface="Arial" panose="020B0604020202020204" pitchFamily="34" charset="0"/>
              <a:buChar char="•"/>
            </a:pPr>
            <a:r>
              <a:rPr lang="en-US" sz="2000" dirty="0"/>
              <a:t>Property Damage (P) :   34543</a:t>
            </a:r>
          </a:p>
          <a:p>
            <a:pPr indent="-228600">
              <a:lnSpc>
                <a:spcPct val="110000"/>
              </a:lnSpc>
              <a:spcAft>
                <a:spcPts val="600"/>
              </a:spcAft>
              <a:buFont typeface="Arial" panose="020B0604020202020204" pitchFamily="34" charset="0"/>
              <a:buChar char="•"/>
            </a:pPr>
            <a:r>
              <a:rPr lang="en-US" sz="2000" dirty="0"/>
              <a:t>Injury (I):                           11853 </a:t>
            </a:r>
          </a:p>
          <a:p>
            <a:pPr indent="-228600">
              <a:lnSpc>
                <a:spcPct val="110000"/>
              </a:lnSpc>
              <a:spcAft>
                <a:spcPts val="600"/>
              </a:spcAft>
              <a:buFont typeface="Arial" panose="020B0604020202020204" pitchFamily="34" charset="0"/>
              <a:buChar char="•"/>
            </a:pPr>
            <a:r>
              <a:rPr lang="en-US" sz="2000" dirty="0"/>
              <a:t>Fatality (F):                      140</a:t>
            </a:r>
          </a:p>
          <a:p>
            <a:pPr indent="-228600">
              <a:lnSpc>
                <a:spcPct val="110000"/>
              </a:lnSpc>
              <a:spcAft>
                <a:spcPts val="600"/>
              </a:spcAft>
              <a:buFont typeface="Arial" panose="020B0604020202020204" pitchFamily="34" charset="0"/>
              <a:buChar char="•"/>
            </a:pPr>
            <a:endParaRPr lang="en-US" sz="2000" dirty="0"/>
          </a:p>
          <a:p>
            <a:pPr indent="-228600">
              <a:lnSpc>
                <a:spcPct val="110000"/>
              </a:lnSpc>
              <a:spcAft>
                <a:spcPts val="600"/>
              </a:spcAft>
              <a:buFont typeface="Arial" panose="020B0604020202020204" pitchFamily="34" charset="0"/>
              <a:buChar char="•"/>
            </a:pPr>
            <a:endParaRPr lang="en-US" sz="2000" dirty="0"/>
          </a:p>
        </p:txBody>
      </p:sp>
      <p:sp>
        <p:nvSpPr>
          <p:cNvPr id="34" name="Rectangle 33">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0CB543C-8D9C-4B80-88E8-BF47EFB41E22}"/>
              </a:ext>
            </a:extLst>
          </p:cNvPr>
          <p:cNvSpPr txBox="1"/>
          <p:nvPr/>
        </p:nvSpPr>
        <p:spPr>
          <a:xfrm>
            <a:off x="1872822" y="4990165"/>
            <a:ext cx="8283037" cy="369332"/>
          </a:xfrm>
          <a:prstGeom prst="rect">
            <a:avLst/>
          </a:prstGeom>
          <a:noFill/>
        </p:spPr>
        <p:txBody>
          <a:bodyPr wrap="none" rtlCol="0">
            <a:spAutoFit/>
          </a:bodyPr>
          <a:lstStyle/>
          <a:p>
            <a:pPr>
              <a:spcAft>
                <a:spcPts val="600"/>
              </a:spcAft>
            </a:pPr>
            <a:r>
              <a:rPr lang="en-US" dirty="0"/>
              <a:t>Need to understand which factors can more likely cause injuries or fatalities</a:t>
            </a:r>
          </a:p>
        </p:txBody>
      </p:sp>
    </p:spTree>
    <p:extLst>
      <p:ext uri="{BB962C8B-B14F-4D97-AF65-F5344CB8AC3E}">
        <p14:creationId xmlns:p14="http://schemas.microsoft.com/office/powerpoint/2010/main" val="334024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BC9910-A1E6-4357-8184-37F17D17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040" y="852781"/>
            <a:ext cx="38290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0B87FF07-52A2-48AB-A26E-16A6D9FB6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925" y="781050"/>
            <a:ext cx="3829050" cy="26479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84EE0DE-1C6C-409D-A968-5DE0E262A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017" y="3715926"/>
            <a:ext cx="3921073" cy="27115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30B50A-C87A-43E4-B596-893B8C849A33}"/>
              </a:ext>
            </a:extLst>
          </p:cNvPr>
          <p:cNvSpPr txBox="1"/>
          <p:nvPr/>
        </p:nvSpPr>
        <p:spPr>
          <a:xfrm>
            <a:off x="1203766" y="268255"/>
            <a:ext cx="1874231" cy="369332"/>
          </a:xfrm>
          <a:prstGeom prst="rect">
            <a:avLst/>
          </a:prstGeom>
          <a:noFill/>
        </p:spPr>
        <p:txBody>
          <a:bodyPr wrap="none" rtlCol="0">
            <a:spAutoFit/>
          </a:bodyPr>
          <a:lstStyle/>
          <a:p>
            <a:r>
              <a:rPr lang="en-US" dirty="0"/>
              <a:t>Impact Factors </a:t>
            </a:r>
          </a:p>
        </p:txBody>
      </p:sp>
      <p:pic>
        <p:nvPicPr>
          <p:cNvPr id="1030" name="Picture 6">
            <a:extLst>
              <a:ext uri="{FF2B5EF4-FFF2-40B4-BE49-F238E27FC236}">
                <a16:creationId xmlns:a16="http://schemas.microsoft.com/office/drawing/2014/main" id="{B516452D-AF80-4079-AC95-8395632B4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6998" y="3715926"/>
            <a:ext cx="4024977" cy="278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4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E431685-3671-473C-A497-FA6BA7576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42" y="1158726"/>
            <a:ext cx="5005054" cy="346120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0EB82DB-2F57-4F21-8E7C-283270F4F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607" y="988606"/>
            <a:ext cx="5005054" cy="34612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7528C7-C1C3-49A4-8B8D-2B0BD5648AD3}"/>
              </a:ext>
            </a:extLst>
          </p:cNvPr>
          <p:cNvSpPr txBox="1"/>
          <p:nvPr/>
        </p:nvSpPr>
        <p:spPr>
          <a:xfrm>
            <a:off x="754912" y="382772"/>
            <a:ext cx="2911374" cy="369332"/>
          </a:xfrm>
          <a:prstGeom prst="rect">
            <a:avLst/>
          </a:prstGeom>
          <a:noFill/>
        </p:spPr>
        <p:txBody>
          <a:bodyPr wrap="none" rtlCol="0">
            <a:spAutoFit/>
          </a:bodyPr>
          <a:lstStyle/>
          <a:p>
            <a:r>
              <a:rPr lang="en-US" dirty="0">
                <a:solidFill>
                  <a:srgbClr val="002060"/>
                </a:solidFill>
              </a:rPr>
              <a:t>Factors Obviously Matter</a:t>
            </a:r>
          </a:p>
        </p:txBody>
      </p:sp>
      <p:sp>
        <p:nvSpPr>
          <p:cNvPr id="3" name="TextBox 2">
            <a:extLst>
              <a:ext uri="{FF2B5EF4-FFF2-40B4-BE49-F238E27FC236}">
                <a16:creationId xmlns:a16="http://schemas.microsoft.com/office/drawing/2014/main" id="{C73449B7-FEFE-4A60-A334-33D77B351838}"/>
              </a:ext>
            </a:extLst>
          </p:cNvPr>
          <p:cNvSpPr txBox="1"/>
          <p:nvPr/>
        </p:nvSpPr>
        <p:spPr>
          <a:xfrm>
            <a:off x="1190844" y="4720902"/>
            <a:ext cx="4763389" cy="1754326"/>
          </a:xfrm>
          <a:prstGeom prst="rect">
            <a:avLst/>
          </a:prstGeom>
          <a:noFill/>
        </p:spPr>
        <p:txBody>
          <a:bodyPr wrap="square" rtlCol="0">
            <a:spAutoFit/>
          </a:bodyPr>
          <a:lstStyle/>
          <a:p>
            <a:pPr marL="342900" indent="-342900">
              <a:buAutoNum type="arabicPeriod"/>
            </a:pPr>
            <a:r>
              <a:rPr lang="en-US" sz="1200" dirty="0"/>
              <a:t>Same direction (Rear end)</a:t>
            </a:r>
          </a:p>
          <a:p>
            <a:pPr marL="342900" indent="-342900">
              <a:buAutoNum type="arabicPeriod"/>
            </a:pPr>
            <a:r>
              <a:rPr lang="en-US" sz="1200" dirty="0"/>
              <a:t>Same direction (Side swipe)</a:t>
            </a:r>
          </a:p>
          <a:p>
            <a:pPr marL="342900" indent="-342900">
              <a:buAutoNum type="arabicPeriod"/>
            </a:pPr>
            <a:r>
              <a:rPr lang="en-US" sz="1200" dirty="0"/>
              <a:t>Right Angle</a:t>
            </a:r>
          </a:p>
          <a:p>
            <a:pPr marL="342900" indent="-342900">
              <a:buAutoNum type="arabicPeriod"/>
            </a:pPr>
            <a:r>
              <a:rPr lang="en-US" sz="1200" dirty="0"/>
              <a:t>Opposite Direction( Head on, Angular)</a:t>
            </a:r>
          </a:p>
          <a:p>
            <a:pPr marL="228600" indent="-228600">
              <a:buAutoNum type="arabicPeriod" startAt="7"/>
            </a:pPr>
            <a:r>
              <a:rPr lang="en-US" sz="1200" dirty="0"/>
              <a:t>   Left Turn, U Turn</a:t>
            </a:r>
          </a:p>
          <a:p>
            <a:pPr marL="228600" indent="-228600">
              <a:buAutoNum type="arabicPeriod" startAt="7"/>
            </a:pPr>
            <a:r>
              <a:rPr lang="en-US" sz="1200" dirty="0"/>
              <a:t>   Backing</a:t>
            </a:r>
          </a:p>
          <a:p>
            <a:pPr marL="228600" indent="-228600">
              <a:buAutoNum type="arabicPeriod" startAt="12"/>
            </a:pPr>
            <a:r>
              <a:rPr lang="en-US" sz="1200" dirty="0"/>
              <a:t>   Animal</a:t>
            </a:r>
          </a:p>
          <a:p>
            <a:pPr marL="228600" indent="-228600">
              <a:buAutoNum type="arabicPeriod" startAt="12"/>
            </a:pPr>
            <a:r>
              <a:rPr lang="en-US" sz="1200" dirty="0"/>
              <a:t>   </a:t>
            </a:r>
            <a:r>
              <a:rPr lang="en-US" sz="1200" dirty="0" err="1"/>
              <a:t>Pedestrain</a:t>
            </a:r>
            <a:endParaRPr lang="en-US" sz="1200" dirty="0"/>
          </a:p>
          <a:p>
            <a:pPr marL="228600" indent="-228600">
              <a:buAutoNum type="arabicPeriod" startAt="12"/>
            </a:pPr>
            <a:r>
              <a:rPr lang="en-US" sz="1200" dirty="0"/>
              <a:t>   </a:t>
            </a:r>
            <a:r>
              <a:rPr lang="en-US" sz="1200" dirty="0" err="1"/>
              <a:t>Pedalcyclist</a:t>
            </a:r>
            <a:endParaRPr lang="en-US" sz="1200" dirty="0"/>
          </a:p>
        </p:txBody>
      </p:sp>
    </p:spTree>
    <p:extLst>
      <p:ext uri="{BB962C8B-B14F-4D97-AF65-F5344CB8AC3E}">
        <p14:creationId xmlns:p14="http://schemas.microsoft.com/office/powerpoint/2010/main" val="357723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0D6BFDC-C207-49AB-AD54-D26C2C441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1" y="446543"/>
            <a:ext cx="11977657" cy="31430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04362F6-CD44-41A9-A318-263A672BA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42" y="4156119"/>
            <a:ext cx="3261316" cy="22553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6615331-F744-4257-92A5-FF9481BF26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1526" y="4156119"/>
            <a:ext cx="3421478" cy="23660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05E0BB5-4345-462E-AEA8-D6BBB4549E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122" y="4156119"/>
            <a:ext cx="3204527" cy="225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8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6E8EF-761F-438A-A920-5ABB0CCF479C}"/>
              </a:ext>
            </a:extLst>
          </p:cNvPr>
          <p:cNvSpPr txBox="1"/>
          <p:nvPr/>
        </p:nvSpPr>
        <p:spPr>
          <a:xfrm>
            <a:off x="489751" y="457743"/>
            <a:ext cx="2161169" cy="369332"/>
          </a:xfrm>
          <a:prstGeom prst="rect">
            <a:avLst/>
          </a:prstGeom>
          <a:noFill/>
        </p:spPr>
        <p:txBody>
          <a:bodyPr wrap="none" rtlCol="0">
            <a:spAutoFit/>
          </a:bodyPr>
          <a:lstStyle/>
          <a:p>
            <a:r>
              <a:rPr lang="en-US" dirty="0" err="1"/>
              <a:t>Phi_K</a:t>
            </a:r>
            <a:r>
              <a:rPr lang="en-US" dirty="0"/>
              <a:t> Correlations</a:t>
            </a:r>
          </a:p>
        </p:txBody>
      </p:sp>
      <p:pic>
        <p:nvPicPr>
          <p:cNvPr id="3074" name="Picture 2">
            <a:extLst>
              <a:ext uri="{FF2B5EF4-FFF2-40B4-BE49-F238E27FC236}">
                <a16:creationId xmlns:a16="http://schemas.microsoft.com/office/drawing/2014/main" id="{BECAEB3D-38C4-468E-94F9-47F5A7BB9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51" y="1816923"/>
            <a:ext cx="5765737" cy="45833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98D525-68A2-474A-BBA5-DF2DA8491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259" y="1444944"/>
            <a:ext cx="4762741" cy="49553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4726BF-ABD6-4BD8-950C-92F38492065A}"/>
              </a:ext>
            </a:extLst>
          </p:cNvPr>
          <p:cNvSpPr txBox="1"/>
          <p:nvPr/>
        </p:nvSpPr>
        <p:spPr>
          <a:xfrm>
            <a:off x="713164" y="1168110"/>
            <a:ext cx="4278735" cy="307777"/>
          </a:xfrm>
          <a:prstGeom prst="rect">
            <a:avLst/>
          </a:prstGeom>
          <a:noFill/>
        </p:spPr>
        <p:txBody>
          <a:bodyPr wrap="none" rtlCol="0">
            <a:spAutoFit/>
          </a:bodyPr>
          <a:lstStyle/>
          <a:p>
            <a:r>
              <a:rPr lang="en-US" sz="1400" dirty="0"/>
              <a:t>Assign accident severity of ‘P’ as 0, ‘I’ and ‘F’ as 1.</a:t>
            </a:r>
          </a:p>
        </p:txBody>
      </p:sp>
    </p:spTree>
    <p:extLst>
      <p:ext uri="{BB962C8B-B14F-4D97-AF65-F5344CB8AC3E}">
        <p14:creationId xmlns:p14="http://schemas.microsoft.com/office/powerpoint/2010/main" val="377836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24E1D-4BBA-42B5-91B8-E4C61BCF2A97}"/>
              </a:ext>
            </a:extLst>
          </p:cNvPr>
          <p:cNvSpPr txBox="1"/>
          <p:nvPr/>
        </p:nvSpPr>
        <p:spPr>
          <a:xfrm>
            <a:off x="808074" y="511516"/>
            <a:ext cx="3757760" cy="400110"/>
          </a:xfrm>
          <a:prstGeom prst="rect">
            <a:avLst/>
          </a:prstGeom>
          <a:noFill/>
        </p:spPr>
        <p:txBody>
          <a:bodyPr wrap="none" rtlCol="0">
            <a:spAutoFit/>
          </a:bodyPr>
          <a:lstStyle/>
          <a:p>
            <a:r>
              <a:rPr lang="en-US" sz="2000" dirty="0">
                <a:solidFill>
                  <a:srgbClr val="0070C0"/>
                </a:solidFill>
              </a:rPr>
              <a:t>Drivers’ Features Correlations</a:t>
            </a:r>
          </a:p>
        </p:txBody>
      </p:sp>
      <p:pic>
        <p:nvPicPr>
          <p:cNvPr id="1028" name="Picture 4">
            <a:extLst>
              <a:ext uri="{FF2B5EF4-FFF2-40B4-BE49-F238E27FC236}">
                <a16:creationId xmlns:a16="http://schemas.microsoft.com/office/drawing/2014/main" id="{95839FBC-A3FF-4185-B911-0EEB3F1FB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81" y="1584796"/>
            <a:ext cx="4990842" cy="37925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09469B6-E97B-4F5E-9107-E8C90E7FA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674" y="1584796"/>
            <a:ext cx="4772628" cy="3420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125414-85D5-46FE-94CE-C55CE59F5399}"/>
              </a:ext>
            </a:extLst>
          </p:cNvPr>
          <p:cNvSpPr txBox="1"/>
          <p:nvPr/>
        </p:nvSpPr>
        <p:spPr>
          <a:xfrm>
            <a:off x="7474689" y="5273204"/>
            <a:ext cx="3583172" cy="584775"/>
          </a:xfrm>
          <a:prstGeom prst="rect">
            <a:avLst/>
          </a:prstGeom>
          <a:noFill/>
        </p:spPr>
        <p:txBody>
          <a:bodyPr wrap="square" rtlCol="0">
            <a:spAutoFit/>
          </a:bodyPr>
          <a:lstStyle/>
          <a:p>
            <a:r>
              <a:rPr lang="en-US" sz="1600" dirty="0"/>
              <a:t>Drivers’ age is not significantly related to the accident severity</a:t>
            </a:r>
          </a:p>
        </p:txBody>
      </p:sp>
    </p:spTree>
    <p:extLst>
      <p:ext uri="{BB962C8B-B14F-4D97-AF65-F5344CB8AC3E}">
        <p14:creationId xmlns:p14="http://schemas.microsoft.com/office/powerpoint/2010/main" val="169961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60456-A88B-4300-AA61-A89BD227336C}"/>
              </a:ext>
            </a:extLst>
          </p:cNvPr>
          <p:cNvSpPr txBox="1"/>
          <p:nvPr/>
        </p:nvSpPr>
        <p:spPr>
          <a:xfrm>
            <a:off x="698249" y="456433"/>
            <a:ext cx="3762375" cy="400110"/>
          </a:xfrm>
          <a:prstGeom prst="rect">
            <a:avLst/>
          </a:prstGeom>
          <a:noFill/>
        </p:spPr>
        <p:txBody>
          <a:bodyPr wrap="square" rtlCol="0">
            <a:spAutoFit/>
          </a:bodyPr>
          <a:lstStyle/>
          <a:p>
            <a:r>
              <a:rPr lang="en-US" sz="2000" dirty="0">
                <a:solidFill>
                  <a:srgbClr val="0070C0"/>
                </a:solidFill>
              </a:rPr>
              <a:t>Vehicles’ Feature Correlations</a:t>
            </a:r>
          </a:p>
        </p:txBody>
      </p:sp>
      <p:pic>
        <p:nvPicPr>
          <p:cNvPr id="3074" name="Picture 2">
            <a:extLst>
              <a:ext uri="{FF2B5EF4-FFF2-40B4-BE49-F238E27FC236}">
                <a16:creationId xmlns:a16="http://schemas.microsoft.com/office/drawing/2014/main" id="{0F4CFD35-BC8F-4443-A810-3801123CA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73" y="1233399"/>
            <a:ext cx="5957281" cy="47633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4E612AA-1A2A-444B-A2B8-8B609B46C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7623" y="740250"/>
            <a:ext cx="37623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D32900E-13F8-4D14-AF41-AEEEE4F25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7623" y="3719859"/>
            <a:ext cx="38290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76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999D7-2E46-41A2-9455-E1CE7160A6AA}"/>
              </a:ext>
            </a:extLst>
          </p:cNvPr>
          <p:cNvSpPr txBox="1"/>
          <p:nvPr/>
        </p:nvSpPr>
        <p:spPr>
          <a:xfrm>
            <a:off x="584792" y="395170"/>
            <a:ext cx="7529625" cy="400110"/>
          </a:xfrm>
          <a:prstGeom prst="rect">
            <a:avLst/>
          </a:prstGeom>
          <a:noFill/>
        </p:spPr>
        <p:txBody>
          <a:bodyPr wrap="none" rtlCol="0">
            <a:spAutoFit/>
          </a:bodyPr>
          <a:lstStyle/>
          <a:p>
            <a:r>
              <a:rPr lang="en-US" sz="2000" dirty="0">
                <a:solidFill>
                  <a:srgbClr val="0070C0"/>
                </a:solidFill>
              </a:rPr>
              <a:t>Machine Learning: Predict the Severity of the Traffic Accident</a:t>
            </a:r>
          </a:p>
        </p:txBody>
      </p:sp>
      <p:sp>
        <p:nvSpPr>
          <p:cNvPr id="3" name="TextBox 2">
            <a:extLst>
              <a:ext uri="{FF2B5EF4-FFF2-40B4-BE49-F238E27FC236}">
                <a16:creationId xmlns:a16="http://schemas.microsoft.com/office/drawing/2014/main" id="{571DFE2C-C5E7-4F50-9C67-177E3C51DD55}"/>
              </a:ext>
            </a:extLst>
          </p:cNvPr>
          <p:cNvSpPr txBox="1"/>
          <p:nvPr/>
        </p:nvSpPr>
        <p:spPr>
          <a:xfrm>
            <a:off x="584792" y="1164428"/>
            <a:ext cx="5133136" cy="1384995"/>
          </a:xfrm>
          <a:prstGeom prst="rect">
            <a:avLst/>
          </a:prstGeom>
          <a:noFill/>
        </p:spPr>
        <p:txBody>
          <a:bodyPr wrap="none" rtlCol="0">
            <a:spAutoFit/>
          </a:bodyPr>
          <a:lstStyle/>
          <a:p>
            <a:pPr marL="342900" indent="-342900">
              <a:buAutoNum type="arabicPeriod"/>
            </a:pPr>
            <a:r>
              <a:rPr lang="en-US" dirty="0"/>
              <a:t>Catboost-1</a:t>
            </a:r>
          </a:p>
          <a:p>
            <a:pPr marL="342900" indent="-342900">
              <a:buAutoNum type="arabicPeriod"/>
            </a:pPr>
            <a:endParaRPr lang="en-US" dirty="0"/>
          </a:p>
          <a:p>
            <a:r>
              <a:rPr lang="en-US" sz="1200" b="1" dirty="0"/>
              <a:t>Selected Features:  </a:t>
            </a:r>
          </a:p>
          <a:p>
            <a:r>
              <a:rPr lang="en-US" sz="1200" dirty="0">
                <a:solidFill>
                  <a:srgbClr val="0070C0"/>
                </a:solidFill>
              </a:rPr>
              <a:t>Categorical: </a:t>
            </a:r>
            <a:r>
              <a:rPr lang="en-US" sz="1200" dirty="0"/>
              <a:t>'Municipality’, 'Intersection', 'Crash Type’, 'Total Vehicles’ </a:t>
            </a:r>
          </a:p>
          <a:p>
            <a:r>
              <a:rPr lang="en-US" sz="1200" dirty="0">
                <a:solidFill>
                  <a:srgbClr val="0070C0"/>
                </a:solidFill>
              </a:rPr>
              <a:t>Numeric: </a:t>
            </a:r>
            <a:r>
              <a:rPr lang="en-US" sz="1200" dirty="0"/>
              <a:t>Posted Speed, Month</a:t>
            </a:r>
          </a:p>
          <a:p>
            <a:endParaRPr lang="en-US" sz="1200" dirty="0"/>
          </a:p>
        </p:txBody>
      </p:sp>
      <p:graphicFrame>
        <p:nvGraphicFramePr>
          <p:cNvPr id="4" name="Table 4">
            <a:extLst>
              <a:ext uri="{FF2B5EF4-FFF2-40B4-BE49-F238E27FC236}">
                <a16:creationId xmlns:a16="http://schemas.microsoft.com/office/drawing/2014/main" id="{69AA2CD1-B0B5-4A85-B8A6-E1708F8D2495}"/>
              </a:ext>
            </a:extLst>
          </p:cNvPr>
          <p:cNvGraphicFramePr>
            <a:graphicFrameLocks noGrp="1"/>
          </p:cNvGraphicFramePr>
          <p:nvPr>
            <p:extLst>
              <p:ext uri="{D42A27DB-BD31-4B8C-83A1-F6EECF244321}">
                <p14:modId xmlns:p14="http://schemas.microsoft.com/office/powerpoint/2010/main" val="3337076919"/>
              </p:ext>
            </p:extLst>
          </p:nvPr>
        </p:nvGraphicFramePr>
        <p:xfrm>
          <a:off x="787789" y="2506088"/>
          <a:ext cx="4642177" cy="146304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470488356"/>
                    </a:ext>
                  </a:extLst>
                </a:gridCol>
                <a:gridCol w="822960">
                  <a:extLst>
                    <a:ext uri="{9D8B030D-6E8A-4147-A177-3AD203B41FA5}">
                      <a16:colId xmlns:a16="http://schemas.microsoft.com/office/drawing/2014/main" val="2654694770"/>
                    </a:ext>
                  </a:extLst>
                </a:gridCol>
                <a:gridCol w="682186">
                  <a:extLst>
                    <a:ext uri="{9D8B030D-6E8A-4147-A177-3AD203B41FA5}">
                      <a16:colId xmlns:a16="http://schemas.microsoft.com/office/drawing/2014/main" val="316305313"/>
                    </a:ext>
                  </a:extLst>
                </a:gridCol>
                <a:gridCol w="928436">
                  <a:extLst>
                    <a:ext uri="{9D8B030D-6E8A-4147-A177-3AD203B41FA5}">
                      <a16:colId xmlns:a16="http://schemas.microsoft.com/office/drawing/2014/main" val="3908940585"/>
                    </a:ext>
                  </a:extLst>
                </a:gridCol>
                <a:gridCol w="928435">
                  <a:extLst>
                    <a:ext uri="{9D8B030D-6E8A-4147-A177-3AD203B41FA5}">
                      <a16:colId xmlns:a16="http://schemas.microsoft.com/office/drawing/2014/main" val="1558975165"/>
                    </a:ext>
                  </a:extLst>
                </a:gridCol>
              </a:tblGrid>
              <a:tr h="230640">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Precision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Recall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F1-score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7186285"/>
                  </a:ext>
                </a:extLst>
              </a:tr>
              <a:tr h="179618">
                <a:tc>
                  <a:txBody>
                    <a:bodyPr/>
                    <a:lstStyle/>
                    <a:p>
                      <a:r>
                        <a:rPr lang="en-US" sz="1000" b="0" baseline="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0.86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6499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3841886"/>
                  </a:ext>
                </a:extLst>
              </a:tr>
              <a:tr h="179618">
                <a:tc>
                  <a:txBody>
                    <a:bodyPr/>
                    <a:lstStyle/>
                    <a:p>
                      <a:r>
                        <a:rPr lang="en-US" sz="1000" b="0" baseline="0"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0.69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2288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7043265"/>
                  </a:ext>
                </a:extLst>
              </a:tr>
              <a:tr h="230640">
                <a:tc>
                  <a:txBody>
                    <a:bodyPr/>
                    <a:lstStyle/>
                    <a:p>
                      <a:r>
                        <a:rPr lang="en-US" sz="1000" b="0" baseline="0" dirty="0">
                          <a:solidFill>
                            <a:schemeClr val="tx1"/>
                          </a:solidFill>
                        </a:rPr>
                        <a:t>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8787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43700"/>
                  </a:ext>
                </a:extLst>
              </a:tr>
              <a:tr h="230640">
                <a:tc>
                  <a:txBody>
                    <a:bodyPr/>
                    <a:lstStyle/>
                    <a:p>
                      <a:r>
                        <a:rPr lang="en-US" sz="1000" b="0" baseline="0" dirty="0">
                          <a:solidFill>
                            <a:schemeClr val="tx1"/>
                          </a:solidFill>
                        </a:rPr>
                        <a:t>Macro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0.54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8787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4294854"/>
                  </a:ext>
                </a:extLst>
              </a:tr>
              <a:tr h="221719">
                <a:tc>
                  <a:txBody>
                    <a:bodyPr/>
                    <a:lstStyle/>
                    <a:p>
                      <a:r>
                        <a:rPr lang="en-US" sz="1000" b="0" baseline="0" dirty="0">
                          <a:solidFill>
                            <a:schemeClr val="tx1"/>
                          </a:solidFill>
                        </a:rPr>
                        <a:t>Weighted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0.69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8787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5525115"/>
                  </a:ext>
                </a:extLst>
              </a:tr>
            </a:tbl>
          </a:graphicData>
        </a:graphic>
      </p:graphicFrame>
      <p:sp>
        <p:nvSpPr>
          <p:cNvPr id="6" name="TextBox 5">
            <a:extLst>
              <a:ext uri="{FF2B5EF4-FFF2-40B4-BE49-F238E27FC236}">
                <a16:creationId xmlns:a16="http://schemas.microsoft.com/office/drawing/2014/main" id="{BB2C6142-0431-4A5B-A91A-AF62B1198F8F}"/>
              </a:ext>
            </a:extLst>
          </p:cNvPr>
          <p:cNvSpPr txBox="1"/>
          <p:nvPr/>
        </p:nvSpPr>
        <p:spPr>
          <a:xfrm>
            <a:off x="6095999" y="1164428"/>
            <a:ext cx="1720343" cy="369332"/>
          </a:xfrm>
          <a:prstGeom prst="rect">
            <a:avLst/>
          </a:prstGeom>
          <a:noFill/>
        </p:spPr>
        <p:txBody>
          <a:bodyPr wrap="none" rtlCol="0">
            <a:spAutoFit/>
          </a:bodyPr>
          <a:lstStyle/>
          <a:p>
            <a:r>
              <a:rPr lang="en-US" dirty="0"/>
              <a:t>2.  Catboost-2</a:t>
            </a:r>
          </a:p>
        </p:txBody>
      </p:sp>
      <p:sp>
        <p:nvSpPr>
          <p:cNvPr id="9" name="TextBox 8">
            <a:extLst>
              <a:ext uri="{FF2B5EF4-FFF2-40B4-BE49-F238E27FC236}">
                <a16:creationId xmlns:a16="http://schemas.microsoft.com/office/drawing/2014/main" id="{226D4991-51FF-4D44-A33B-92C516877880}"/>
              </a:ext>
            </a:extLst>
          </p:cNvPr>
          <p:cNvSpPr txBox="1"/>
          <p:nvPr/>
        </p:nvSpPr>
        <p:spPr>
          <a:xfrm>
            <a:off x="6095999" y="1675091"/>
            <a:ext cx="60960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Neue Haas Grotesk Text Pro"/>
                <a:ea typeface="+mn-ea"/>
                <a:cs typeface="+mn-cs"/>
              </a:rPr>
              <a:t>Selected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noProof="0" dirty="0">
                <a:ln>
                  <a:noFill/>
                </a:ln>
                <a:solidFill>
                  <a:srgbClr val="0070C0"/>
                </a:solidFill>
                <a:effectLst/>
                <a:uLnTx/>
                <a:uFillTx/>
                <a:latin typeface="Neue Haas Grotesk Text Pro"/>
                <a:ea typeface="+mn-ea"/>
                <a:cs typeface="+mn-cs"/>
              </a:rPr>
              <a:t>Categorical: </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'Intersection', 'Crash Type’, 'Total Vehicles', 'Location’, 'Light Condition', 'Environment Condition’, 'Road Divided By’,  'Driver </a:t>
            </a:r>
            <a:r>
              <a:rPr kumimoji="0" lang="en-US" sz="1200" b="0" i="0" u="none" strike="noStrike" kern="1200" cap="none" spc="0" normalizeH="0" baseline="0" noProof="0" dirty="0" err="1">
                <a:ln>
                  <a:noFill/>
                </a:ln>
                <a:solidFill>
                  <a:srgbClr val="000000"/>
                </a:solidFill>
                <a:effectLst/>
                <a:uLnTx/>
                <a:uFillTx/>
                <a:latin typeface="Neue Haas Grotesk Text Pro"/>
                <a:ea typeface="+mn-ea"/>
                <a:cs typeface="+mn-cs"/>
              </a:rPr>
              <a:t>Sex_x</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 'Driver </a:t>
            </a:r>
            <a:r>
              <a:rPr kumimoji="0" lang="en-US" sz="1200" b="0" i="0" u="none" strike="noStrike" kern="1200" cap="none" spc="0" normalizeH="0" baseline="0" noProof="0" dirty="0" err="1">
                <a:ln>
                  <a:noFill/>
                </a:ln>
                <a:solidFill>
                  <a:srgbClr val="000000"/>
                </a:solidFill>
                <a:effectLst/>
                <a:uLnTx/>
                <a:uFillTx/>
                <a:latin typeface="Neue Haas Grotesk Text Pro"/>
                <a:ea typeface="+mn-ea"/>
                <a:cs typeface="+mn-cs"/>
              </a:rPr>
              <a:t>Sex_y</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noProof="0" dirty="0">
                <a:ln>
                  <a:noFill/>
                </a:ln>
                <a:solidFill>
                  <a:srgbClr val="0070C0"/>
                </a:solidFill>
                <a:effectLst/>
                <a:uLnTx/>
                <a:uFillTx/>
                <a:latin typeface="Neue Haas Grotesk Text Pro"/>
                <a:ea typeface="+mn-ea"/>
                <a:cs typeface="+mn-cs"/>
              </a:rPr>
              <a:t>Numeric: </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'Posted Speed', 'Month', ‘ Driver </a:t>
            </a:r>
            <a:r>
              <a:rPr kumimoji="0" lang="en-US" sz="1200" b="0" i="0" u="none" strike="noStrike" kern="1200" cap="none" spc="0" normalizeH="0" baseline="0" noProof="0" dirty="0" err="1">
                <a:ln>
                  <a:noFill/>
                </a:ln>
                <a:solidFill>
                  <a:srgbClr val="000000"/>
                </a:solidFill>
                <a:effectLst/>
                <a:uLnTx/>
                <a:uFillTx/>
                <a:latin typeface="Neue Haas Grotesk Text Pro"/>
                <a:ea typeface="+mn-ea"/>
                <a:cs typeface="+mn-cs"/>
              </a:rPr>
              <a:t>Sex_x</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  '</a:t>
            </a:r>
            <a:r>
              <a:rPr kumimoji="0" lang="en-US" sz="1200" b="0" i="0" u="none" strike="noStrike" kern="1200" cap="none" spc="0" normalizeH="0" baseline="0" noProof="0" dirty="0" err="1">
                <a:ln>
                  <a:noFill/>
                </a:ln>
                <a:solidFill>
                  <a:srgbClr val="000000"/>
                </a:solidFill>
                <a:effectLst/>
                <a:uLnTx/>
                <a:uFillTx/>
                <a:latin typeface="Neue Haas Grotesk Text Pro"/>
                <a:ea typeface="+mn-ea"/>
                <a:cs typeface="+mn-cs"/>
              </a:rPr>
              <a:t>Age_x</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  ‘Driver </a:t>
            </a:r>
            <a:r>
              <a:rPr kumimoji="0" lang="en-US" sz="1200" b="0" i="0" u="none" strike="noStrike" kern="1200" cap="none" spc="0" normalizeH="0" baseline="0" noProof="0" dirty="0" err="1">
                <a:ln>
                  <a:noFill/>
                </a:ln>
                <a:solidFill>
                  <a:srgbClr val="000000"/>
                </a:solidFill>
                <a:effectLst/>
                <a:uLnTx/>
                <a:uFillTx/>
                <a:latin typeface="Neue Haas Grotesk Text Pro"/>
                <a:ea typeface="+mn-ea"/>
                <a:cs typeface="+mn-cs"/>
              </a:rPr>
              <a:t>Sex_y</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  '</a:t>
            </a:r>
            <a:r>
              <a:rPr kumimoji="0" lang="en-US" sz="1200" b="0" i="0" u="none" strike="noStrike" kern="1200" cap="none" spc="0" normalizeH="0" baseline="0" noProof="0" dirty="0" err="1">
                <a:ln>
                  <a:noFill/>
                </a:ln>
                <a:solidFill>
                  <a:srgbClr val="000000"/>
                </a:solidFill>
                <a:effectLst/>
                <a:uLnTx/>
                <a:uFillTx/>
                <a:latin typeface="Neue Haas Grotesk Text Pro"/>
                <a:ea typeface="+mn-ea"/>
                <a:cs typeface="+mn-cs"/>
              </a:rPr>
              <a:t>Age_y</a:t>
            </a:r>
            <a:r>
              <a:rPr kumimoji="0" lang="en-US" sz="1200" b="0" i="0" u="none" strike="noStrike" kern="1200" cap="none" spc="0" normalizeH="0" baseline="0" noProof="0" dirty="0">
                <a:ln>
                  <a:noFill/>
                </a:ln>
                <a:solidFill>
                  <a:srgbClr val="000000"/>
                </a:solidFill>
                <a:effectLst/>
                <a:uLnTx/>
                <a:uFillTx/>
                <a:latin typeface="Neue Haas Grotesk Text Pro"/>
                <a:ea typeface="+mn-ea"/>
                <a:cs typeface="+mn-cs"/>
              </a:rPr>
              <a:t>'</a:t>
            </a:r>
          </a:p>
        </p:txBody>
      </p:sp>
      <p:graphicFrame>
        <p:nvGraphicFramePr>
          <p:cNvPr id="10" name="Table 4">
            <a:extLst>
              <a:ext uri="{FF2B5EF4-FFF2-40B4-BE49-F238E27FC236}">
                <a16:creationId xmlns:a16="http://schemas.microsoft.com/office/drawing/2014/main" id="{045CA563-A691-4A52-B420-88229CD2C7CA}"/>
              </a:ext>
            </a:extLst>
          </p:cNvPr>
          <p:cNvGraphicFramePr>
            <a:graphicFrameLocks noGrp="1"/>
          </p:cNvGraphicFramePr>
          <p:nvPr>
            <p:extLst>
              <p:ext uri="{D42A27DB-BD31-4B8C-83A1-F6EECF244321}">
                <p14:modId xmlns:p14="http://schemas.microsoft.com/office/powerpoint/2010/main" val="1307186105"/>
              </p:ext>
            </p:extLst>
          </p:nvPr>
        </p:nvGraphicFramePr>
        <p:xfrm>
          <a:off x="6320264" y="2549423"/>
          <a:ext cx="4642177" cy="146304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470488356"/>
                    </a:ext>
                  </a:extLst>
                </a:gridCol>
                <a:gridCol w="822960">
                  <a:extLst>
                    <a:ext uri="{9D8B030D-6E8A-4147-A177-3AD203B41FA5}">
                      <a16:colId xmlns:a16="http://schemas.microsoft.com/office/drawing/2014/main" val="2654694770"/>
                    </a:ext>
                  </a:extLst>
                </a:gridCol>
                <a:gridCol w="682186">
                  <a:extLst>
                    <a:ext uri="{9D8B030D-6E8A-4147-A177-3AD203B41FA5}">
                      <a16:colId xmlns:a16="http://schemas.microsoft.com/office/drawing/2014/main" val="316305313"/>
                    </a:ext>
                  </a:extLst>
                </a:gridCol>
                <a:gridCol w="928436">
                  <a:extLst>
                    <a:ext uri="{9D8B030D-6E8A-4147-A177-3AD203B41FA5}">
                      <a16:colId xmlns:a16="http://schemas.microsoft.com/office/drawing/2014/main" val="3908940585"/>
                    </a:ext>
                  </a:extLst>
                </a:gridCol>
                <a:gridCol w="928435">
                  <a:extLst>
                    <a:ext uri="{9D8B030D-6E8A-4147-A177-3AD203B41FA5}">
                      <a16:colId xmlns:a16="http://schemas.microsoft.com/office/drawing/2014/main" val="1558975165"/>
                    </a:ext>
                  </a:extLst>
                </a:gridCol>
              </a:tblGrid>
              <a:tr h="230640">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Precision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Recall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F1-score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7186285"/>
                  </a:ext>
                </a:extLst>
              </a:tr>
              <a:tr h="179618">
                <a:tc>
                  <a:txBody>
                    <a:bodyPr/>
                    <a:lstStyle/>
                    <a:p>
                      <a:r>
                        <a:rPr lang="en-US" sz="1000" b="0" baseline="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2207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1908741"/>
                  </a:ext>
                </a:extLst>
              </a:tr>
              <a:tr h="179618">
                <a:tc>
                  <a:txBody>
                    <a:bodyPr/>
                    <a:lstStyle/>
                    <a:p>
                      <a:r>
                        <a:rPr lang="en-US" sz="1000" b="0" baseline="0"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6130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7043265"/>
                  </a:ext>
                </a:extLst>
              </a:tr>
              <a:tr h="230640">
                <a:tc>
                  <a:txBody>
                    <a:bodyPr/>
                    <a:lstStyle/>
                    <a:p>
                      <a:r>
                        <a:rPr lang="en-US" sz="1000" b="0" baseline="0" dirty="0">
                          <a:solidFill>
                            <a:schemeClr val="tx1"/>
                          </a:solidFill>
                        </a:rPr>
                        <a:t>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8337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43700"/>
                  </a:ext>
                </a:extLst>
              </a:tr>
              <a:tr h="230640">
                <a:tc>
                  <a:txBody>
                    <a:bodyPr/>
                    <a:lstStyle/>
                    <a:p>
                      <a:r>
                        <a:rPr lang="en-US" sz="1000" b="0" baseline="0" dirty="0">
                          <a:solidFill>
                            <a:schemeClr val="tx1"/>
                          </a:solidFill>
                        </a:rPr>
                        <a:t>Macro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0.54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0.51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8337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4294854"/>
                  </a:ext>
                </a:extLst>
              </a:tr>
              <a:tr h="221719">
                <a:tc>
                  <a:txBody>
                    <a:bodyPr/>
                    <a:lstStyle/>
                    <a:p>
                      <a:r>
                        <a:rPr lang="en-US" sz="1000" b="0" baseline="0" dirty="0">
                          <a:solidFill>
                            <a:schemeClr val="tx1"/>
                          </a:solidFill>
                        </a:rPr>
                        <a:t>Weighted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0.69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8337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5525115"/>
                  </a:ext>
                </a:extLst>
              </a:tr>
            </a:tbl>
          </a:graphicData>
        </a:graphic>
      </p:graphicFrame>
      <p:pic>
        <p:nvPicPr>
          <p:cNvPr id="1028" name="Picture 4">
            <a:extLst>
              <a:ext uri="{FF2B5EF4-FFF2-40B4-BE49-F238E27FC236}">
                <a16:creationId xmlns:a16="http://schemas.microsoft.com/office/drawing/2014/main" id="{BE613291-1959-4008-9574-3C41E4ADA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486" y="4387930"/>
            <a:ext cx="2793160" cy="20695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68B0B70-AD8B-4A97-B1C6-BE3C53932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297" y="4393246"/>
            <a:ext cx="2793160" cy="206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889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B8EDA-6CD8-4F91-A7B9-DA6C71FA6AA9}"/>
              </a:ext>
            </a:extLst>
          </p:cNvPr>
          <p:cNvSpPr txBox="1"/>
          <p:nvPr/>
        </p:nvSpPr>
        <p:spPr>
          <a:xfrm>
            <a:off x="946300" y="537106"/>
            <a:ext cx="10172978" cy="2123658"/>
          </a:xfrm>
          <a:prstGeom prst="rect">
            <a:avLst/>
          </a:prstGeom>
          <a:noFill/>
        </p:spPr>
        <p:txBody>
          <a:bodyPr wrap="none" rtlCol="0">
            <a:spAutoFit/>
          </a:bodyPr>
          <a:lstStyle/>
          <a:p>
            <a:r>
              <a:rPr lang="en-US" dirty="0"/>
              <a:t>3. Catboost-3</a:t>
            </a:r>
          </a:p>
          <a:p>
            <a:pPr marL="342900" indent="-342900">
              <a:buAutoNum type="arabicPeriod"/>
            </a:pPr>
            <a:endParaRPr lang="en-US" dirty="0"/>
          </a:p>
          <a:p>
            <a:r>
              <a:rPr lang="en-US" sz="1200" b="1" dirty="0"/>
              <a:t>Selected Features:  </a:t>
            </a:r>
          </a:p>
          <a:p>
            <a:endParaRPr lang="en-US" sz="1200" b="1" dirty="0"/>
          </a:p>
          <a:p>
            <a:r>
              <a:rPr lang="en-US" sz="1200" dirty="0">
                <a:solidFill>
                  <a:srgbClr val="0070C0"/>
                </a:solidFill>
              </a:rPr>
              <a:t>Categorical:   </a:t>
            </a:r>
            <a:r>
              <a:rPr lang="en-US" sz="1200" dirty="0"/>
              <a:t>‘Municipality’,  'Intersection', 'Crash Type', 'Total Vehicles', 'Environment Condition', 'Road Divided By', 'Initial Impact </a:t>
            </a:r>
            <a:r>
              <a:rPr lang="en-US" sz="1200" dirty="0" err="1"/>
              <a:t>Location_x</a:t>
            </a:r>
            <a:r>
              <a:rPr lang="en-US" sz="1200" dirty="0"/>
              <a:t>’,</a:t>
            </a:r>
          </a:p>
          <a:p>
            <a:r>
              <a:rPr lang="en-US" sz="1200" dirty="0"/>
              <a:t> 'Principal Damage </a:t>
            </a:r>
            <a:r>
              <a:rPr lang="en-US" sz="1200" dirty="0" err="1"/>
              <a:t>Location_x</a:t>
            </a:r>
            <a:r>
              <a:rPr lang="en-US" sz="1200" dirty="0"/>
              <a:t>', 'Vehicle </a:t>
            </a:r>
            <a:r>
              <a:rPr lang="en-US" sz="1200" dirty="0" err="1"/>
              <a:t>Type_x</a:t>
            </a:r>
            <a:r>
              <a:rPr lang="en-US" sz="1200" dirty="0"/>
              <a:t>', 'Vehicle </a:t>
            </a:r>
            <a:r>
              <a:rPr lang="en-US" sz="1200" dirty="0" err="1"/>
              <a:t>Use_x</a:t>
            </a:r>
            <a:r>
              <a:rPr lang="en-US" sz="1200" dirty="0"/>
              <a:t>’, 'Initial Impact </a:t>
            </a:r>
            <a:r>
              <a:rPr lang="en-US" sz="1200" dirty="0" err="1"/>
              <a:t>Location_y</a:t>
            </a:r>
            <a:r>
              <a:rPr lang="en-US" sz="1200" dirty="0"/>
              <a:t>', 'Principal Damage </a:t>
            </a:r>
            <a:r>
              <a:rPr lang="en-US" sz="1200" dirty="0" err="1"/>
              <a:t>Location_y</a:t>
            </a:r>
            <a:r>
              <a:rPr lang="en-US" sz="1200" dirty="0"/>
              <a:t>',</a:t>
            </a:r>
          </a:p>
          <a:p>
            <a:r>
              <a:rPr lang="en-US" sz="1200" dirty="0"/>
              <a:t> 'Vehicle </a:t>
            </a:r>
            <a:r>
              <a:rPr lang="en-US" sz="1200" dirty="0" err="1"/>
              <a:t>Type_y</a:t>
            </a:r>
            <a:r>
              <a:rPr lang="en-US" sz="1200" dirty="0"/>
              <a:t>', 'Vehicle </a:t>
            </a:r>
            <a:r>
              <a:rPr lang="en-US" sz="1200" dirty="0" err="1"/>
              <a:t>Use_y</a:t>
            </a:r>
            <a:r>
              <a:rPr lang="en-US" sz="1200" dirty="0"/>
              <a:t>’, 'Municipality’, 'Intersection', 'Crash Type’, 'Total Vehicles’. </a:t>
            </a:r>
          </a:p>
          <a:p>
            <a:endParaRPr lang="en-US" sz="1200" dirty="0"/>
          </a:p>
          <a:p>
            <a:r>
              <a:rPr lang="en-US" sz="1200" dirty="0">
                <a:solidFill>
                  <a:srgbClr val="0070C0"/>
                </a:solidFill>
              </a:rPr>
              <a:t>Numeric:  </a:t>
            </a:r>
            <a:r>
              <a:rPr lang="en-US" sz="1200" dirty="0"/>
              <a:t>None</a:t>
            </a:r>
          </a:p>
          <a:p>
            <a:endParaRPr lang="en-US" sz="1200" dirty="0"/>
          </a:p>
        </p:txBody>
      </p:sp>
      <p:sp>
        <p:nvSpPr>
          <p:cNvPr id="5" name="TextBox 4">
            <a:extLst>
              <a:ext uri="{FF2B5EF4-FFF2-40B4-BE49-F238E27FC236}">
                <a16:creationId xmlns:a16="http://schemas.microsoft.com/office/drawing/2014/main" id="{5ACBB2D8-DB69-4002-B427-3E6D9F291DAF}"/>
              </a:ext>
            </a:extLst>
          </p:cNvPr>
          <p:cNvSpPr txBox="1"/>
          <p:nvPr/>
        </p:nvSpPr>
        <p:spPr>
          <a:xfrm>
            <a:off x="3048886" y="3305890"/>
            <a:ext cx="6097772"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Neue Haas Grotesk Text Pro"/>
              <a:ea typeface="+mn-ea"/>
              <a:cs typeface="+mn-cs"/>
            </a:endParaRPr>
          </a:p>
        </p:txBody>
      </p:sp>
      <p:graphicFrame>
        <p:nvGraphicFramePr>
          <p:cNvPr id="6" name="Table 4">
            <a:extLst>
              <a:ext uri="{FF2B5EF4-FFF2-40B4-BE49-F238E27FC236}">
                <a16:creationId xmlns:a16="http://schemas.microsoft.com/office/drawing/2014/main" id="{9809F15C-7725-46A0-BA10-15E41D75F5C3}"/>
              </a:ext>
            </a:extLst>
          </p:cNvPr>
          <p:cNvGraphicFramePr>
            <a:graphicFrameLocks noGrp="1"/>
          </p:cNvGraphicFramePr>
          <p:nvPr>
            <p:extLst>
              <p:ext uri="{D42A27DB-BD31-4B8C-83A1-F6EECF244321}">
                <p14:modId xmlns:p14="http://schemas.microsoft.com/office/powerpoint/2010/main" val="3957779441"/>
              </p:ext>
            </p:extLst>
          </p:nvPr>
        </p:nvGraphicFramePr>
        <p:xfrm>
          <a:off x="1085005" y="2599593"/>
          <a:ext cx="4642177" cy="146304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470488356"/>
                    </a:ext>
                  </a:extLst>
                </a:gridCol>
                <a:gridCol w="822960">
                  <a:extLst>
                    <a:ext uri="{9D8B030D-6E8A-4147-A177-3AD203B41FA5}">
                      <a16:colId xmlns:a16="http://schemas.microsoft.com/office/drawing/2014/main" val="2654694770"/>
                    </a:ext>
                  </a:extLst>
                </a:gridCol>
                <a:gridCol w="682186">
                  <a:extLst>
                    <a:ext uri="{9D8B030D-6E8A-4147-A177-3AD203B41FA5}">
                      <a16:colId xmlns:a16="http://schemas.microsoft.com/office/drawing/2014/main" val="316305313"/>
                    </a:ext>
                  </a:extLst>
                </a:gridCol>
                <a:gridCol w="839912">
                  <a:extLst>
                    <a:ext uri="{9D8B030D-6E8A-4147-A177-3AD203B41FA5}">
                      <a16:colId xmlns:a16="http://schemas.microsoft.com/office/drawing/2014/main" val="3908940585"/>
                    </a:ext>
                  </a:extLst>
                </a:gridCol>
                <a:gridCol w="1016959">
                  <a:extLst>
                    <a:ext uri="{9D8B030D-6E8A-4147-A177-3AD203B41FA5}">
                      <a16:colId xmlns:a16="http://schemas.microsoft.com/office/drawing/2014/main" val="1558975165"/>
                    </a:ext>
                  </a:extLst>
                </a:gridCol>
              </a:tblGrid>
              <a:tr h="230640">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Precision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Recall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F1-score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7186285"/>
                  </a:ext>
                </a:extLst>
              </a:tr>
              <a:tr h="179618">
                <a:tc>
                  <a:txBody>
                    <a:bodyPr/>
                    <a:lstStyle/>
                    <a:p>
                      <a:r>
                        <a:rPr lang="en-US" sz="1000" b="0" baseline="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3430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3841886"/>
                  </a:ext>
                </a:extLst>
              </a:tr>
              <a:tr h="179618">
                <a:tc>
                  <a:txBody>
                    <a:bodyPr/>
                    <a:lstStyle/>
                    <a:p>
                      <a:r>
                        <a:rPr lang="en-US" sz="1000" b="0" baseline="0"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0.46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9365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7043265"/>
                  </a:ext>
                </a:extLst>
              </a:tr>
              <a:tr h="230640">
                <a:tc>
                  <a:txBody>
                    <a:bodyPr/>
                    <a:lstStyle/>
                    <a:p>
                      <a:r>
                        <a:rPr lang="en-US" sz="1000" b="0" baseline="0" dirty="0">
                          <a:solidFill>
                            <a:schemeClr val="tx1"/>
                          </a:solidFill>
                        </a:rPr>
                        <a:t>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12795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43700"/>
                  </a:ext>
                </a:extLst>
              </a:tr>
              <a:tr h="230640">
                <a:tc>
                  <a:txBody>
                    <a:bodyPr/>
                    <a:lstStyle/>
                    <a:p>
                      <a:r>
                        <a:rPr lang="en-US" sz="1000" b="0" baseline="0" dirty="0">
                          <a:solidFill>
                            <a:schemeClr val="tx1"/>
                          </a:solidFill>
                        </a:rPr>
                        <a:t>Macro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12795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4294854"/>
                  </a:ext>
                </a:extLst>
              </a:tr>
              <a:tr h="221719">
                <a:tc>
                  <a:txBody>
                    <a:bodyPr/>
                    <a:lstStyle/>
                    <a:p>
                      <a:r>
                        <a:rPr lang="en-US" sz="1000" b="0" baseline="0" dirty="0">
                          <a:solidFill>
                            <a:schemeClr val="tx1"/>
                          </a:solidFill>
                        </a:rPr>
                        <a:t>Weighted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0.76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baseline="0" dirty="0">
                          <a:solidFill>
                            <a:schemeClr val="tx1"/>
                          </a:solidFill>
                        </a:rPr>
                        <a:t>12795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5525115"/>
                  </a:ext>
                </a:extLst>
              </a:tr>
            </a:tbl>
          </a:graphicData>
        </a:graphic>
      </p:graphicFrame>
      <p:pic>
        <p:nvPicPr>
          <p:cNvPr id="2052" name="Picture 4">
            <a:extLst>
              <a:ext uri="{FF2B5EF4-FFF2-40B4-BE49-F238E27FC236}">
                <a16:creationId xmlns:a16="http://schemas.microsoft.com/office/drawing/2014/main" id="{A464DD6F-FC6D-453C-BCD9-D82C4609C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198" y="4417422"/>
            <a:ext cx="3009789" cy="21236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6EA6444-2267-42CB-9CF1-3B7192E8D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25" y="3150597"/>
            <a:ext cx="34194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5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E5470-A832-44E7-9481-15D537776F40}"/>
              </a:ext>
            </a:extLst>
          </p:cNvPr>
          <p:cNvSpPr txBox="1"/>
          <p:nvPr/>
        </p:nvSpPr>
        <p:spPr>
          <a:xfrm>
            <a:off x="841035" y="563526"/>
            <a:ext cx="8587607" cy="369332"/>
          </a:xfrm>
          <a:prstGeom prst="rect">
            <a:avLst/>
          </a:prstGeom>
          <a:noFill/>
        </p:spPr>
        <p:txBody>
          <a:bodyPr wrap="none" rtlCol="0">
            <a:spAutoFit/>
          </a:bodyPr>
          <a:lstStyle/>
          <a:p>
            <a:r>
              <a:rPr lang="en-US" dirty="0"/>
              <a:t>Data Source of Traffic accidents in New Jersey: Department of Transportation</a:t>
            </a:r>
          </a:p>
        </p:txBody>
      </p:sp>
      <p:sp>
        <p:nvSpPr>
          <p:cNvPr id="4" name="TextBox 3">
            <a:extLst>
              <a:ext uri="{FF2B5EF4-FFF2-40B4-BE49-F238E27FC236}">
                <a16:creationId xmlns:a16="http://schemas.microsoft.com/office/drawing/2014/main" id="{C7300748-505B-4B32-B216-C1BA89C667B3}"/>
              </a:ext>
            </a:extLst>
          </p:cNvPr>
          <p:cNvSpPr txBox="1"/>
          <p:nvPr/>
        </p:nvSpPr>
        <p:spPr>
          <a:xfrm>
            <a:off x="1058161" y="1360057"/>
            <a:ext cx="7753793" cy="307777"/>
          </a:xfrm>
          <a:prstGeom prst="rect">
            <a:avLst/>
          </a:prstGeom>
          <a:noFill/>
        </p:spPr>
        <p:txBody>
          <a:bodyPr wrap="square">
            <a:spAutoFit/>
          </a:bodyPr>
          <a:lstStyle/>
          <a:p>
            <a:r>
              <a:rPr lang="en-US" sz="1400" dirty="0"/>
              <a:t>https://www.state.nj.us/transportation/refdata/accident/crash_statistics.shtm</a:t>
            </a:r>
          </a:p>
        </p:txBody>
      </p:sp>
      <p:pic>
        <p:nvPicPr>
          <p:cNvPr id="1026" name="Picture 2">
            <a:extLst>
              <a:ext uri="{FF2B5EF4-FFF2-40B4-BE49-F238E27FC236}">
                <a16:creationId xmlns:a16="http://schemas.microsoft.com/office/drawing/2014/main" id="{88231297-4C4B-4B9B-83F4-1C15E6EB5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14" y="2362017"/>
            <a:ext cx="4811213" cy="2954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E02220-60E3-4D06-BAEB-1C3644728383}"/>
              </a:ext>
            </a:extLst>
          </p:cNvPr>
          <p:cNvSpPr txBox="1"/>
          <p:nvPr/>
        </p:nvSpPr>
        <p:spPr>
          <a:xfrm>
            <a:off x="6758442" y="1914589"/>
            <a:ext cx="3813865" cy="338554"/>
          </a:xfrm>
          <a:prstGeom prst="rect">
            <a:avLst/>
          </a:prstGeom>
          <a:noFill/>
        </p:spPr>
        <p:txBody>
          <a:bodyPr wrap="none" rtlCol="0">
            <a:spAutoFit/>
          </a:bodyPr>
          <a:lstStyle/>
          <a:p>
            <a:r>
              <a:rPr lang="en-US" sz="1600" dirty="0"/>
              <a:t>Total Injuries and Fatalities 2001-2019</a:t>
            </a:r>
          </a:p>
        </p:txBody>
      </p:sp>
      <p:sp>
        <p:nvSpPr>
          <p:cNvPr id="8" name="TextBox 7">
            <a:extLst>
              <a:ext uri="{FF2B5EF4-FFF2-40B4-BE49-F238E27FC236}">
                <a16:creationId xmlns:a16="http://schemas.microsoft.com/office/drawing/2014/main" id="{89813EC9-BD88-4C25-BD23-3B596BB6349C}"/>
              </a:ext>
            </a:extLst>
          </p:cNvPr>
          <p:cNvSpPr txBox="1"/>
          <p:nvPr/>
        </p:nvSpPr>
        <p:spPr>
          <a:xfrm>
            <a:off x="1534633" y="2023799"/>
            <a:ext cx="2605200" cy="338554"/>
          </a:xfrm>
          <a:prstGeom prst="rect">
            <a:avLst/>
          </a:prstGeom>
          <a:noFill/>
        </p:spPr>
        <p:txBody>
          <a:bodyPr wrap="none" rtlCol="0">
            <a:spAutoFit/>
          </a:bodyPr>
          <a:lstStyle/>
          <a:p>
            <a:r>
              <a:rPr lang="en-US" sz="1600" dirty="0"/>
              <a:t>Total Crashes 2001-2019</a:t>
            </a:r>
          </a:p>
        </p:txBody>
      </p:sp>
      <p:pic>
        <p:nvPicPr>
          <p:cNvPr id="1030" name="Picture 6">
            <a:extLst>
              <a:ext uri="{FF2B5EF4-FFF2-40B4-BE49-F238E27FC236}">
                <a16:creationId xmlns:a16="http://schemas.microsoft.com/office/drawing/2014/main" id="{2795A340-3DDF-4EE9-B1B3-C33055495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53143"/>
            <a:ext cx="4733623" cy="33916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4B24E3-8454-4B67-874C-2AF14ABB04D2}"/>
              </a:ext>
            </a:extLst>
          </p:cNvPr>
          <p:cNvSpPr txBox="1"/>
          <p:nvPr/>
        </p:nvSpPr>
        <p:spPr>
          <a:xfrm>
            <a:off x="1948309" y="5687022"/>
            <a:ext cx="1778051" cy="523220"/>
          </a:xfrm>
          <a:prstGeom prst="rect">
            <a:avLst/>
          </a:prstGeom>
          <a:noFill/>
        </p:spPr>
        <p:txBody>
          <a:bodyPr wrap="none" rtlCol="0">
            <a:spAutoFit/>
          </a:bodyPr>
          <a:lstStyle/>
          <a:p>
            <a:r>
              <a:rPr lang="en-US" sz="1400" dirty="0"/>
              <a:t>Year 2001: 274,110</a:t>
            </a:r>
          </a:p>
          <a:p>
            <a:r>
              <a:rPr lang="en-US" sz="1400" dirty="0"/>
              <a:t>Year 2019: 276,861</a:t>
            </a:r>
          </a:p>
        </p:txBody>
      </p:sp>
      <p:sp>
        <p:nvSpPr>
          <p:cNvPr id="7" name="TextBox 6">
            <a:extLst>
              <a:ext uri="{FF2B5EF4-FFF2-40B4-BE49-F238E27FC236}">
                <a16:creationId xmlns:a16="http://schemas.microsoft.com/office/drawing/2014/main" id="{C85AD4A0-7021-4C0E-8650-3BAE841EAC27}"/>
              </a:ext>
            </a:extLst>
          </p:cNvPr>
          <p:cNvSpPr txBox="1"/>
          <p:nvPr/>
        </p:nvSpPr>
        <p:spPr>
          <a:xfrm>
            <a:off x="6758442" y="5687022"/>
            <a:ext cx="3523722" cy="523220"/>
          </a:xfrm>
          <a:prstGeom prst="rect">
            <a:avLst/>
          </a:prstGeom>
          <a:noFill/>
        </p:spPr>
        <p:txBody>
          <a:bodyPr wrap="none" rtlCol="0">
            <a:spAutoFit/>
          </a:bodyPr>
          <a:lstStyle/>
          <a:p>
            <a:r>
              <a:rPr lang="en-US" sz="1400" dirty="0"/>
              <a:t>Year 2001: 77,397 injuries, 667 fatalities</a:t>
            </a:r>
          </a:p>
          <a:p>
            <a:r>
              <a:rPr lang="en-US" sz="1400" dirty="0"/>
              <a:t>Year 2019: 59,850 injuries, 524 fatalities</a:t>
            </a:r>
          </a:p>
        </p:txBody>
      </p:sp>
    </p:spTree>
    <p:extLst>
      <p:ext uri="{BB962C8B-B14F-4D97-AF65-F5344CB8AC3E}">
        <p14:creationId xmlns:p14="http://schemas.microsoft.com/office/powerpoint/2010/main" val="11601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E22B85A-C341-4552-984A-FC35E59025CA}"/>
              </a:ext>
            </a:extLst>
          </p:cNvPr>
          <p:cNvSpPr txBox="1"/>
          <p:nvPr/>
        </p:nvSpPr>
        <p:spPr>
          <a:xfrm>
            <a:off x="712382" y="457200"/>
            <a:ext cx="4556055" cy="400110"/>
          </a:xfrm>
          <a:prstGeom prst="rect">
            <a:avLst/>
          </a:prstGeom>
          <a:noFill/>
        </p:spPr>
        <p:txBody>
          <a:bodyPr wrap="none" rtlCol="0">
            <a:spAutoFit/>
          </a:bodyPr>
          <a:lstStyle/>
          <a:p>
            <a:r>
              <a:rPr lang="en-US" sz="2000" dirty="0"/>
              <a:t>Solving the Data Imbalance Problem </a:t>
            </a:r>
          </a:p>
        </p:txBody>
      </p:sp>
      <p:sp>
        <p:nvSpPr>
          <p:cNvPr id="11" name="TextBox 10">
            <a:extLst>
              <a:ext uri="{FF2B5EF4-FFF2-40B4-BE49-F238E27FC236}">
                <a16:creationId xmlns:a16="http://schemas.microsoft.com/office/drawing/2014/main" id="{0F607A49-C158-46BB-A8DB-3DBB01D2FD1A}"/>
              </a:ext>
            </a:extLst>
          </p:cNvPr>
          <p:cNvSpPr txBox="1"/>
          <p:nvPr/>
        </p:nvSpPr>
        <p:spPr>
          <a:xfrm>
            <a:off x="712382" y="1775100"/>
            <a:ext cx="2527002" cy="307777"/>
          </a:xfrm>
          <a:prstGeom prst="rect">
            <a:avLst/>
          </a:prstGeom>
          <a:noFill/>
        </p:spPr>
        <p:txBody>
          <a:bodyPr wrap="square">
            <a:spAutoFit/>
          </a:bodyPr>
          <a:lstStyle/>
          <a:p>
            <a:r>
              <a:rPr lang="en-US" sz="1400" dirty="0"/>
              <a:t>0:  22187,    1 :  7667</a:t>
            </a:r>
          </a:p>
        </p:txBody>
      </p:sp>
      <p:sp>
        <p:nvSpPr>
          <p:cNvPr id="3" name="Arrow: Right 2">
            <a:extLst>
              <a:ext uri="{FF2B5EF4-FFF2-40B4-BE49-F238E27FC236}">
                <a16:creationId xmlns:a16="http://schemas.microsoft.com/office/drawing/2014/main" id="{109DDBEE-2C6C-49D6-B305-33FC32203AB4}"/>
              </a:ext>
            </a:extLst>
          </p:cNvPr>
          <p:cNvSpPr/>
          <p:nvPr/>
        </p:nvSpPr>
        <p:spPr>
          <a:xfrm>
            <a:off x="2668774" y="1865193"/>
            <a:ext cx="570610" cy="133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FC853F-7FD2-4929-BFD7-9AA24FE7F155}"/>
              </a:ext>
            </a:extLst>
          </p:cNvPr>
          <p:cNvSpPr txBox="1"/>
          <p:nvPr/>
        </p:nvSpPr>
        <p:spPr>
          <a:xfrm>
            <a:off x="712382" y="1146935"/>
            <a:ext cx="4989328" cy="307777"/>
          </a:xfrm>
          <a:prstGeom prst="rect">
            <a:avLst/>
          </a:prstGeom>
          <a:noFill/>
        </p:spPr>
        <p:txBody>
          <a:bodyPr wrap="square">
            <a:spAutoFit/>
          </a:bodyPr>
          <a:lstStyle/>
          <a:p>
            <a:r>
              <a:rPr lang="en-US" sz="1400" dirty="0">
                <a:solidFill>
                  <a:srgbClr val="0070C0"/>
                </a:solidFill>
              </a:rPr>
              <a:t>Synthetic Minority Oversampling Technique (SMOTE)</a:t>
            </a:r>
          </a:p>
        </p:txBody>
      </p:sp>
      <p:sp>
        <p:nvSpPr>
          <p:cNvPr id="10" name="TextBox 9">
            <a:extLst>
              <a:ext uri="{FF2B5EF4-FFF2-40B4-BE49-F238E27FC236}">
                <a16:creationId xmlns:a16="http://schemas.microsoft.com/office/drawing/2014/main" id="{FF3BDFA7-4BFB-493A-84A8-E0121302E999}"/>
              </a:ext>
            </a:extLst>
          </p:cNvPr>
          <p:cNvSpPr txBox="1"/>
          <p:nvPr/>
        </p:nvSpPr>
        <p:spPr>
          <a:xfrm>
            <a:off x="3385141" y="1775100"/>
            <a:ext cx="1973668" cy="307777"/>
          </a:xfrm>
          <a:prstGeom prst="rect">
            <a:avLst/>
          </a:prstGeom>
          <a:noFill/>
        </p:spPr>
        <p:txBody>
          <a:bodyPr wrap="square">
            <a:spAutoFit/>
          </a:bodyPr>
          <a:lstStyle/>
          <a:p>
            <a:r>
              <a:rPr lang="en-US" sz="1400" dirty="0"/>
              <a:t>0:  22187,    1 :  22187</a:t>
            </a:r>
          </a:p>
        </p:txBody>
      </p:sp>
      <p:sp>
        <p:nvSpPr>
          <p:cNvPr id="12" name="TextBox 11">
            <a:extLst>
              <a:ext uri="{FF2B5EF4-FFF2-40B4-BE49-F238E27FC236}">
                <a16:creationId xmlns:a16="http://schemas.microsoft.com/office/drawing/2014/main" id="{78AB3B52-D4EE-4199-BABD-935B1912546A}"/>
              </a:ext>
            </a:extLst>
          </p:cNvPr>
          <p:cNvSpPr txBox="1"/>
          <p:nvPr/>
        </p:nvSpPr>
        <p:spPr>
          <a:xfrm>
            <a:off x="624663" y="2838364"/>
            <a:ext cx="4989328" cy="1569660"/>
          </a:xfrm>
          <a:prstGeom prst="rect">
            <a:avLst/>
          </a:prstGeom>
          <a:noFill/>
        </p:spPr>
        <p:txBody>
          <a:bodyPr wrap="square">
            <a:spAutoFit/>
          </a:bodyPr>
          <a:lstStyle/>
          <a:p>
            <a:r>
              <a:rPr lang="en-US" sz="1200" dirty="0"/>
              <a:t>                  precision           recall                  f1-score              support</a:t>
            </a:r>
          </a:p>
          <a:p>
            <a:r>
              <a:rPr lang="en-US" sz="1200" dirty="0"/>
              <a:t>  </a:t>
            </a:r>
          </a:p>
          <a:p>
            <a:r>
              <a:rPr lang="en-US" sz="1200" dirty="0"/>
              <a:t>        I             0.56                0.57                     0.57                   3430</a:t>
            </a:r>
          </a:p>
          <a:p>
            <a:r>
              <a:rPr lang="en-US" sz="1200" dirty="0"/>
              <a:t>        P            0.84               0.83                     0.84                   9365</a:t>
            </a:r>
          </a:p>
          <a:p>
            <a:endParaRPr lang="en-US" sz="1200" dirty="0"/>
          </a:p>
          <a:p>
            <a:r>
              <a:rPr lang="en-US" sz="1200" dirty="0"/>
              <a:t>    accuracy                                                   0.76                      12795</a:t>
            </a:r>
          </a:p>
          <a:p>
            <a:r>
              <a:rPr lang="en-US" sz="1200" dirty="0"/>
              <a:t>   macro avg       0.70      0.70                      0.70                     12795</a:t>
            </a:r>
          </a:p>
          <a:p>
            <a:r>
              <a:rPr lang="en-US" sz="1200" dirty="0"/>
              <a:t>weighted avg       0.77      0.76                    0.77                      12795</a:t>
            </a:r>
          </a:p>
        </p:txBody>
      </p:sp>
      <p:pic>
        <p:nvPicPr>
          <p:cNvPr id="1026" name="Picture 2">
            <a:extLst>
              <a:ext uri="{FF2B5EF4-FFF2-40B4-BE49-F238E27FC236}">
                <a16:creationId xmlns:a16="http://schemas.microsoft.com/office/drawing/2014/main" id="{295BB6B4-EF23-4970-B4D0-7C7A1DF52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011" y="2604440"/>
            <a:ext cx="34194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68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5D2F2-3EC9-491C-ABF0-A2CAE145BE13}"/>
              </a:ext>
            </a:extLst>
          </p:cNvPr>
          <p:cNvSpPr txBox="1"/>
          <p:nvPr/>
        </p:nvSpPr>
        <p:spPr>
          <a:xfrm>
            <a:off x="765544" y="425302"/>
            <a:ext cx="2832827" cy="400110"/>
          </a:xfrm>
          <a:prstGeom prst="rect">
            <a:avLst/>
          </a:prstGeom>
          <a:noFill/>
        </p:spPr>
        <p:txBody>
          <a:bodyPr wrap="none" rtlCol="0">
            <a:spAutoFit/>
          </a:bodyPr>
          <a:lstStyle/>
          <a:p>
            <a:r>
              <a:rPr lang="en-US" sz="2000" dirty="0"/>
              <a:t>Random Forest Model</a:t>
            </a:r>
          </a:p>
        </p:txBody>
      </p:sp>
      <p:sp>
        <p:nvSpPr>
          <p:cNvPr id="5" name="TextBox 4">
            <a:extLst>
              <a:ext uri="{FF2B5EF4-FFF2-40B4-BE49-F238E27FC236}">
                <a16:creationId xmlns:a16="http://schemas.microsoft.com/office/drawing/2014/main" id="{7E41ED61-9486-4B8E-8E5A-B964B0466C10}"/>
              </a:ext>
            </a:extLst>
          </p:cNvPr>
          <p:cNvSpPr txBox="1"/>
          <p:nvPr/>
        </p:nvSpPr>
        <p:spPr>
          <a:xfrm>
            <a:off x="2181957" y="1084809"/>
            <a:ext cx="1459319" cy="523220"/>
          </a:xfrm>
          <a:prstGeom prst="rect">
            <a:avLst/>
          </a:prstGeom>
          <a:noFill/>
        </p:spPr>
        <p:txBody>
          <a:bodyPr wrap="square">
            <a:spAutoFit/>
          </a:bodyPr>
          <a:lstStyle/>
          <a:p>
            <a:r>
              <a:rPr lang="en-US" sz="1400" dirty="0"/>
              <a:t>0:   25312</a:t>
            </a:r>
          </a:p>
          <a:p>
            <a:r>
              <a:rPr lang="en-US" sz="1400" dirty="0"/>
              <a:t>1 :   8807</a:t>
            </a:r>
          </a:p>
        </p:txBody>
      </p:sp>
      <p:sp>
        <p:nvSpPr>
          <p:cNvPr id="6" name="TextBox 5">
            <a:extLst>
              <a:ext uri="{FF2B5EF4-FFF2-40B4-BE49-F238E27FC236}">
                <a16:creationId xmlns:a16="http://schemas.microsoft.com/office/drawing/2014/main" id="{68224588-3AAB-45A6-80E7-FEA5448AE96B}"/>
              </a:ext>
            </a:extLst>
          </p:cNvPr>
          <p:cNvSpPr txBox="1"/>
          <p:nvPr/>
        </p:nvSpPr>
        <p:spPr>
          <a:xfrm>
            <a:off x="793435" y="1177142"/>
            <a:ext cx="1308371" cy="338554"/>
          </a:xfrm>
          <a:prstGeom prst="rect">
            <a:avLst/>
          </a:prstGeom>
          <a:noFill/>
        </p:spPr>
        <p:txBody>
          <a:bodyPr wrap="none" rtlCol="0">
            <a:spAutoFit/>
          </a:bodyPr>
          <a:lstStyle/>
          <a:p>
            <a:r>
              <a:rPr lang="en-US" sz="1600" dirty="0"/>
              <a:t>Train data : </a:t>
            </a:r>
          </a:p>
        </p:txBody>
      </p:sp>
      <p:sp>
        <p:nvSpPr>
          <p:cNvPr id="8" name="TextBox 7">
            <a:extLst>
              <a:ext uri="{FF2B5EF4-FFF2-40B4-BE49-F238E27FC236}">
                <a16:creationId xmlns:a16="http://schemas.microsoft.com/office/drawing/2014/main" id="{AE1237B8-E80F-4920-A6B2-3F0AD7C9F7C6}"/>
              </a:ext>
            </a:extLst>
          </p:cNvPr>
          <p:cNvSpPr txBox="1"/>
          <p:nvPr/>
        </p:nvSpPr>
        <p:spPr>
          <a:xfrm>
            <a:off x="9415640" y="1120907"/>
            <a:ext cx="1459319" cy="523220"/>
          </a:xfrm>
          <a:prstGeom prst="rect">
            <a:avLst/>
          </a:prstGeom>
          <a:noFill/>
        </p:spPr>
        <p:txBody>
          <a:bodyPr wrap="square">
            <a:spAutoFit/>
          </a:bodyPr>
          <a:lstStyle/>
          <a:p>
            <a:r>
              <a:rPr lang="en-US" sz="1400" dirty="0"/>
              <a:t>0:   25312</a:t>
            </a:r>
          </a:p>
          <a:p>
            <a:r>
              <a:rPr lang="en-US" sz="1400" dirty="0"/>
              <a:t>1 :   25312</a:t>
            </a:r>
          </a:p>
        </p:txBody>
      </p:sp>
      <p:sp>
        <p:nvSpPr>
          <p:cNvPr id="9" name="TextBox 8">
            <a:extLst>
              <a:ext uri="{FF2B5EF4-FFF2-40B4-BE49-F238E27FC236}">
                <a16:creationId xmlns:a16="http://schemas.microsoft.com/office/drawing/2014/main" id="{1CB64F53-113F-446C-B68D-43CE8C90D454}"/>
              </a:ext>
            </a:extLst>
          </p:cNvPr>
          <p:cNvSpPr txBox="1"/>
          <p:nvPr/>
        </p:nvSpPr>
        <p:spPr>
          <a:xfrm>
            <a:off x="6836088" y="1213240"/>
            <a:ext cx="2579552" cy="338554"/>
          </a:xfrm>
          <a:prstGeom prst="rect">
            <a:avLst/>
          </a:prstGeom>
          <a:noFill/>
        </p:spPr>
        <p:txBody>
          <a:bodyPr wrap="none" rtlCol="0">
            <a:spAutoFit/>
          </a:bodyPr>
          <a:lstStyle/>
          <a:p>
            <a:r>
              <a:rPr lang="en-US" sz="1600" dirty="0"/>
              <a:t>Train data after SMOTE: </a:t>
            </a:r>
          </a:p>
        </p:txBody>
      </p:sp>
      <p:sp>
        <p:nvSpPr>
          <p:cNvPr id="12" name="TextBox 11">
            <a:extLst>
              <a:ext uri="{FF2B5EF4-FFF2-40B4-BE49-F238E27FC236}">
                <a16:creationId xmlns:a16="http://schemas.microsoft.com/office/drawing/2014/main" id="{AE7E25ED-4EAD-4D6A-AECA-ABBAF7F562A4}"/>
              </a:ext>
            </a:extLst>
          </p:cNvPr>
          <p:cNvSpPr txBox="1"/>
          <p:nvPr/>
        </p:nvSpPr>
        <p:spPr>
          <a:xfrm>
            <a:off x="890477" y="1767007"/>
            <a:ext cx="3511402" cy="1661993"/>
          </a:xfrm>
          <a:prstGeom prst="rect">
            <a:avLst/>
          </a:prstGeom>
          <a:noFill/>
        </p:spPr>
        <p:txBody>
          <a:bodyPr wrap="square">
            <a:spAutoFit/>
          </a:bodyPr>
          <a:lstStyle/>
          <a:p>
            <a:r>
              <a:rPr lang="en-US" dirty="0"/>
              <a:t>           </a:t>
            </a:r>
            <a:r>
              <a:rPr lang="en-US" sz="1200" dirty="0"/>
              <a:t>precision    recall  f1-score   support</a:t>
            </a:r>
          </a:p>
          <a:p>
            <a:endParaRPr lang="en-US" sz="1200" dirty="0"/>
          </a:p>
          <a:p>
            <a:r>
              <a:rPr lang="en-US" sz="1200" dirty="0"/>
              <a:t>           0              0.80      0.91      0.85      6240</a:t>
            </a:r>
          </a:p>
          <a:p>
            <a:r>
              <a:rPr lang="en-US" sz="1200" dirty="0"/>
              <a:t>           1                0.61      0.36      0.45     2290</a:t>
            </a:r>
          </a:p>
          <a:p>
            <a:endParaRPr lang="en-US" sz="1200" dirty="0"/>
          </a:p>
          <a:p>
            <a:r>
              <a:rPr lang="en-US" sz="1200" dirty="0"/>
              <a:t>    accuracy                                    0.77      8530</a:t>
            </a:r>
          </a:p>
          <a:p>
            <a:r>
              <a:rPr lang="en-US" sz="1200" dirty="0"/>
              <a:t>   macro avg       0.70      0.64      0.65     8530</a:t>
            </a:r>
          </a:p>
          <a:p>
            <a:r>
              <a:rPr lang="en-US" sz="1200" dirty="0"/>
              <a:t>weighted avg       0.74      0.77      0.74    8530</a:t>
            </a:r>
          </a:p>
        </p:txBody>
      </p:sp>
      <p:pic>
        <p:nvPicPr>
          <p:cNvPr id="2052" name="Picture 4">
            <a:extLst>
              <a:ext uri="{FF2B5EF4-FFF2-40B4-BE49-F238E27FC236}">
                <a16:creationId xmlns:a16="http://schemas.microsoft.com/office/drawing/2014/main" id="{EF72136F-841A-4F4C-BEB5-7D6EB6190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521" y="3863385"/>
            <a:ext cx="3213358" cy="22317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EA99CE8-8CDB-4A6F-A8AF-98C015BC1726}"/>
              </a:ext>
            </a:extLst>
          </p:cNvPr>
          <p:cNvSpPr txBox="1"/>
          <p:nvPr/>
        </p:nvSpPr>
        <p:spPr>
          <a:xfrm>
            <a:off x="6871530" y="1813173"/>
            <a:ext cx="3649626" cy="1569660"/>
          </a:xfrm>
          <a:prstGeom prst="rect">
            <a:avLst/>
          </a:prstGeom>
          <a:noFill/>
        </p:spPr>
        <p:txBody>
          <a:bodyPr wrap="square">
            <a:spAutoFit/>
          </a:bodyPr>
          <a:lstStyle/>
          <a:p>
            <a:r>
              <a:rPr lang="en-US" sz="1200" dirty="0"/>
              <a:t>                 precision    recall  f1-score   support</a:t>
            </a:r>
          </a:p>
          <a:p>
            <a:endParaRPr lang="en-US" sz="1200" dirty="0"/>
          </a:p>
          <a:p>
            <a:r>
              <a:rPr lang="en-US" sz="1200" dirty="0"/>
              <a:t>         0             0.83      0.78      0.80      6240</a:t>
            </a:r>
          </a:p>
          <a:p>
            <a:r>
              <a:rPr lang="en-US" sz="1200" dirty="0"/>
              <a:t>         1               0.48      0.55      0.51      2290</a:t>
            </a:r>
          </a:p>
          <a:p>
            <a:endParaRPr lang="en-US" sz="1200" dirty="0"/>
          </a:p>
          <a:p>
            <a:r>
              <a:rPr lang="en-US" sz="1200" dirty="0"/>
              <a:t>    accuracy                                   0.72      8530</a:t>
            </a:r>
          </a:p>
          <a:p>
            <a:r>
              <a:rPr lang="en-US" sz="1200" dirty="0"/>
              <a:t>   macro avg       0.65      0.67      0.66      8530</a:t>
            </a:r>
          </a:p>
          <a:p>
            <a:r>
              <a:rPr lang="en-US" sz="1200" dirty="0"/>
              <a:t>weighted avg       0.73      0.72    0.73      8530</a:t>
            </a:r>
          </a:p>
        </p:txBody>
      </p:sp>
      <p:pic>
        <p:nvPicPr>
          <p:cNvPr id="2054" name="Picture 6">
            <a:extLst>
              <a:ext uri="{FF2B5EF4-FFF2-40B4-BE49-F238E27FC236}">
                <a16:creationId xmlns:a16="http://schemas.microsoft.com/office/drawing/2014/main" id="{7AD202D1-15C9-48F2-B45F-0B2EED923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605" y="3721951"/>
            <a:ext cx="3419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0826D-898F-44B8-A5FA-DC3F3B8925BF}"/>
              </a:ext>
            </a:extLst>
          </p:cNvPr>
          <p:cNvSpPr txBox="1"/>
          <p:nvPr/>
        </p:nvSpPr>
        <p:spPr>
          <a:xfrm>
            <a:off x="826681" y="432582"/>
            <a:ext cx="3351914"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Gradient Boosting Model</a:t>
            </a:r>
          </a:p>
        </p:txBody>
      </p:sp>
      <p:sp>
        <p:nvSpPr>
          <p:cNvPr id="5" name="TextBox 4">
            <a:extLst>
              <a:ext uri="{FF2B5EF4-FFF2-40B4-BE49-F238E27FC236}">
                <a16:creationId xmlns:a16="http://schemas.microsoft.com/office/drawing/2014/main" id="{DAE526CA-974C-46E4-A60E-5E743F4DEF9F}"/>
              </a:ext>
            </a:extLst>
          </p:cNvPr>
          <p:cNvSpPr txBox="1"/>
          <p:nvPr/>
        </p:nvSpPr>
        <p:spPr>
          <a:xfrm>
            <a:off x="826681" y="1859340"/>
            <a:ext cx="3692156" cy="1569660"/>
          </a:xfrm>
          <a:prstGeom prst="rect">
            <a:avLst/>
          </a:prstGeom>
          <a:noFill/>
        </p:spPr>
        <p:txBody>
          <a:bodyPr wrap="square">
            <a:spAutoFit/>
          </a:bodyPr>
          <a:lstStyle/>
          <a:p>
            <a:r>
              <a:rPr lang="en-US" sz="1200" dirty="0"/>
              <a:t>                  precision    recall  f1-score   support</a:t>
            </a:r>
          </a:p>
          <a:p>
            <a:endParaRPr lang="en-US" sz="1200" dirty="0"/>
          </a:p>
          <a:p>
            <a:r>
              <a:rPr lang="en-US" sz="1200" dirty="0"/>
              <a:t>           0               0.77      0.95      0.85      6240</a:t>
            </a:r>
          </a:p>
          <a:p>
            <a:r>
              <a:rPr lang="en-US" sz="1200" dirty="0"/>
              <a:t>           1                0.62      0.24      0.35      2290</a:t>
            </a:r>
          </a:p>
          <a:p>
            <a:endParaRPr lang="en-US" sz="1200" dirty="0"/>
          </a:p>
          <a:p>
            <a:r>
              <a:rPr lang="en-US" sz="1200" dirty="0"/>
              <a:t>    accuracy                                      0.76        8530</a:t>
            </a:r>
          </a:p>
          <a:p>
            <a:r>
              <a:rPr lang="en-US" sz="1200" dirty="0"/>
              <a:t>   macro avg         0.70         0.59    0.60      8530</a:t>
            </a:r>
          </a:p>
          <a:p>
            <a:r>
              <a:rPr lang="en-US" sz="1200" dirty="0"/>
              <a:t>weighted avg       0.73        0.76      0.71      8530</a:t>
            </a:r>
          </a:p>
        </p:txBody>
      </p:sp>
      <p:pic>
        <p:nvPicPr>
          <p:cNvPr id="6" name="Picture 5">
            <a:extLst>
              <a:ext uri="{FF2B5EF4-FFF2-40B4-BE49-F238E27FC236}">
                <a16:creationId xmlns:a16="http://schemas.microsoft.com/office/drawing/2014/main" id="{B67C3726-E13D-42F6-8F16-D2606A27E07F}"/>
              </a:ext>
            </a:extLst>
          </p:cNvPr>
          <p:cNvPicPr>
            <a:picLocks noChangeAspect="1"/>
          </p:cNvPicPr>
          <p:nvPr/>
        </p:nvPicPr>
        <p:blipFill>
          <a:blip r:embed="rId2"/>
          <a:stretch>
            <a:fillRect/>
          </a:stretch>
        </p:blipFill>
        <p:spPr>
          <a:xfrm>
            <a:off x="1233978" y="1050334"/>
            <a:ext cx="2877561" cy="591363"/>
          </a:xfrm>
          <a:prstGeom prst="rect">
            <a:avLst/>
          </a:prstGeom>
        </p:spPr>
      </p:pic>
      <p:sp>
        <p:nvSpPr>
          <p:cNvPr id="8" name="TextBox 7">
            <a:extLst>
              <a:ext uri="{FF2B5EF4-FFF2-40B4-BE49-F238E27FC236}">
                <a16:creationId xmlns:a16="http://schemas.microsoft.com/office/drawing/2014/main" id="{4121A404-1503-4920-A41E-46EC1556F277}"/>
              </a:ext>
            </a:extLst>
          </p:cNvPr>
          <p:cNvSpPr txBox="1"/>
          <p:nvPr/>
        </p:nvSpPr>
        <p:spPr>
          <a:xfrm>
            <a:off x="9198470" y="958001"/>
            <a:ext cx="1459319" cy="523220"/>
          </a:xfrm>
          <a:prstGeom prst="rect">
            <a:avLst/>
          </a:prstGeom>
          <a:noFill/>
        </p:spPr>
        <p:txBody>
          <a:bodyPr wrap="square">
            <a:spAutoFit/>
          </a:bodyPr>
          <a:lstStyle/>
          <a:p>
            <a:r>
              <a:rPr lang="en-US" sz="1400" dirty="0"/>
              <a:t>0:   25312</a:t>
            </a:r>
          </a:p>
          <a:p>
            <a:r>
              <a:rPr lang="en-US" sz="1400" dirty="0"/>
              <a:t>1 :   25312</a:t>
            </a:r>
          </a:p>
        </p:txBody>
      </p:sp>
      <p:sp>
        <p:nvSpPr>
          <p:cNvPr id="9" name="TextBox 8">
            <a:extLst>
              <a:ext uri="{FF2B5EF4-FFF2-40B4-BE49-F238E27FC236}">
                <a16:creationId xmlns:a16="http://schemas.microsoft.com/office/drawing/2014/main" id="{07857B8C-BD54-4EF4-96A3-E6F8C66C8AE8}"/>
              </a:ext>
            </a:extLst>
          </p:cNvPr>
          <p:cNvSpPr txBox="1"/>
          <p:nvPr/>
        </p:nvSpPr>
        <p:spPr>
          <a:xfrm>
            <a:off x="6618918" y="1050334"/>
            <a:ext cx="2579552" cy="338554"/>
          </a:xfrm>
          <a:prstGeom prst="rect">
            <a:avLst/>
          </a:prstGeom>
          <a:noFill/>
        </p:spPr>
        <p:txBody>
          <a:bodyPr wrap="none" rtlCol="0">
            <a:spAutoFit/>
          </a:bodyPr>
          <a:lstStyle/>
          <a:p>
            <a:r>
              <a:rPr lang="en-US" sz="1600" dirty="0"/>
              <a:t>Train data after SMOTE: </a:t>
            </a:r>
          </a:p>
        </p:txBody>
      </p:sp>
      <p:pic>
        <p:nvPicPr>
          <p:cNvPr id="3074" name="Picture 2">
            <a:extLst>
              <a:ext uri="{FF2B5EF4-FFF2-40B4-BE49-F238E27FC236}">
                <a16:creationId xmlns:a16="http://schemas.microsoft.com/office/drawing/2014/main" id="{6B0FD70E-91FB-445B-A295-7BE6A5C11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81" y="3796665"/>
            <a:ext cx="3762375" cy="25336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0BD70C-6CF3-4D48-BC5E-E8C2A771F43C}"/>
              </a:ext>
            </a:extLst>
          </p:cNvPr>
          <p:cNvSpPr txBox="1"/>
          <p:nvPr/>
        </p:nvSpPr>
        <p:spPr>
          <a:xfrm>
            <a:off x="6802246" y="1813173"/>
            <a:ext cx="3692156" cy="1661993"/>
          </a:xfrm>
          <a:prstGeom prst="rect">
            <a:avLst/>
          </a:prstGeom>
          <a:noFill/>
        </p:spPr>
        <p:txBody>
          <a:bodyPr wrap="square">
            <a:spAutoFit/>
          </a:bodyPr>
          <a:lstStyle/>
          <a:p>
            <a:r>
              <a:rPr lang="en-US" dirty="0"/>
              <a:t>              </a:t>
            </a:r>
            <a:r>
              <a:rPr lang="en-US" sz="1200" dirty="0"/>
              <a:t>precision    recall  f1-score   support</a:t>
            </a:r>
          </a:p>
          <a:p>
            <a:endParaRPr lang="en-US" sz="1200" dirty="0"/>
          </a:p>
          <a:p>
            <a:r>
              <a:rPr lang="en-US" sz="1200" dirty="0"/>
              <a:t>          0                0.83      0.68      0.75      6240</a:t>
            </a:r>
          </a:p>
          <a:p>
            <a:r>
              <a:rPr lang="en-US" sz="1200" dirty="0"/>
              <a:t>           1               0.42      0.63      0.50      2290</a:t>
            </a:r>
          </a:p>
          <a:p>
            <a:endParaRPr lang="en-US" sz="1200" dirty="0"/>
          </a:p>
          <a:p>
            <a:r>
              <a:rPr lang="en-US" sz="1200" dirty="0"/>
              <a:t>    accuracy                                    0.67      8530</a:t>
            </a:r>
          </a:p>
          <a:p>
            <a:r>
              <a:rPr lang="en-US" sz="1200" dirty="0"/>
              <a:t>   macro avg       0.63      0.66      0.63      8530</a:t>
            </a:r>
          </a:p>
          <a:p>
            <a:r>
              <a:rPr lang="en-US" sz="1200" dirty="0"/>
              <a:t>weighted avg       0.72      0.67      0.68      8530</a:t>
            </a:r>
          </a:p>
        </p:txBody>
      </p:sp>
      <p:pic>
        <p:nvPicPr>
          <p:cNvPr id="3078" name="Picture 6">
            <a:extLst>
              <a:ext uri="{FF2B5EF4-FFF2-40B4-BE49-F238E27FC236}">
                <a16:creationId xmlns:a16="http://schemas.microsoft.com/office/drawing/2014/main" id="{72D94A22-9B74-4998-BC39-5E5B10DF5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027" y="3734503"/>
            <a:ext cx="3555816" cy="261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07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76827-F10A-4FBF-ABC7-51CEFCDADED0}"/>
              </a:ext>
            </a:extLst>
          </p:cNvPr>
          <p:cNvSpPr txBox="1"/>
          <p:nvPr/>
        </p:nvSpPr>
        <p:spPr>
          <a:xfrm>
            <a:off x="914399" y="606055"/>
            <a:ext cx="1540806" cy="461665"/>
          </a:xfrm>
          <a:prstGeom prst="rect">
            <a:avLst/>
          </a:prstGeom>
          <a:noFill/>
        </p:spPr>
        <p:txBody>
          <a:bodyPr wrap="none" rtlCol="0">
            <a:spAutoFit/>
          </a:bodyPr>
          <a:lstStyle/>
          <a:p>
            <a:r>
              <a:rPr lang="en-US" sz="2400" dirty="0"/>
              <a:t>Summary</a:t>
            </a:r>
          </a:p>
        </p:txBody>
      </p:sp>
      <p:sp>
        <p:nvSpPr>
          <p:cNvPr id="4" name="TextBox 3">
            <a:extLst>
              <a:ext uri="{FF2B5EF4-FFF2-40B4-BE49-F238E27FC236}">
                <a16:creationId xmlns:a16="http://schemas.microsoft.com/office/drawing/2014/main" id="{B3BE0BA2-1690-48D3-94A1-7FAE5FC3E009}"/>
              </a:ext>
            </a:extLst>
          </p:cNvPr>
          <p:cNvSpPr txBox="1"/>
          <p:nvPr/>
        </p:nvSpPr>
        <p:spPr>
          <a:xfrm>
            <a:off x="914399" y="1469320"/>
            <a:ext cx="8721356" cy="4045916"/>
          </a:xfrm>
          <a:prstGeom prst="rect">
            <a:avLst/>
          </a:prstGeom>
          <a:noFill/>
        </p:spPr>
        <p:txBody>
          <a:bodyPr wrap="square">
            <a:spAutoFit/>
          </a:bodyPr>
          <a:lstStyle/>
          <a:p>
            <a:pPr marL="342900" marR="0" lvl="0" indent="-228600" algn="l" defTabSz="914400" rtl="0" eaLnBrk="1" fontAlgn="auto" latinLnBrk="0" hangingPunct="1">
              <a:lnSpc>
                <a:spcPct val="107000"/>
              </a:lnSpc>
              <a:spcBef>
                <a:spcPts val="0"/>
              </a:spcBef>
              <a:spcAft>
                <a:spcPts val="800"/>
              </a:spcAft>
              <a:buClrTx/>
              <a:buSzTx/>
              <a:buFontTx/>
              <a:buAutoNum type="arabicPeriod"/>
              <a:tabLst>
                <a:tab pos="228600" algn="l"/>
              </a:tabLst>
              <a:defRPr/>
            </a:pPr>
            <a:r>
              <a:rPr lang="en-US" dirty="0">
                <a:solidFill>
                  <a:prstClr val="black"/>
                </a:solidFill>
                <a:latin typeface="Calibri" panose="020F0502020204030204" pitchFamily="34" charset="0"/>
                <a:ea typeface="DengXian" panose="02010600030101010101" pitchFamily="2" charset="-122"/>
                <a:cs typeface="Times New Roman" panose="02020603050405020304" pitchFamily="18" charset="0"/>
              </a:rPr>
              <a:t>In the state of New Jersey, the total number of traffic crashes remain unchanged during the past 20 years, the injuries and deaths from traffic crashes declined.</a:t>
            </a:r>
          </a:p>
          <a:p>
            <a:pPr marL="342900" indent="-228600">
              <a:lnSpc>
                <a:spcPct val="107000"/>
              </a:lnSpc>
              <a:spcAft>
                <a:spcPts val="800"/>
              </a:spcAft>
              <a:buFontTx/>
              <a:buAutoNum type="arabicPeriod"/>
              <a:tabLst>
                <a:tab pos="2286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The traffic accident occurrences vs. hours of a day, weekdays</a:t>
            </a:r>
            <a:r>
              <a:rPr lang="en-US" dirty="0">
                <a:solidFill>
                  <a:prstClr val="black"/>
                </a:solidFill>
                <a:latin typeface="Calibri" panose="020F0502020204030204" pitchFamily="34" charset="0"/>
                <a:ea typeface="DengXian" panose="02010600030101010101" pitchFamily="2" charset="-122"/>
                <a:cs typeface="Times New Roman" panose="02020603050405020304" pitchFamily="18" charset="0"/>
              </a:rPr>
              <a:t>, holidays and months were studied.</a:t>
            </a:r>
          </a:p>
          <a:p>
            <a:pPr marL="342900" marR="0" lvl="0" indent="-228600" algn="l" defTabSz="914400" rtl="0" eaLnBrk="1" fontAlgn="auto" latinLnBrk="0" hangingPunct="1">
              <a:lnSpc>
                <a:spcPct val="107000"/>
              </a:lnSpc>
              <a:spcBef>
                <a:spcPts val="0"/>
              </a:spcBef>
              <a:spcAft>
                <a:spcPts val="800"/>
              </a:spcAft>
              <a:buClrTx/>
              <a:buSzTx/>
              <a:buFontTx/>
              <a:buAutoNum type="arabicPeriod"/>
              <a:tabLst>
                <a:tab pos="2286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A classification model to predict the </a:t>
            </a:r>
            <a:r>
              <a:rPr lang="en-US" dirty="0">
                <a:solidFill>
                  <a:prstClr val="black"/>
                </a:solidFill>
                <a:latin typeface="Calibri" panose="020F0502020204030204" pitchFamily="34" charset="0"/>
                <a:ea typeface="DengXian" panose="02010600030101010101" pitchFamily="2" charset="-122"/>
                <a:cs typeface="Times New Roman" panose="02020603050405020304" pitchFamily="18" charset="0"/>
              </a:rPr>
              <a:t>severity (causing injury/death or just property damage) of a traffic accident were established. It can achieve close to 80% accuracy. </a:t>
            </a:r>
          </a:p>
          <a:p>
            <a:pPr marL="342900" marR="0" lvl="0" indent="-228600" algn="l" defTabSz="914400" rtl="0" eaLnBrk="1" fontAlgn="auto" latinLnBrk="0" hangingPunct="1">
              <a:lnSpc>
                <a:spcPct val="107000"/>
              </a:lnSpc>
              <a:spcBef>
                <a:spcPts val="0"/>
              </a:spcBef>
              <a:spcAft>
                <a:spcPts val="800"/>
              </a:spcAft>
              <a:buClrTx/>
              <a:buSzTx/>
              <a:buFontTx/>
              <a:buAutoNum type="arabicPeriod"/>
              <a:tabLst>
                <a:tab pos="2286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The features mostly likely influence injury or death are crash type, vehicle damage extent, vehicle impact location and municipality. </a:t>
            </a:r>
          </a:p>
          <a:p>
            <a:pPr marL="342900" marR="0" lvl="0" indent="-228600" algn="l" defTabSz="914400" rtl="0" eaLnBrk="1" fontAlgn="auto" latinLnBrk="0" hangingPunct="1">
              <a:lnSpc>
                <a:spcPct val="107000"/>
              </a:lnSpc>
              <a:spcBef>
                <a:spcPts val="0"/>
              </a:spcBef>
              <a:spcAft>
                <a:spcPts val="800"/>
              </a:spcAft>
              <a:buClrTx/>
              <a:buSzTx/>
              <a:buFontTx/>
              <a:buAutoNum type="arabicPeriod"/>
              <a:tabLst>
                <a:tab pos="228600" algn="l"/>
              </a:tabLst>
              <a:defRPr/>
            </a:pPr>
            <a:r>
              <a:rPr lang="en-US" dirty="0">
                <a:solidFill>
                  <a:prstClr val="black"/>
                </a:solidFill>
                <a:latin typeface="Calibri" panose="020F0502020204030204" pitchFamily="34" charset="0"/>
                <a:ea typeface="DengXian" panose="02010600030101010101" pitchFamily="2" charset="-122"/>
                <a:cs typeface="Times New Roman" panose="02020603050405020304" pitchFamily="18" charset="0"/>
              </a:rPr>
              <a:t>Due to too much missing data of the exact location of accidents and lack of the detailed weather conditions, I only use the municipality as the location feature and no weather feature, future study can focus more on the exact locations and the detailed weather conditions to find ways of better predictions.  </a:t>
            </a:r>
          </a:p>
        </p:txBody>
      </p:sp>
    </p:spTree>
    <p:extLst>
      <p:ext uri="{BB962C8B-B14F-4D97-AF65-F5344CB8AC3E}">
        <p14:creationId xmlns:p14="http://schemas.microsoft.com/office/powerpoint/2010/main" val="182620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3E1-97F6-41C1-AD84-6FE12077A6E0}"/>
              </a:ext>
            </a:extLst>
          </p:cNvPr>
          <p:cNvSpPr txBox="1"/>
          <p:nvPr/>
        </p:nvSpPr>
        <p:spPr>
          <a:xfrm>
            <a:off x="808074" y="574158"/>
            <a:ext cx="4357283" cy="369332"/>
          </a:xfrm>
          <a:prstGeom prst="rect">
            <a:avLst/>
          </a:prstGeom>
          <a:noFill/>
        </p:spPr>
        <p:txBody>
          <a:bodyPr wrap="none" rtlCol="0">
            <a:spAutoFit/>
          </a:bodyPr>
          <a:lstStyle/>
          <a:p>
            <a:r>
              <a:rPr lang="en-US" dirty="0"/>
              <a:t>The Problems with the Kaggle Dataset:</a:t>
            </a:r>
          </a:p>
        </p:txBody>
      </p:sp>
      <p:sp>
        <p:nvSpPr>
          <p:cNvPr id="4" name="TextBox 3">
            <a:extLst>
              <a:ext uri="{FF2B5EF4-FFF2-40B4-BE49-F238E27FC236}">
                <a16:creationId xmlns:a16="http://schemas.microsoft.com/office/drawing/2014/main" id="{BD4A2BAC-717E-4084-B199-773924B9BB88}"/>
              </a:ext>
            </a:extLst>
          </p:cNvPr>
          <p:cNvSpPr txBox="1"/>
          <p:nvPr/>
        </p:nvSpPr>
        <p:spPr>
          <a:xfrm>
            <a:off x="755700" y="1263110"/>
            <a:ext cx="9173977" cy="523220"/>
          </a:xfrm>
          <a:prstGeom prst="rect">
            <a:avLst/>
          </a:prstGeom>
          <a:noFill/>
        </p:spPr>
        <p:txBody>
          <a:bodyPr wrap="square">
            <a:spAutoFit/>
          </a:bodyPr>
          <a:lstStyle/>
          <a:p>
            <a:r>
              <a:rPr lang="en-US" sz="1400" dirty="0"/>
              <a:t>The Kaggle website provides a 3 million traffic accidents of US from February 2016 to December 2020 at https://www.kaggle.com/sobhanmoosavi/us-accidents</a:t>
            </a:r>
          </a:p>
        </p:txBody>
      </p:sp>
      <p:sp>
        <p:nvSpPr>
          <p:cNvPr id="5" name="TextBox 4">
            <a:extLst>
              <a:ext uri="{FF2B5EF4-FFF2-40B4-BE49-F238E27FC236}">
                <a16:creationId xmlns:a16="http://schemas.microsoft.com/office/drawing/2014/main" id="{2D145DE3-3006-4AF3-B6D5-6A0462303C85}"/>
              </a:ext>
            </a:extLst>
          </p:cNvPr>
          <p:cNvSpPr txBox="1"/>
          <p:nvPr/>
        </p:nvSpPr>
        <p:spPr>
          <a:xfrm>
            <a:off x="862377" y="2517124"/>
            <a:ext cx="5178056" cy="3077766"/>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Problems:</a:t>
            </a:r>
          </a:p>
          <a:p>
            <a:endParaRPr lang="en-US" sz="1600" b="1"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1.  </a:t>
            </a:r>
            <a:r>
              <a:rPr lang="en-US" sz="1600" b="0" i="0" dirty="0">
                <a:solidFill>
                  <a:srgbClr val="515260"/>
                </a:solidFill>
                <a:effectLst/>
                <a:latin typeface="CircularStd-Book"/>
              </a:rPr>
              <a:t>It is estimated by the NHTSA that </a:t>
            </a:r>
            <a:r>
              <a:rPr lang="en-US" sz="1600" b="0" i="0" strike="noStrike" dirty="0">
                <a:solidFill>
                  <a:srgbClr val="515260"/>
                </a:solidFill>
                <a:effectLst/>
                <a:latin typeface="CircularStd-Book"/>
              </a:rPr>
              <a:t>6 million </a:t>
            </a:r>
            <a:r>
              <a:rPr lang="en-US" sz="1600" b="0" i="0" dirty="0">
                <a:solidFill>
                  <a:srgbClr val="515260"/>
                </a:solidFill>
                <a:effectLst/>
                <a:latin typeface="CircularStd-Book"/>
              </a:rPr>
              <a:t>car accidents happen in the U.S. each year. (https://cdan.nhtsa.gov/tsftables/National%20Statistics.pdf)</a:t>
            </a:r>
            <a:endParaRPr lang="en-US" sz="1600" b="1" dirty="0">
              <a:latin typeface="Calibri" panose="020F0502020204030204" pitchFamily="34" charset="0"/>
              <a:cs typeface="Calibri" panose="020F0502020204030204" pitchFamily="34" charset="0"/>
            </a:endParaRPr>
          </a:p>
          <a:p>
            <a:endParaRPr lang="en-US" sz="1600" b="1"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2.   In Year of 2019 alone, NJ DOT reported 276,861 traffic accidents. The Kaggle dataset only has 8,435 cases. The sampling ratio is only 3.05% .</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3.  The sampling ratios of each county vary significantly. There are 21 counties in NJ. The highest (Warren) is 11.3% while the lowest (Sussex) is only 1.15%.  </a:t>
            </a:r>
          </a:p>
        </p:txBody>
      </p:sp>
      <p:pic>
        <p:nvPicPr>
          <p:cNvPr id="1026" name="Picture 2">
            <a:extLst>
              <a:ext uri="{FF2B5EF4-FFF2-40B4-BE49-F238E27FC236}">
                <a16:creationId xmlns:a16="http://schemas.microsoft.com/office/drawing/2014/main" id="{C211777B-3966-494A-A26D-C653CEDE2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287" y="2438217"/>
            <a:ext cx="4833958" cy="38236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B0A2ED-0A04-48FF-A8AB-C1749FB79149}"/>
              </a:ext>
            </a:extLst>
          </p:cNvPr>
          <p:cNvSpPr txBox="1"/>
          <p:nvPr/>
        </p:nvSpPr>
        <p:spPr>
          <a:xfrm>
            <a:off x="7002357" y="2150394"/>
            <a:ext cx="3454792" cy="307777"/>
          </a:xfrm>
          <a:prstGeom prst="rect">
            <a:avLst/>
          </a:prstGeom>
          <a:noFill/>
        </p:spPr>
        <p:txBody>
          <a:bodyPr wrap="none" rtlCol="0">
            <a:spAutoFit/>
          </a:bodyPr>
          <a:lstStyle/>
          <a:p>
            <a:r>
              <a:rPr lang="en-US" sz="1400" dirty="0"/>
              <a:t>Kaggle Sampling Ratios of NJ Counties</a:t>
            </a:r>
          </a:p>
        </p:txBody>
      </p:sp>
    </p:spTree>
    <p:extLst>
      <p:ext uri="{BB962C8B-B14F-4D97-AF65-F5344CB8AC3E}">
        <p14:creationId xmlns:p14="http://schemas.microsoft.com/office/powerpoint/2010/main" val="213565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CE760B9-7B77-4BF9-946E-A27225111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0" y="1234851"/>
            <a:ext cx="3864692" cy="43882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AD6792D-D27B-4C62-8AA9-3D2EF6C5D06B}"/>
              </a:ext>
            </a:extLst>
          </p:cNvPr>
          <p:cNvPicPr>
            <a:picLocks noChangeAspect="1"/>
          </p:cNvPicPr>
          <p:nvPr/>
        </p:nvPicPr>
        <p:blipFill>
          <a:blip r:embed="rId3"/>
          <a:stretch>
            <a:fillRect/>
          </a:stretch>
        </p:blipFill>
        <p:spPr>
          <a:xfrm>
            <a:off x="6465071" y="1160422"/>
            <a:ext cx="3835776" cy="4388297"/>
          </a:xfrm>
          <a:prstGeom prst="rect">
            <a:avLst/>
          </a:prstGeom>
        </p:spPr>
      </p:pic>
      <p:sp>
        <p:nvSpPr>
          <p:cNvPr id="3" name="TextBox 2">
            <a:extLst>
              <a:ext uri="{FF2B5EF4-FFF2-40B4-BE49-F238E27FC236}">
                <a16:creationId xmlns:a16="http://schemas.microsoft.com/office/drawing/2014/main" id="{6B99E498-68DA-4ECF-9043-4B976B346E6C}"/>
              </a:ext>
            </a:extLst>
          </p:cNvPr>
          <p:cNvSpPr txBox="1"/>
          <p:nvPr/>
        </p:nvSpPr>
        <p:spPr>
          <a:xfrm>
            <a:off x="786808" y="513170"/>
            <a:ext cx="4051109" cy="369332"/>
          </a:xfrm>
          <a:prstGeom prst="rect">
            <a:avLst/>
          </a:prstGeom>
          <a:noFill/>
        </p:spPr>
        <p:txBody>
          <a:bodyPr wrap="none" rtlCol="0">
            <a:spAutoFit/>
          </a:bodyPr>
          <a:lstStyle/>
          <a:p>
            <a:r>
              <a:rPr lang="en-US" dirty="0"/>
              <a:t>NJ Population and Traffic Accidents</a:t>
            </a:r>
          </a:p>
        </p:txBody>
      </p:sp>
      <p:sp>
        <p:nvSpPr>
          <p:cNvPr id="4" name="TextBox 3">
            <a:extLst>
              <a:ext uri="{FF2B5EF4-FFF2-40B4-BE49-F238E27FC236}">
                <a16:creationId xmlns:a16="http://schemas.microsoft.com/office/drawing/2014/main" id="{B729CBE2-B5DE-45C2-9088-6F1FFBE24347}"/>
              </a:ext>
            </a:extLst>
          </p:cNvPr>
          <p:cNvSpPr txBox="1"/>
          <p:nvPr/>
        </p:nvSpPr>
        <p:spPr>
          <a:xfrm>
            <a:off x="1408967" y="5975496"/>
            <a:ext cx="8016950" cy="523220"/>
          </a:xfrm>
          <a:prstGeom prst="rect">
            <a:avLst/>
          </a:prstGeom>
          <a:noFill/>
        </p:spPr>
        <p:txBody>
          <a:bodyPr wrap="square" rtlCol="0">
            <a:spAutoFit/>
          </a:bodyPr>
          <a:lstStyle/>
          <a:p>
            <a:r>
              <a:rPr lang="en-US" sz="1400" dirty="0"/>
              <a:t>NJ has a population of 9 millions and an area of 8722 square miles (22,588 square kilometers), making it the most densely populated state in US.</a:t>
            </a:r>
          </a:p>
        </p:txBody>
      </p:sp>
    </p:spTree>
    <p:extLst>
      <p:ext uri="{BB962C8B-B14F-4D97-AF65-F5344CB8AC3E}">
        <p14:creationId xmlns:p14="http://schemas.microsoft.com/office/powerpoint/2010/main" val="313543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ED0600C9-4CF7-41CA-A34C-2A07F5DAB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3648" y="799887"/>
            <a:ext cx="4337796" cy="50344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1189BF4-2A83-46D6-A541-697D0055D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27" y="799887"/>
            <a:ext cx="4337796" cy="49817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28ED98-49FC-4133-AB38-768266CEE5D9}"/>
              </a:ext>
            </a:extLst>
          </p:cNvPr>
          <p:cNvSpPr txBox="1"/>
          <p:nvPr/>
        </p:nvSpPr>
        <p:spPr>
          <a:xfrm>
            <a:off x="691116" y="276446"/>
            <a:ext cx="5990743" cy="369332"/>
          </a:xfrm>
          <a:prstGeom prst="rect">
            <a:avLst/>
          </a:prstGeom>
          <a:noFill/>
        </p:spPr>
        <p:txBody>
          <a:bodyPr wrap="none" rtlCol="0">
            <a:spAutoFit/>
          </a:bodyPr>
          <a:lstStyle/>
          <a:p>
            <a:r>
              <a:rPr lang="en-US" dirty="0"/>
              <a:t>Population Density and Accidents per 100 Populations</a:t>
            </a:r>
          </a:p>
        </p:txBody>
      </p:sp>
      <p:sp>
        <p:nvSpPr>
          <p:cNvPr id="5" name="TextBox 4">
            <a:extLst>
              <a:ext uri="{FF2B5EF4-FFF2-40B4-BE49-F238E27FC236}">
                <a16:creationId xmlns:a16="http://schemas.microsoft.com/office/drawing/2014/main" id="{126A7544-0A12-4E19-90CE-7B68BDEFF7FA}"/>
              </a:ext>
            </a:extLst>
          </p:cNvPr>
          <p:cNvSpPr txBox="1"/>
          <p:nvPr/>
        </p:nvSpPr>
        <p:spPr>
          <a:xfrm>
            <a:off x="1158948" y="5965191"/>
            <a:ext cx="2803973" cy="646331"/>
          </a:xfrm>
          <a:prstGeom prst="rect">
            <a:avLst/>
          </a:prstGeom>
          <a:noFill/>
        </p:spPr>
        <p:txBody>
          <a:bodyPr wrap="none" rtlCol="0">
            <a:spAutoFit/>
          </a:bodyPr>
          <a:lstStyle/>
          <a:p>
            <a:r>
              <a:rPr lang="en-US" sz="1200" dirty="0"/>
              <a:t>Highest: Hudson 14000 per sq. miles</a:t>
            </a:r>
          </a:p>
          <a:p>
            <a:r>
              <a:rPr lang="en-US" sz="1200" dirty="0"/>
              <a:t>Lowest:  Salem 188 per sq. miles</a:t>
            </a:r>
          </a:p>
          <a:p>
            <a:r>
              <a:rPr lang="en-US" sz="1200" dirty="0"/>
              <a:t>Camden: 2290 per sq miles</a:t>
            </a:r>
          </a:p>
        </p:txBody>
      </p:sp>
      <p:sp>
        <p:nvSpPr>
          <p:cNvPr id="6" name="TextBox 5">
            <a:extLst>
              <a:ext uri="{FF2B5EF4-FFF2-40B4-BE49-F238E27FC236}">
                <a16:creationId xmlns:a16="http://schemas.microsoft.com/office/drawing/2014/main" id="{27E52332-CA4E-49C3-8C23-AC22BB6DF6C6}"/>
              </a:ext>
            </a:extLst>
          </p:cNvPr>
          <p:cNvSpPr txBox="1"/>
          <p:nvPr/>
        </p:nvSpPr>
        <p:spPr>
          <a:xfrm>
            <a:off x="6868633" y="5965190"/>
            <a:ext cx="2097049" cy="646331"/>
          </a:xfrm>
          <a:prstGeom prst="rect">
            <a:avLst/>
          </a:prstGeom>
          <a:noFill/>
        </p:spPr>
        <p:txBody>
          <a:bodyPr wrap="none" rtlCol="0">
            <a:spAutoFit/>
          </a:bodyPr>
          <a:lstStyle/>
          <a:p>
            <a:r>
              <a:rPr lang="en-US" sz="1200" dirty="0"/>
              <a:t>Highest: Union 3.95</a:t>
            </a:r>
          </a:p>
          <a:p>
            <a:r>
              <a:rPr lang="en-US" sz="1200" dirty="0"/>
              <a:t>Lowest: Sussex, 2.03</a:t>
            </a:r>
          </a:p>
          <a:p>
            <a:r>
              <a:rPr lang="en-US" sz="1200" dirty="0"/>
              <a:t>Camden: 2.91, Hudson: 3.11</a:t>
            </a:r>
          </a:p>
        </p:txBody>
      </p:sp>
    </p:spTree>
    <p:extLst>
      <p:ext uri="{BB962C8B-B14F-4D97-AF65-F5344CB8AC3E}">
        <p14:creationId xmlns:p14="http://schemas.microsoft.com/office/powerpoint/2010/main" val="152351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A130E6D-6349-4219-945D-ED3F7E532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76" y="1087928"/>
            <a:ext cx="5104496" cy="51806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1EB00A-627C-4CB4-B853-D11314E168B0}"/>
              </a:ext>
            </a:extLst>
          </p:cNvPr>
          <p:cNvSpPr txBox="1"/>
          <p:nvPr/>
        </p:nvSpPr>
        <p:spPr>
          <a:xfrm>
            <a:off x="1382232" y="404723"/>
            <a:ext cx="2613216" cy="369332"/>
          </a:xfrm>
          <a:prstGeom prst="rect">
            <a:avLst/>
          </a:prstGeom>
          <a:noFill/>
        </p:spPr>
        <p:txBody>
          <a:bodyPr wrap="none" rtlCol="0">
            <a:spAutoFit/>
          </a:bodyPr>
          <a:lstStyle/>
          <a:p>
            <a:r>
              <a:rPr lang="en-US" dirty="0"/>
              <a:t>Camden County of NJ:</a:t>
            </a:r>
          </a:p>
        </p:txBody>
      </p:sp>
      <p:sp>
        <p:nvSpPr>
          <p:cNvPr id="3" name="TextBox 2">
            <a:extLst>
              <a:ext uri="{FF2B5EF4-FFF2-40B4-BE49-F238E27FC236}">
                <a16:creationId xmlns:a16="http://schemas.microsoft.com/office/drawing/2014/main" id="{4CEF8A19-615A-475D-A303-3723462784B5}"/>
              </a:ext>
            </a:extLst>
          </p:cNvPr>
          <p:cNvSpPr txBox="1"/>
          <p:nvPr/>
        </p:nvSpPr>
        <p:spPr>
          <a:xfrm>
            <a:off x="6921794" y="1613118"/>
            <a:ext cx="3508745" cy="1815882"/>
          </a:xfrm>
          <a:prstGeom prst="rect">
            <a:avLst/>
          </a:prstGeom>
          <a:noFill/>
        </p:spPr>
        <p:txBody>
          <a:bodyPr wrap="square" rtlCol="0">
            <a:spAutoFit/>
          </a:bodyPr>
          <a:lstStyle/>
          <a:p>
            <a:r>
              <a:rPr lang="en-US" sz="1600" dirty="0"/>
              <a:t>Camden County has a population of 506,471, an area of </a:t>
            </a:r>
            <a:r>
              <a:rPr lang="pl-PL" sz="1600" dirty="0"/>
              <a:t>227.293 sq mi (588.69 km</a:t>
            </a:r>
            <a:r>
              <a:rPr lang="pl-PL" sz="1600" baseline="30000" dirty="0"/>
              <a:t>2</a:t>
            </a:r>
            <a:r>
              <a:rPr lang="pl-PL" sz="1600" dirty="0"/>
              <a:t>)</a:t>
            </a:r>
            <a:r>
              <a:rPr lang="en-US" sz="1600" dirty="0"/>
              <a:t>. </a:t>
            </a:r>
          </a:p>
          <a:p>
            <a:r>
              <a:rPr lang="en-US" sz="1600" dirty="0"/>
              <a:t>Camden City (pop.: 77,000), Cherry Hill (pop.: 71,000) and Gloucester Twp (pop.: 64,000) are 3 largest municipalities. </a:t>
            </a:r>
          </a:p>
        </p:txBody>
      </p:sp>
    </p:spTree>
    <p:extLst>
      <p:ext uri="{BB962C8B-B14F-4D97-AF65-F5344CB8AC3E}">
        <p14:creationId xmlns:p14="http://schemas.microsoft.com/office/powerpoint/2010/main" val="368553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7771B20-24C4-4174-834B-E54302F68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68" y="999983"/>
            <a:ext cx="4562628" cy="466214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8C18BE7-9996-4147-91F4-861B20088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022" y="959897"/>
            <a:ext cx="4562627" cy="47423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27D97E-95AC-4430-A4A5-23B59AE1F00F}"/>
              </a:ext>
            </a:extLst>
          </p:cNvPr>
          <p:cNvSpPr txBox="1"/>
          <p:nvPr/>
        </p:nvSpPr>
        <p:spPr>
          <a:xfrm>
            <a:off x="712383" y="233916"/>
            <a:ext cx="4097597" cy="369332"/>
          </a:xfrm>
          <a:prstGeom prst="rect">
            <a:avLst/>
          </a:prstGeom>
          <a:noFill/>
        </p:spPr>
        <p:txBody>
          <a:bodyPr wrap="none" rtlCol="0">
            <a:spAutoFit/>
          </a:bodyPr>
          <a:lstStyle/>
          <a:p>
            <a:r>
              <a:rPr lang="en-US" dirty="0"/>
              <a:t>Traffic Accidents in Camden County:</a:t>
            </a:r>
          </a:p>
        </p:txBody>
      </p:sp>
      <p:sp>
        <p:nvSpPr>
          <p:cNvPr id="3" name="TextBox 2">
            <a:extLst>
              <a:ext uri="{FF2B5EF4-FFF2-40B4-BE49-F238E27FC236}">
                <a16:creationId xmlns:a16="http://schemas.microsoft.com/office/drawing/2014/main" id="{F4C06F7A-341C-40AA-A826-7D5C5DB17EE9}"/>
              </a:ext>
            </a:extLst>
          </p:cNvPr>
          <p:cNvSpPr txBox="1"/>
          <p:nvPr/>
        </p:nvSpPr>
        <p:spPr>
          <a:xfrm>
            <a:off x="1112356" y="5858017"/>
            <a:ext cx="7722426" cy="523220"/>
          </a:xfrm>
          <a:prstGeom prst="rect">
            <a:avLst/>
          </a:prstGeom>
          <a:noFill/>
        </p:spPr>
        <p:txBody>
          <a:bodyPr wrap="square" rtlCol="0">
            <a:spAutoFit/>
          </a:bodyPr>
          <a:lstStyle/>
          <a:p>
            <a:r>
              <a:rPr lang="en-US" sz="1400" dirty="0"/>
              <a:t>The total accidents of Camden County during 2017-2019 are 15, 176, 15,755 and 14950. </a:t>
            </a:r>
          </a:p>
          <a:p>
            <a:r>
              <a:rPr lang="en-US" sz="1400" dirty="0"/>
              <a:t>The traffic injurie cases are 4003, 4088 and 37,84 while fatal cases are 40, 42 and 45. </a:t>
            </a:r>
          </a:p>
        </p:txBody>
      </p:sp>
    </p:spTree>
    <p:extLst>
      <p:ext uri="{BB962C8B-B14F-4D97-AF65-F5344CB8AC3E}">
        <p14:creationId xmlns:p14="http://schemas.microsoft.com/office/powerpoint/2010/main" val="333376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AD50E-86F7-49FF-B5C0-723812D5A020}"/>
              </a:ext>
            </a:extLst>
          </p:cNvPr>
          <p:cNvSpPr txBox="1"/>
          <p:nvPr/>
        </p:nvSpPr>
        <p:spPr>
          <a:xfrm>
            <a:off x="648586" y="531628"/>
            <a:ext cx="4003019" cy="369332"/>
          </a:xfrm>
          <a:prstGeom prst="rect">
            <a:avLst/>
          </a:prstGeom>
          <a:noFill/>
        </p:spPr>
        <p:txBody>
          <a:bodyPr wrap="none" rtlCol="0">
            <a:spAutoFit/>
          </a:bodyPr>
          <a:lstStyle/>
          <a:p>
            <a:r>
              <a:rPr lang="en-US" dirty="0"/>
              <a:t>Daily Accidents  in Camden County:</a:t>
            </a:r>
          </a:p>
        </p:txBody>
      </p:sp>
      <p:pic>
        <p:nvPicPr>
          <p:cNvPr id="1026" name="Picture 2">
            <a:extLst>
              <a:ext uri="{FF2B5EF4-FFF2-40B4-BE49-F238E27FC236}">
                <a16:creationId xmlns:a16="http://schemas.microsoft.com/office/drawing/2014/main" id="{297EDDD9-63BF-4B35-B4F9-CACCB56D3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32" y="1260069"/>
            <a:ext cx="3136336" cy="2168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D3846A5-CB57-47EB-A9B7-F2ECB7F16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5034" y="1291137"/>
            <a:ext cx="2993528" cy="20907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275C54-A141-4D13-A788-CD7185C10091}"/>
              </a:ext>
            </a:extLst>
          </p:cNvPr>
          <p:cNvSpPr txBox="1"/>
          <p:nvPr/>
        </p:nvSpPr>
        <p:spPr>
          <a:xfrm>
            <a:off x="810632" y="4387613"/>
            <a:ext cx="2792752" cy="338554"/>
          </a:xfrm>
          <a:prstGeom prst="rect">
            <a:avLst/>
          </a:prstGeom>
          <a:noFill/>
        </p:spPr>
        <p:txBody>
          <a:bodyPr wrap="none" rtlCol="0">
            <a:spAutoFit/>
          </a:bodyPr>
          <a:lstStyle/>
          <a:p>
            <a:r>
              <a:rPr lang="en-US" sz="1600" dirty="0"/>
              <a:t>Daily Average: 42.5 per day</a:t>
            </a:r>
          </a:p>
        </p:txBody>
      </p:sp>
      <p:sp>
        <p:nvSpPr>
          <p:cNvPr id="4" name="TextBox 3">
            <a:extLst>
              <a:ext uri="{FF2B5EF4-FFF2-40B4-BE49-F238E27FC236}">
                <a16:creationId xmlns:a16="http://schemas.microsoft.com/office/drawing/2014/main" id="{8912A7B7-5194-45DD-AB45-AB17D0A91A13}"/>
              </a:ext>
            </a:extLst>
          </p:cNvPr>
          <p:cNvSpPr txBox="1"/>
          <p:nvPr/>
        </p:nvSpPr>
        <p:spPr>
          <a:xfrm>
            <a:off x="810632" y="4905143"/>
            <a:ext cx="8877751" cy="1323439"/>
          </a:xfrm>
          <a:prstGeom prst="rect">
            <a:avLst/>
          </a:prstGeom>
          <a:noFill/>
        </p:spPr>
        <p:txBody>
          <a:bodyPr wrap="none" rtlCol="0">
            <a:spAutoFit/>
          </a:bodyPr>
          <a:lstStyle/>
          <a:p>
            <a:r>
              <a:rPr lang="en-US" sz="1600" dirty="0"/>
              <a:t>Highest 3 days during 2017-2019:     2017-12-15: 103,    2018-03-07: 108,   2018-11-15: 118  </a:t>
            </a:r>
          </a:p>
          <a:p>
            <a:r>
              <a:rPr lang="en-US" sz="1600" dirty="0"/>
              <a:t>Most of the cases reported snow conditions. </a:t>
            </a:r>
          </a:p>
          <a:p>
            <a:endParaRPr lang="en-US" sz="1600" dirty="0"/>
          </a:p>
          <a:p>
            <a:r>
              <a:rPr lang="en-US" sz="1600" dirty="0"/>
              <a:t>Lowest 4 days during 2017-2019:     2017-09-17 (Monday, 15 cases),  2019-11-17 (Sunday, 15)</a:t>
            </a:r>
          </a:p>
          <a:p>
            <a:r>
              <a:rPr lang="en-US" sz="1600" dirty="0"/>
              <a:t>                                                               2017-01-01 (17),  2018-07-04 (17) </a:t>
            </a:r>
          </a:p>
        </p:txBody>
      </p:sp>
      <p:pic>
        <p:nvPicPr>
          <p:cNvPr id="1032" name="Picture 8">
            <a:extLst>
              <a:ext uri="{FF2B5EF4-FFF2-40B4-BE49-F238E27FC236}">
                <a16:creationId xmlns:a16="http://schemas.microsoft.com/office/drawing/2014/main" id="{43CEF5BE-3006-425F-A5F9-F8F3627FD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832" y="1260069"/>
            <a:ext cx="3157757" cy="2183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B1F07B-B709-44A7-B352-91E5B7ECA08E}"/>
              </a:ext>
            </a:extLst>
          </p:cNvPr>
          <p:cNvSpPr txBox="1"/>
          <p:nvPr/>
        </p:nvSpPr>
        <p:spPr>
          <a:xfrm>
            <a:off x="810632" y="3853493"/>
            <a:ext cx="6837128" cy="338554"/>
          </a:xfrm>
          <a:prstGeom prst="rect">
            <a:avLst/>
          </a:prstGeom>
          <a:noFill/>
        </p:spPr>
        <p:txBody>
          <a:bodyPr wrap="none" rtlCol="0">
            <a:spAutoFit/>
          </a:bodyPr>
          <a:lstStyle/>
          <a:p>
            <a:r>
              <a:rPr lang="en-US" sz="1600" dirty="0"/>
              <a:t>Counted from the dataset from NJ DOT: 46519 cases from 2017-2018</a:t>
            </a:r>
          </a:p>
        </p:txBody>
      </p:sp>
    </p:spTree>
    <p:extLst>
      <p:ext uri="{BB962C8B-B14F-4D97-AF65-F5344CB8AC3E}">
        <p14:creationId xmlns:p14="http://schemas.microsoft.com/office/powerpoint/2010/main" val="274078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1211E68-B1A9-4FB6-AC99-EFF84D7C7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84" y="2072782"/>
            <a:ext cx="4822853" cy="33072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660554-8C69-4A43-A48D-88E3B5903D40}"/>
              </a:ext>
            </a:extLst>
          </p:cNvPr>
          <p:cNvSpPr txBox="1"/>
          <p:nvPr/>
        </p:nvSpPr>
        <p:spPr>
          <a:xfrm>
            <a:off x="647249" y="633780"/>
            <a:ext cx="2492990" cy="400110"/>
          </a:xfrm>
          <a:prstGeom prst="rect">
            <a:avLst/>
          </a:prstGeom>
          <a:noFill/>
        </p:spPr>
        <p:txBody>
          <a:bodyPr wrap="none" rtlCol="0">
            <a:spAutoFit/>
          </a:bodyPr>
          <a:lstStyle/>
          <a:p>
            <a:r>
              <a:rPr lang="en-US" sz="2000" dirty="0"/>
              <a:t>Accidents  vs. Time</a:t>
            </a:r>
          </a:p>
        </p:txBody>
      </p:sp>
      <p:sp>
        <p:nvSpPr>
          <p:cNvPr id="3" name="TextBox 2">
            <a:extLst>
              <a:ext uri="{FF2B5EF4-FFF2-40B4-BE49-F238E27FC236}">
                <a16:creationId xmlns:a16="http://schemas.microsoft.com/office/drawing/2014/main" id="{930E92D1-3D4C-4EDF-A31C-88F68C9CC83F}"/>
              </a:ext>
            </a:extLst>
          </p:cNvPr>
          <p:cNvSpPr txBox="1"/>
          <p:nvPr/>
        </p:nvSpPr>
        <p:spPr>
          <a:xfrm>
            <a:off x="647249" y="1765005"/>
            <a:ext cx="4477508" cy="307777"/>
          </a:xfrm>
          <a:prstGeom prst="rect">
            <a:avLst/>
          </a:prstGeom>
          <a:noFill/>
        </p:spPr>
        <p:txBody>
          <a:bodyPr wrap="none" rtlCol="0">
            <a:spAutoFit/>
          </a:bodyPr>
          <a:lstStyle/>
          <a:p>
            <a:r>
              <a:rPr lang="en-US" sz="1400" dirty="0"/>
              <a:t>Accident Numbers in Each Month during 2017-2019</a:t>
            </a:r>
          </a:p>
        </p:txBody>
      </p:sp>
      <p:pic>
        <p:nvPicPr>
          <p:cNvPr id="2052" name="Picture 4">
            <a:extLst>
              <a:ext uri="{FF2B5EF4-FFF2-40B4-BE49-F238E27FC236}">
                <a16:creationId xmlns:a16="http://schemas.microsoft.com/office/drawing/2014/main" id="{440CCC24-902D-4EEB-94B3-D5B1D6519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349" y="1765005"/>
            <a:ext cx="5302102" cy="373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91773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13B33"/>
      </a:dk2>
      <a:lt2>
        <a:srgbClr val="E8E3E2"/>
      </a:lt2>
      <a:accent1>
        <a:srgbClr val="36AEC0"/>
      </a:accent1>
      <a:accent2>
        <a:srgbClr val="27B58C"/>
      </a:accent2>
      <a:accent3>
        <a:srgbClr val="33B65A"/>
      </a:accent3>
      <a:accent4>
        <a:srgbClr val="39B928"/>
      </a:accent4>
      <a:accent5>
        <a:srgbClr val="76B131"/>
      </a:accent5>
      <a:accent6>
        <a:srgbClr val="A2A924"/>
      </a:accent6>
      <a:hlink>
        <a:srgbClr val="539030"/>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1280</Words>
  <Application>Microsoft Office PowerPoint</Application>
  <PresentationFormat>Widescreen</PresentationFormat>
  <Paragraphs>229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CircularStd-Book</vt:lpstr>
      <vt:lpstr>Arial</vt:lpstr>
      <vt:lpstr>Avenir Next LT Pro</vt:lpstr>
      <vt:lpstr>Calibri</vt:lpstr>
      <vt:lpstr>Neue Haas Grotesk Text Pro</vt:lpstr>
      <vt:lpstr>AccentBoxVTI</vt:lpstr>
      <vt:lpstr>The Data Analysis of Traffic Accidents in Camden County, New Jersey (2017-2019)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Analysis of Traffic Accidents in Camden County, New Jersey (2017-2019)</dc:title>
  <dc:creator>Shangguan Ning</dc:creator>
  <cp:lastModifiedBy>Shangguan Ning</cp:lastModifiedBy>
  <cp:revision>69</cp:revision>
  <dcterms:created xsi:type="dcterms:W3CDTF">2021-06-09T02:49:50Z</dcterms:created>
  <dcterms:modified xsi:type="dcterms:W3CDTF">2021-06-11T03:43:23Z</dcterms:modified>
</cp:coreProperties>
</file>