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97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BF26E-6043-4A23-A797-B3FCB1C59607}"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BCBDE-8922-4AA4-98BE-916BA3910372}" type="slidenum">
              <a:rPr lang="en-US" smtClean="0"/>
              <a:t>‹#›</a:t>
            </a:fld>
            <a:endParaRPr lang="en-US"/>
          </a:p>
        </p:txBody>
      </p:sp>
    </p:spTree>
    <p:extLst>
      <p:ext uri="{BB962C8B-B14F-4D97-AF65-F5344CB8AC3E}">
        <p14:creationId xmlns:p14="http://schemas.microsoft.com/office/powerpoint/2010/main" val="312792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404F-51DE-4DC9-BCF0-C193A8014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67AED-CE05-4ADE-A942-A57368B99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5D82E8-3FCD-4C77-8659-1FF5261CBEC8}"/>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42DEE022-87AB-4D55-980C-F70CDE5D4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DCDD2-6C11-457A-ABC4-4C18831117ED}"/>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69709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9C26-3BC3-41A8-A5B8-14223F3D9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D91ADB-443B-4B72-A9C7-C6A619998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FC2C8-BBC8-47DE-A36C-AAFD4C6074F9}"/>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3120C784-72ED-4D24-B277-7E78D9FD3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F2EAC-47A0-40BD-BEAD-CF99EEEA70F2}"/>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8079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6BC9E-BFDF-455E-93E6-98EB7AEB30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5910D-B416-4D93-A3DB-51E811B07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3F51B-9105-4F85-B019-EBECE99FE4CB}"/>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F6223257-F3CF-4B35-9636-D4CBE2E90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46D9-1672-448E-90EA-CBBCE6F3AFE7}"/>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150017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DF48-06B1-4517-A81D-327C0126B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06B00-8D28-4852-8924-383F27BA1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D9F1-D54C-440A-B0C1-9318AD5AF2F3}"/>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B78FFE4A-BB39-4339-9EE7-600388EED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2C324-242F-459B-8BAE-7655E5386CFC}"/>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314087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75A0-3777-4C21-8897-16C5B130B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F23DA-0CD6-47D5-9848-C6B891878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FABD87-A2F4-4B30-994E-4AAC396539AC}"/>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DA6A6A22-BBEE-42A9-AEB2-172D56C87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55867-AFBC-409F-931E-3ABDA53CEB6B}"/>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2244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9D65-2C66-4D4B-AA98-BB16674A9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D4399-CDBE-48F9-AECD-9A132BF5CA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00B700-EA7F-41B6-89D2-5A48F4864F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CACCB9-665A-4420-8014-C39DEAA5ADAB}"/>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6" name="Footer Placeholder 5">
            <a:extLst>
              <a:ext uri="{FF2B5EF4-FFF2-40B4-BE49-F238E27FC236}">
                <a16:creationId xmlns:a16="http://schemas.microsoft.com/office/drawing/2014/main" id="{36024D6C-7F43-427D-BAC8-001132197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269A7-10E6-4685-AD6A-CAC7D4983910}"/>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38583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CF15-F360-4723-8E0D-99975F5EBD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AEABA-9B53-4A1E-BA24-49C9861C2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834F4-BEFB-40B8-A83C-E3B67F2CFD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95663-5AF6-44AE-8185-F1AE9C65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708CB-9E4D-478C-99F4-BE74952D45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8BFEFC-5D32-4C74-8DC9-920B6FDAD922}"/>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8" name="Footer Placeholder 7">
            <a:extLst>
              <a:ext uri="{FF2B5EF4-FFF2-40B4-BE49-F238E27FC236}">
                <a16:creationId xmlns:a16="http://schemas.microsoft.com/office/drawing/2014/main" id="{41539F16-AAB0-4C90-8959-5BBD44513D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9777D-300E-4160-8989-677F82A369A2}"/>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86610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81A-2B96-41AB-B059-01853F7DE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D30951-EAB9-46A6-9019-201A76AD5EC2}"/>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4" name="Footer Placeholder 3">
            <a:extLst>
              <a:ext uri="{FF2B5EF4-FFF2-40B4-BE49-F238E27FC236}">
                <a16:creationId xmlns:a16="http://schemas.microsoft.com/office/drawing/2014/main" id="{51EAA717-A3F1-4FED-A915-A817A3779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6E2D4-AA4B-4C95-ADAC-74F597C4963A}"/>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339505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21378-F374-493D-9786-9084588543B0}"/>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3" name="Footer Placeholder 2">
            <a:extLst>
              <a:ext uri="{FF2B5EF4-FFF2-40B4-BE49-F238E27FC236}">
                <a16:creationId xmlns:a16="http://schemas.microsoft.com/office/drawing/2014/main" id="{2D4AD856-5AFF-46DC-8C63-180752C7D1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013B23-A2CD-4CD6-9766-4C804A0E9D34}"/>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408514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835F-862B-4C8E-8DB0-91E4082C3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FDB965-8A9F-4E45-A9FD-46E1A8305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85CDF-E0AE-4E59-A937-B416F0057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2F872-D2DB-4A52-91EC-4D999EFFB327}"/>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6" name="Footer Placeholder 5">
            <a:extLst>
              <a:ext uri="{FF2B5EF4-FFF2-40B4-BE49-F238E27FC236}">
                <a16:creationId xmlns:a16="http://schemas.microsoft.com/office/drawing/2014/main" id="{2BF8D1DE-AF4D-4737-AB74-926D5A895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B4EA5-8D67-4053-9D7C-3CD549BB7264}"/>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357021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8C3A-F184-4EE8-B4C9-E217607B2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51792-8882-44DA-AF09-53EDDD571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F6D8F4-219F-40CB-AC7E-5770A529E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223D7-DBCD-4157-A2DD-608E8962634E}"/>
              </a:ext>
            </a:extLst>
          </p:cNvPr>
          <p:cNvSpPr>
            <a:spLocks noGrp="1"/>
          </p:cNvSpPr>
          <p:nvPr>
            <p:ph type="dt" sz="half" idx="10"/>
          </p:nvPr>
        </p:nvSpPr>
        <p:spPr/>
        <p:txBody>
          <a:bodyPr/>
          <a:lstStyle/>
          <a:p>
            <a:fld id="{E5B76723-CD95-497F-9441-3E0AFE9F64D4}" type="datetimeFigureOut">
              <a:rPr lang="en-US" smtClean="0"/>
              <a:t>12/29/2020</a:t>
            </a:fld>
            <a:endParaRPr lang="en-US"/>
          </a:p>
        </p:txBody>
      </p:sp>
      <p:sp>
        <p:nvSpPr>
          <p:cNvPr id="6" name="Footer Placeholder 5">
            <a:extLst>
              <a:ext uri="{FF2B5EF4-FFF2-40B4-BE49-F238E27FC236}">
                <a16:creationId xmlns:a16="http://schemas.microsoft.com/office/drawing/2014/main" id="{440CE837-0B79-41F7-BF36-F0245C1B6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531A0-FCCB-49B7-A4D4-FC3E70A56FC9}"/>
              </a:ext>
            </a:extLst>
          </p:cNvPr>
          <p:cNvSpPr>
            <a:spLocks noGrp="1"/>
          </p:cNvSpPr>
          <p:nvPr>
            <p:ph type="sldNum" sz="quarter" idx="12"/>
          </p:nvPr>
        </p:nvSpPr>
        <p:spPr/>
        <p:txBody>
          <a:bodyPr/>
          <a:lstStyle/>
          <a:p>
            <a:fld id="{87672373-2EBC-49ED-9813-731220F3B709}" type="slidenum">
              <a:rPr lang="en-US" smtClean="0"/>
              <a:t>‹#›</a:t>
            </a:fld>
            <a:endParaRPr lang="en-US"/>
          </a:p>
        </p:txBody>
      </p:sp>
    </p:spTree>
    <p:extLst>
      <p:ext uri="{BB962C8B-B14F-4D97-AF65-F5344CB8AC3E}">
        <p14:creationId xmlns:p14="http://schemas.microsoft.com/office/powerpoint/2010/main" val="365051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9AC69-9334-45C5-A7C4-443474D2E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C570B-4B1C-459B-B1E8-0BA8F2B06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ED53-D842-45B3-BBC9-19E147ED9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76723-CD95-497F-9441-3E0AFE9F64D4}" type="datetimeFigureOut">
              <a:rPr lang="en-US" smtClean="0"/>
              <a:t>12/29/2020</a:t>
            </a:fld>
            <a:endParaRPr lang="en-US"/>
          </a:p>
        </p:txBody>
      </p:sp>
      <p:sp>
        <p:nvSpPr>
          <p:cNvPr id="5" name="Footer Placeholder 4">
            <a:extLst>
              <a:ext uri="{FF2B5EF4-FFF2-40B4-BE49-F238E27FC236}">
                <a16:creationId xmlns:a16="http://schemas.microsoft.com/office/drawing/2014/main" id="{1D9AFAF4-FDDE-485B-84F4-C9AB56370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CE1B30-C65F-49CE-8B02-4EC010908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72373-2EBC-49ED-9813-731220F3B709}" type="slidenum">
              <a:rPr lang="en-US" smtClean="0"/>
              <a:t>‹#›</a:t>
            </a:fld>
            <a:endParaRPr lang="en-US"/>
          </a:p>
        </p:txBody>
      </p:sp>
    </p:spTree>
    <p:extLst>
      <p:ext uri="{BB962C8B-B14F-4D97-AF65-F5344CB8AC3E}">
        <p14:creationId xmlns:p14="http://schemas.microsoft.com/office/powerpoint/2010/main" val="92254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E2E7ACB-8D98-40B6-B6F3-326B6ACEA43E}"/>
              </a:ext>
            </a:extLst>
          </p:cNvPr>
          <p:cNvSpPr txBox="1"/>
          <p:nvPr/>
        </p:nvSpPr>
        <p:spPr>
          <a:xfrm>
            <a:off x="3045368" y="2043663"/>
            <a:ext cx="6105194" cy="2031055"/>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6000" kern="1200" dirty="0">
                <a:solidFill>
                  <a:srgbClr val="FFFFFF"/>
                </a:solidFill>
                <a:latin typeface="+mj-lt"/>
                <a:ea typeface="+mj-ea"/>
                <a:cs typeface="+mj-cs"/>
              </a:rPr>
              <a:t>The Ticket Price Modeling of the Big Mountain Resort </a:t>
            </a:r>
          </a:p>
        </p:txBody>
      </p:sp>
    </p:spTree>
    <p:extLst>
      <p:ext uri="{BB962C8B-B14F-4D97-AF65-F5344CB8AC3E}">
        <p14:creationId xmlns:p14="http://schemas.microsoft.com/office/powerpoint/2010/main" val="15219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D6301-18F9-4C3A-BBBE-A69A1A7AB9F5}"/>
              </a:ext>
            </a:extLst>
          </p:cNvPr>
          <p:cNvSpPr txBox="1"/>
          <p:nvPr/>
        </p:nvSpPr>
        <p:spPr>
          <a:xfrm>
            <a:off x="655379" y="671789"/>
            <a:ext cx="4024628" cy="461665"/>
          </a:xfrm>
          <a:prstGeom prst="rect">
            <a:avLst/>
          </a:prstGeom>
          <a:noFill/>
        </p:spPr>
        <p:txBody>
          <a:bodyPr wrap="none" rtlCol="0">
            <a:spAutoFit/>
          </a:bodyPr>
          <a:lstStyle/>
          <a:p>
            <a:r>
              <a:rPr lang="en-US" sz="2400" b="1" dirty="0"/>
              <a:t>The Background and Question</a:t>
            </a:r>
          </a:p>
        </p:txBody>
      </p:sp>
      <p:sp>
        <p:nvSpPr>
          <p:cNvPr id="5" name="Google Shape;34;p1">
            <a:extLst>
              <a:ext uri="{FF2B5EF4-FFF2-40B4-BE49-F238E27FC236}">
                <a16:creationId xmlns:a16="http://schemas.microsoft.com/office/drawing/2014/main" id="{FE9A5AA9-2CFC-459C-8F2C-2FA01834A026}"/>
              </a:ext>
            </a:extLst>
          </p:cNvPr>
          <p:cNvSpPr txBox="1"/>
          <p:nvPr/>
        </p:nvSpPr>
        <p:spPr>
          <a:xfrm>
            <a:off x="694481" y="1479408"/>
            <a:ext cx="9387982" cy="2154130"/>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n-US" sz="2000" b="0" i="0" u="none" strike="noStrike" kern="0" cap="none" spc="0" normalizeH="0" baseline="0" noProof="0" dirty="0">
                <a:ln>
                  <a:noFill/>
                </a:ln>
                <a:solidFill>
                  <a:srgbClr val="000000"/>
                </a:solidFill>
                <a:effectLst/>
                <a:uLnTx/>
                <a:uFillTx/>
                <a:latin typeface="Abadi" panose="020B0604020104020204" pitchFamily="34" charset="0"/>
                <a:ea typeface="Arial"/>
                <a:cs typeface="Arial"/>
                <a:sym typeface="Arial"/>
              </a:rPr>
              <a:t>The Big Mountain Resort is a ski resort in Montana, Every year about 350,000 people ski or snowboard at Big Mountain. These are serviced by 11 lifts, 2 T-bars, and 1 magic carpet for novice skiers.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endParaRPr lang="en-US" sz="2000" kern="0" dirty="0">
              <a:solidFill>
                <a:srgbClr val="000000"/>
              </a:solidFill>
              <a:latin typeface="Arial"/>
              <a:ea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n-US" sz="2000" b="0" i="0" u="none" strike="noStrike" kern="0" cap="none" spc="0" normalizeH="0" baseline="0" noProof="0" dirty="0">
                <a:ln>
                  <a:noFill/>
                </a:ln>
                <a:solidFill>
                  <a:srgbClr val="000000"/>
                </a:solidFill>
                <a:effectLst/>
                <a:uLnTx/>
                <a:uFillTx/>
                <a:latin typeface="Abadi" panose="020B0604020202020204" pitchFamily="34" charset="0"/>
                <a:ea typeface="Arial"/>
                <a:cs typeface="Arial"/>
                <a:sym typeface="Arial"/>
              </a:rPr>
              <a:t>Recently t</a:t>
            </a:r>
            <a:r>
              <a:rPr kumimoji="0" lang="en-US" sz="2000" b="0" i="0" u="none" strike="noStrike" kern="1200" cap="none" spc="0" normalizeH="0" baseline="0" noProof="0" dirty="0">
                <a:ln>
                  <a:noFill/>
                </a:ln>
                <a:solidFill>
                  <a:prstClr val="black"/>
                </a:solidFill>
                <a:effectLst/>
                <a:uLnTx/>
                <a:uFillTx/>
                <a:latin typeface="Abadi" panose="020B0604020202020204" pitchFamily="34" charset="0"/>
              </a:rPr>
              <a:t>he Resort installed a new chair lift to increase the distribution of customers, it increased the operating cost by $1,540,000 this season.</a:t>
            </a:r>
            <a:endParaRPr lang="en-US" sz="2000" kern="0" dirty="0">
              <a:solidFill>
                <a:srgbClr val="000000"/>
              </a:solidFill>
              <a:latin typeface="Abadi" panose="020B0604020202020204" pitchFamily="34" charset="0"/>
              <a:ea typeface="Arial"/>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latin typeface="Arial"/>
              <a:ea typeface="Arial"/>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latin typeface="Arial"/>
                <a:ea typeface="Arial"/>
                <a:cs typeface="Arial"/>
                <a:sym typeface="Arial"/>
              </a:rPr>
              <a:t> </a:t>
            </a:r>
            <a:endParaRPr kumimoji="0" lang="en-US"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kern="0" dirty="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The question is: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000" dirty="0"/>
          </a:p>
          <a:p>
            <a:pPr marR="0" lvl="0" algn="l" defTabSz="914400" rtl="0" eaLnBrk="1" fontAlgn="auto" latinLnBrk="0" hangingPunct="1">
              <a:lnSpc>
                <a:spcPct val="100000"/>
              </a:lnSpc>
              <a:spcBef>
                <a:spcPts val="0"/>
              </a:spcBef>
              <a:spcAft>
                <a:spcPts val="0"/>
              </a:spcAft>
              <a:buClr>
                <a:srgbClr val="000000"/>
              </a:buClr>
              <a:buSzTx/>
              <a:tabLst/>
              <a:defRPr/>
            </a:pPr>
            <a:r>
              <a:rPr lang="en-US" sz="2000" dirty="0"/>
              <a:t>1.  Is the investment worthwhile?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endParaRPr lang="en-US" sz="20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2.  Is the ticket of the Big Mountain resort priced well to maximize the return?</a:t>
            </a:r>
          </a:p>
        </p:txBody>
      </p:sp>
    </p:spTree>
    <p:extLst>
      <p:ext uri="{BB962C8B-B14F-4D97-AF65-F5344CB8AC3E}">
        <p14:creationId xmlns:p14="http://schemas.microsoft.com/office/powerpoint/2010/main" val="131635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D83EA6-E56A-4297-8DFB-67E21BDFFBF6}"/>
              </a:ext>
            </a:extLst>
          </p:cNvPr>
          <p:cNvSpPr txBox="1"/>
          <p:nvPr/>
        </p:nvSpPr>
        <p:spPr>
          <a:xfrm>
            <a:off x="697831" y="721895"/>
            <a:ext cx="8119082" cy="646331"/>
          </a:xfrm>
          <a:prstGeom prst="rect">
            <a:avLst/>
          </a:prstGeom>
          <a:noFill/>
        </p:spPr>
        <p:txBody>
          <a:bodyPr wrap="none" rtlCol="0">
            <a:spAutoFit/>
          </a:bodyPr>
          <a:lstStyle/>
          <a:p>
            <a:r>
              <a:rPr lang="en-US" sz="3600" b="1" dirty="0"/>
              <a:t>Recommendation Based on the Modeling</a:t>
            </a:r>
          </a:p>
        </p:txBody>
      </p:sp>
      <p:sp>
        <p:nvSpPr>
          <p:cNvPr id="3" name="TextBox 2">
            <a:extLst>
              <a:ext uri="{FF2B5EF4-FFF2-40B4-BE49-F238E27FC236}">
                <a16:creationId xmlns:a16="http://schemas.microsoft.com/office/drawing/2014/main" id="{6F3AE4C3-418D-4353-9DB3-E5249EAB3881}"/>
              </a:ext>
            </a:extLst>
          </p:cNvPr>
          <p:cNvSpPr txBox="1"/>
          <p:nvPr/>
        </p:nvSpPr>
        <p:spPr>
          <a:xfrm>
            <a:off x="986589" y="2033337"/>
            <a:ext cx="9095874" cy="2554545"/>
          </a:xfrm>
          <a:prstGeom prst="rect">
            <a:avLst/>
          </a:prstGeom>
          <a:noFill/>
        </p:spPr>
        <p:txBody>
          <a:bodyPr wrap="square" rtlCol="0">
            <a:spAutoFit/>
          </a:bodyPr>
          <a:lstStyle/>
          <a:p>
            <a:r>
              <a:rPr lang="en-US" sz="2000" dirty="0"/>
              <a:t>The predicted price of Big Mountain Resort is $95.9 ±10, compared with the current price of $81, there is still some room for the  price increase.</a:t>
            </a:r>
          </a:p>
          <a:p>
            <a:endParaRPr lang="en-US" sz="2000" dirty="0"/>
          </a:p>
          <a:p>
            <a:r>
              <a:rPr lang="en-US" sz="2000" dirty="0"/>
              <a:t>The installation of a new chair lift can support a price increase of $0.29 and a yearly revenue increase of $520,000. It may not be worth the investment. </a:t>
            </a:r>
          </a:p>
          <a:p>
            <a:endParaRPr lang="en-US" sz="2000" dirty="0"/>
          </a:p>
          <a:p>
            <a:r>
              <a:rPr lang="en-US" sz="2000" dirty="0"/>
              <a:t>The closing of 10 runs can decrease the predicted price of $1.75, which may cause a yearly revenue loss of $3,000,000. </a:t>
            </a:r>
          </a:p>
        </p:txBody>
      </p:sp>
    </p:spTree>
    <p:extLst>
      <p:ext uri="{BB962C8B-B14F-4D97-AF65-F5344CB8AC3E}">
        <p14:creationId xmlns:p14="http://schemas.microsoft.com/office/powerpoint/2010/main" val="205015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4CC09-1C2B-4606-9253-5392CCEF8FC4}"/>
              </a:ext>
            </a:extLst>
          </p:cNvPr>
          <p:cNvSpPr txBox="1"/>
          <p:nvPr/>
        </p:nvSpPr>
        <p:spPr>
          <a:xfrm>
            <a:off x="721896" y="649704"/>
            <a:ext cx="3951787" cy="461665"/>
          </a:xfrm>
          <a:prstGeom prst="rect">
            <a:avLst/>
          </a:prstGeom>
          <a:noFill/>
        </p:spPr>
        <p:txBody>
          <a:bodyPr wrap="none" rtlCol="0">
            <a:spAutoFit/>
          </a:bodyPr>
          <a:lstStyle/>
          <a:p>
            <a:r>
              <a:rPr lang="en-US" sz="2400" dirty="0"/>
              <a:t>How we made the prediction?</a:t>
            </a:r>
          </a:p>
        </p:txBody>
      </p:sp>
      <p:sp>
        <p:nvSpPr>
          <p:cNvPr id="5" name="TextBox 4">
            <a:extLst>
              <a:ext uri="{FF2B5EF4-FFF2-40B4-BE49-F238E27FC236}">
                <a16:creationId xmlns:a16="http://schemas.microsoft.com/office/drawing/2014/main" id="{5A63B971-5F96-422E-8092-D0AA9807D144}"/>
              </a:ext>
            </a:extLst>
          </p:cNvPr>
          <p:cNvSpPr txBox="1"/>
          <p:nvPr/>
        </p:nvSpPr>
        <p:spPr>
          <a:xfrm>
            <a:off x="721896" y="1612232"/>
            <a:ext cx="9095871" cy="4308872"/>
          </a:xfrm>
          <a:prstGeom prst="rect">
            <a:avLst/>
          </a:prstGeom>
          <a:noFill/>
        </p:spPr>
        <p:txBody>
          <a:bodyPr wrap="square" rtlCol="0">
            <a:spAutoFit/>
          </a:bodyPr>
          <a:lstStyle/>
          <a:p>
            <a:r>
              <a:rPr lang="en-US" sz="2000" dirty="0"/>
              <a:t>We collected data from 276 ski resorts from United States and compare data and ticket prices.</a:t>
            </a:r>
          </a:p>
          <a:p>
            <a:endParaRPr lang="en-US" sz="2000" dirty="0"/>
          </a:p>
          <a:p>
            <a:r>
              <a:rPr lang="en-US" sz="2000" dirty="0"/>
              <a:t>Besides the ski resort data, we also used the related state data such as total area, population and resort numbers. These numbers were converted to ratio data such as resorts per state, state total ski area and so on for the comparisons. </a:t>
            </a:r>
          </a:p>
          <a:p>
            <a:endParaRPr lang="en-US" sz="2000" dirty="0"/>
          </a:p>
          <a:p>
            <a:r>
              <a:rPr lang="en-US" sz="2000" dirty="0"/>
              <a:t>Totally 32 numeric features were used for the comparisons. We found </a:t>
            </a:r>
            <a:r>
              <a:rPr lang="en-US" sz="2000" dirty="0">
                <a:latin typeface="Times New Roman" panose="02020603050405020304" pitchFamily="18" charset="0"/>
                <a:ea typeface="DengXian" panose="02010600030101010101" pitchFamily="2" charset="-122"/>
              </a:rPr>
              <a:t>t</a:t>
            </a:r>
            <a:r>
              <a:rPr lang="en-US" sz="2000" dirty="0">
                <a:effectLst/>
                <a:latin typeface="Times New Roman" panose="02020603050405020304" pitchFamily="18" charset="0"/>
                <a:ea typeface="DengXian" panose="02010600030101010101" pitchFamily="2" charset="-122"/>
              </a:rPr>
              <a:t>he features important for the price were vertical drop, Snow making area, total chair lifts, fast quads, runs, longest run, trams and skiable terrain area. </a:t>
            </a:r>
          </a:p>
          <a:p>
            <a:endParaRPr lang="en-US" sz="2000" dirty="0">
              <a:latin typeface="Times New Roman" panose="02020603050405020304" pitchFamily="18" charset="0"/>
              <a:ea typeface="DengXian" panose="02010600030101010101" pitchFamily="2" charset="-122"/>
            </a:endParaRPr>
          </a:p>
          <a:p>
            <a:endParaRPr lang="en-US" dirty="0">
              <a:latin typeface="Times New Roman" panose="02020603050405020304" pitchFamily="18" charset="0"/>
              <a:ea typeface="DengXian" panose="02010600030101010101" pitchFamily="2" charset="-122"/>
            </a:endParaRPr>
          </a:p>
          <a:p>
            <a:endParaRPr lang="en-US" dirty="0"/>
          </a:p>
          <a:p>
            <a:endParaRPr lang="en-US" dirty="0"/>
          </a:p>
        </p:txBody>
      </p:sp>
    </p:spTree>
    <p:extLst>
      <p:ext uri="{BB962C8B-B14F-4D97-AF65-F5344CB8AC3E}">
        <p14:creationId xmlns:p14="http://schemas.microsoft.com/office/powerpoint/2010/main" val="6516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0C832B-0D27-4C7A-8F11-31E0B5504FAA}"/>
              </a:ext>
            </a:extLst>
          </p:cNvPr>
          <p:cNvSpPr txBox="1"/>
          <p:nvPr/>
        </p:nvSpPr>
        <p:spPr>
          <a:xfrm>
            <a:off x="854242" y="541421"/>
            <a:ext cx="7459579" cy="461665"/>
          </a:xfrm>
          <a:prstGeom prst="rect">
            <a:avLst/>
          </a:prstGeom>
          <a:noFill/>
        </p:spPr>
        <p:txBody>
          <a:bodyPr wrap="square" rtlCol="0">
            <a:spAutoFit/>
          </a:bodyPr>
          <a:lstStyle/>
          <a:p>
            <a:r>
              <a:rPr lang="en-US" sz="2400" dirty="0"/>
              <a:t>The Relationship between Price and Features</a:t>
            </a:r>
          </a:p>
        </p:txBody>
      </p:sp>
      <p:pic>
        <p:nvPicPr>
          <p:cNvPr id="1036" name="Picture 12">
            <a:extLst>
              <a:ext uri="{FF2B5EF4-FFF2-40B4-BE49-F238E27FC236}">
                <a16:creationId xmlns:a16="http://schemas.microsoft.com/office/drawing/2014/main" id="{41019932-D4AF-4A66-A4F9-6497D5FAB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42" y="1462338"/>
            <a:ext cx="2851234" cy="21512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7E64640-8120-43EE-9B73-946898727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477" y="1462338"/>
            <a:ext cx="2851233" cy="21332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633D0684-D946-43FE-8883-A6D0104A19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493" y="1454637"/>
            <a:ext cx="2864942" cy="215129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C3F3D07-05E8-4438-9416-8F9FC5365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36" y="4163072"/>
            <a:ext cx="2864940" cy="21512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BE3A5B-A18D-4F3D-BE75-4A2C263BB1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2477" y="4181066"/>
            <a:ext cx="2827384" cy="213329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7B1AA9D8-DC47-486C-931C-07448D9F7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8745" y="4181066"/>
            <a:ext cx="2827385" cy="213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1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740D51-90B0-416B-9977-AB5FB03B8EAF}"/>
              </a:ext>
            </a:extLst>
          </p:cNvPr>
          <p:cNvSpPr txBox="1"/>
          <p:nvPr/>
        </p:nvSpPr>
        <p:spPr>
          <a:xfrm>
            <a:off x="773029" y="671537"/>
            <a:ext cx="609399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Relationship between Price and Features-2 </a:t>
            </a:r>
          </a:p>
        </p:txBody>
      </p:sp>
      <p:pic>
        <p:nvPicPr>
          <p:cNvPr id="2050" name="Picture 2">
            <a:extLst>
              <a:ext uri="{FF2B5EF4-FFF2-40B4-BE49-F238E27FC236}">
                <a16:creationId xmlns:a16="http://schemas.microsoft.com/office/drawing/2014/main" id="{32CEAA7C-9882-43D8-904E-01EEFD21B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851" y="1492314"/>
            <a:ext cx="2803106" cy="21149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8EFB9E-0C77-411A-827D-B4694B40B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068" y="1492315"/>
            <a:ext cx="2803106" cy="21149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A613878-AE50-41B8-8E04-EA19A4DC0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634" y="1394457"/>
            <a:ext cx="2803106" cy="21149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F842EB6-5E99-477B-83E5-18F94D0243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159" y="3966410"/>
            <a:ext cx="2816581" cy="211497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E6649CD-1722-4117-BD26-8DA4EF2742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368" y="3983695"/>
            <a:ext cx="2803106" cy="207013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5F57C8D-4551-417B-8BDD-47CC8074B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0201" y="3983696"/>
            <a:ext cx="2756865" cy="20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7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D14AA-690C-411D-8C69-B1E0F62F4043}"/>
              </a:ext>
            </a:extLst>
          </p:cNvPr>
          <p:cNvSpPr txBox="1"/>
          <p:nvPr/>
        </p:nvSpPr>
        <p:spPr>
          <a:xfrm>
            <a:off x="657726" y="397041"/>
            <a:ext cx="5293895" cy="461665"/>
          </a:xfrm>
          <a:prstGeom prst="rect">
            <a:avLst/>
          </a:prstGeom>
          <a:noFill/>
        </p:spPr>
        <p:txBody>
          <a:bodyPr wrap="square" rtlCol="0">
            <a:spAutoFit/>
          </a:bodyPr>
          <a:lstStyle/>
          <a:p>
            <a:r>
              <a:rPr lang="en-US" sz="2400" dirty="0"/>
              <a:t>Where is Big Mountain Resort?</a:t>
            </a:r>
          </a:p>
        </p:txBody>
      </p:sp>
      <p:pic>
        <p:nvPicPr>
          <p:cNvPr id="3076" name="Picture 4">
            <a:extLst>
              <a:ext uri="{FF2B5EF4-FFF2-40B4-BE49-F238E27FC236}">
                <a16:creationId xmlns:a16="http://schemas.microsoft.com/office/drawing/2014/main" id="{FCF4AC2E-5DF9-4D32-ACCB-FCF386ECA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62" y="1320687"/>
            <a:ext cx="4075445" cy="21083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0279E8E-4398-4C8A-8ECC-DA1563C29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368" y="1343526"/>
            <a:ext cx="372427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6D115F4-FD57-4AFF-BDED-6F0F81E2A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42" y="3781926"/>
            <a:ext cx="456247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0FD694F-5F21-400E-A822-50A650D8B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368" y="3781926"/>
            <a:ext cx="38195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0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9F4377C-C244-4609-9964-5751DF6A8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28" y="1457423"/>
            <a:ext cx="3943350" cy="21756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D6122C1-A950-4F23-B240-60E98B0F8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311" y="1399794"/>
            <a:ext cx="3946857" cy="22269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8A0443A-D76F-4B2A-9C15-4AC05DF25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28" y="4122822"/>
            <a:ext cx="4143482" cy="224188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23347E1-91D6-4E72-A16A-7A6D1D20E6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311" y="4091464"/>
            <a:ext cx="4233558" cy="22418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F7D0AC-6E95-4493-B26B-EBB25DF58FF4}"/>
              </a:ext>
            </a:extLst>
          </p:cNvPr>
          <p:cNvSpPr txBox="1"/>
          <p:nvPr/>
        </p:nvSpPr>
        <p:spPr>
          <a:xfrm>
            <a:off x="866774" y="284809"/>
            <a:ext cx="8188145" cy="707886"/>
          </a:xfrm>
          <a:prstGeom prst="rect">
            <a:avLst/>
          </a:prstGeom>
          <a:noFill/>
        </p:spPr>
        <p:txBody>
          <a:bodyPr wrap="square" rtlCol="0">
            <a:spAutoFit/>
          </a:bodyPr>
          <a:lstStyle/>
          <a:p>
            <a:r>
              <a:rPr lang="en-US" sz="2000" dirty="0"/>
              <a:t>For most of the important features for deciding price, Big Mountain has one of the highest number  </a:t>
            </a:r>
          </a:p>
        </p:txBody>
      </p:sp>
    </p:spTree>
    <p:extLst>
      <p:ext uri="{BB962C8B-B14F-4D97-AF65-F5344CB8AC3E}">
        <p14:creationId xmlns:p14="http://schemas.microsoft.com/office/powerpoint/2010/main" val="264131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1C524-145B-43C9-A3DA-5875716BECC1}"/>
              </a:ext>
            </a:extLst>
          </p:cNvPr>
          <p:cNvSpPr txBox="1"/>
          <p:nvPr/>
        </p:nvSpPr>
        <p:spPr>
          <a:xfrm>
            <a:off x="1046747" y="481263"/>
            <a:ext cx="2116733" cy="646331"/>
          </a:xfrm>
          <a:prstGeom prst="rect">
            <a:avLst/>
          </a:prstGeom>
          <a:noFill/>
        </p:spPr>
        <p:txBody>
          <a:bodyPr wrap="none" rtlCol="0">
            <a:spAutoFit/>
          </a:bodyPr>
          <a:lstStyle/>
          <a:p>
            <a:r>
              <a:rPr lang="en-US" sz="3600" b="1" dirty="0"/>
              <a:t>Summary </a:t>
            </a:r>
          </a:p>
        </p:txBody>
      </p:sp>
      <p:sp>
        <p:nvSpPr>
          <p:cNvPr id="3" name="TextBox 2">
            <a:extLst>
              <a:ext uri="{FF2B5EF4-FFF2-40B4-BE49-F238E27FC236}">
                <a16:creationId xmlns:a16="http://schemas.microsoft.com/office/drawing/2014/main" id="{24177896-DE4B-41A3-9FC4-F22AE7A91047}"/>
              </a:ext>
            </a:extLst>
          </p:cNvPr>
          <p:cNvSpPr txBox="1"/>
          <p:nvPr/>
        </p:nvSpPr>
        <p:spPr>
          <a:xfrm>
            <a:off x="1046747" y="1588168"/>
            <a:ext cx="8758990" cy="4062651"/>
          </a:xfrm>
          <a:prstGeom prst="rect">
            <a:avLst/>
          </a:prstGeom>
          <a:noFill/>
        </p:spPr>
        <p:txBody>
          <a:bodyPr wrap="square" rtlCol="0">
            <a:spAutoFit/>
          </a:bodyPr>
          <a:lstStyle/>
          <a:p>
            <a:r>
              <a:rPr lang="en-US" sz="2000" dirty="0"/>
              <a:t>1. By using the Random Forest Model , we predicted the price of Big Mountain can be $95.9, so there is still room for some price increase from current price of $81. The predicted high price of the big mountain resort is due to its high number of the  price deciding features.</a:t>
            </a:r>
          </a:p>
          <a:p>
            <a:endParaRPr lang="en-US" sz="2000" dirty="0"/>
          </a:p>
          <a:p>
            <a:r>
              <a:rPr lang="en-US" sz="2000" dirty="0"/>
              <a:t>2. The model can also be used for predicting the cost and return of the investments. </a:t>
            </a:r>
          </a:p>
          <a:p>
            <a:pPr marL="457200" indent="-457200">
              <a:buAutoNum type="arabicPeriod" startAt="2"/>
            </a:pPr>
            <a:endParaRPr lang="en-US" sz="2000" dirty="0"/>
          </a:p>
          <a:p>
            <a:r>
              <a:rPr lang="en-US" sz="2000" dirty="0"/>
              <a:t>3. Further improvement of the prediction model is possible with new data input such as the visitor number of every resort.</a:t>
            </a:r>
          </a:p>
          <a:p>
            <a:endParaRPr lang="en-US" sz="2000" dirty="0"/>
          </a:p>
          <a:p>
            <a:endParaRPr lang="en-US" sz="2000" dirty="0"/>
          </a:p>
          <a:p>
            <a:endParaRPr lang="en-US" dirty="0"/>
          </a:p>
        </p:txBody>
      </p:sp>
    </p:spTree>
    <p:extLst>
      <p:ext uri="{BB962C8B-B14F-4D97-AF65-F5344CB8AC3E}">
        <p14:creationId xmlns:p14="http://schemas.microsoft.com/office/powerpoint/2010/main" val="3494262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453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Shangguan Ning</dc:creator>
  <cp:lastModifiedBy>Shangguan Ning</cp:lastModifiedBy>
  <cp:revision>13</cp:revision>
  <dcterms:created xsi:type="dcterms:W3CDTF">2020-12-30T03:13:50Z</dcterms:created>
  <dcterms:modified xsi:type="dcterms:W3CDTF">2020-12-30T04:50:32Z</dcterms:modified>
</cp:coreProperties>
</file>