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sldIdLst>
    <p:sldId id="257" r:id="rId2"/>
    <p:sldId id="286" r:id="rId3"/>
    <p:sldId id="290" r:id="rId4"/>
    <p:sldId id="287" r:id="rId5"/>
    <p:sldId id="289" r:id="rId6"/>
    <p:sldId id="279" r:id="rId7"/>
    <p:sldId id="291" r:id="rId8"/>
    <p:sldId id="266" r:id="rId9"/>
    <p:sldId id="292" r:id="rId10"/>
    <p:sldId id="269" r:id="rId11"/>
    <p:sldId id="271" r:id="rId12"/>
    <p:sldId id="272" r:id="rId13"/>
    <p:sldId id="273" r:id="rId14"/>
    <p:sldId id="301" r:id="rId15"/>
    <p:sldId id="276" r:id="rId16"/>
    <p:sldId id="308" r:id="rId17"/>
    <p:sldId id="304" r:id="rId18"/>
    <p:sldId id="307" r:id="rId19"/>
    <p:sldId id="309" r:id="rId20"/>
    <p:sldId id="277" r:id="rId21"/>
    <p:sldId id="310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2969B9-3FF0-4628-92E5-7A7253C3A99E}">
          <p14:sldIdLst>
            <p14:sldId id="257"/>
            <p14:sldId id="286"/>
            <p14:sldId id="290"/>
            <p14:sldId id="287"/>
            <p14:sldId id="289"/>
            <p14:sldId id="279"/>
            <p14:sldId id="291"/>
            <p14:sldId id="266"/>
            <p14:sldId id="292"/>
            <p14:sldId id="269"/>
            <p14:sldId id="271"/>
            <p14:sldId id="272"/>
            <p14:sldId id="273"/>
            <p14:sldId id="301"/>
            <p14:sldId id="276"/>
            <p14:sldId id="308"/>
            <p14:sldId id="304"/>
            <p14:sldId id="307"/>
            <p14:sldId id="309"/>
            <p14:sldId id="277"/>
            <p14:sldId id="310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C4ADC-135A-47C1-B94B-48E5B62AECE4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C61C-47C1-42E9-8587-AED9D66C9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2590800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 smtClean="0"/>
              <a:t>Research Problem</a:t>
            </a:r>
          </a:p>
          <a:p>
            <a:r>
              <a:rPr lang="en-US" dirty="0" smtClean="0"/>
              <a:t>Current Recommendations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Research Aim</a:t>
            </a:r>
          </a:p>
          <a:p>
            <a:r>
              <a:rPr lang="en-US" dirty="0" smtClean="0"/>
              <a:t>Research Results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590800"/>
            <a:ext cx="26003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Forums Study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PoEM</a:t>
            </a:r>
            <a:r>
              <a:rPr lang="en-US" dirty="0" smtClean="0"/>
              <a:t> 2015, Valencia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905000"/>
            <a:ext cx="3822192" cy="3447288"/>
          </a:xfrm>
        </p:spPr>
        <p:txBody>
          <a:bodyPr>
            <a:noAutofit/>
          </a:bodyPr>
          <a:lstStyle/>
          <a:p>
            <a:pPr lvl="1"/>
            <a:r>
              <a:rPr lang="en-GB" sz="1800" dirty="0" smtClean="0"/>
              <a:t>We </a:t>
            </a:r>
            <a:r>
              <a:rPr lang="en-GB" sz="1800" dirty="0"/>
              <a:t>have analysed 200 feedbacks from 20 different </a:t>
            </a:r>
            <a:r>
              <a:rPr lang="en-GB" sz="1800" dirty="0" smtClean="0"/>
              <a:t>sources.  </a:t>
            </a:r>
          </a:p>
          <a:p>
            <a:pPr lvl="1"/>
            <a:r>
              <a:rPr lang="en-GB" sz="1800" dirty="0" smtClean="0"/>
              <a:t>We </a:t>
            </a:r>
            <a:r>
              <a:rPr lang="en-GB" sz="1800" b="1" dirty="0"/>
              <a:t>targeted </a:t>
            </a:r>
            <a:r>
              <a:rPr lang="en-GB" sz="1800" b="1" dirty="0" smtClean="0"/>
              <a:t>enterprise software </a:t>
            </a:r>
            <a:r>
              <a:rPr lang="en-GB" sz="1800" dirty="0"/>
              <a:t>to avoid the noise typically found in general purpose </a:t>
            </a:r>
            <a:r>
              <a:rPr lang="en-GB" sz="1800" dirty="0" smtClean="0"/>
              <a:t>software. </a:t>
            </a:r>
          </a:p>
          <a:p>
            <a:pPr lvl="1"/>
            <a:r>
              <a:rPr lang="en-GB" sz="1800" dirty="0" smtClean="0"/>
              <a:t>Business </a:t>
            </a:r>
            <a:r>
              <a:rPr lang="en-GB" sz="1800" dirty="0"/>
              <a:t>users are best fitted from the </a:t>
            </a:r>
            <a:r>
              <a:rPr lang="en-GB" sz="1800" b="1" dirty="0"/>
              <a:t>motivation</a:t>
            </a:r>
            <a:r>
              <a:rPr lang="en-GB" sz="1800" dirty="0"/>
              <a:t> </a:t>
            </a:r>
            <a:r>
              <a:rPr lang="en-GB" sz="1800" dirty="0" smtClean="0"/>
              <a:t>perspective. </a:t>
            </a:r>
          </a:p>
          <a:p>
            <a:pPr lvl="1"/>
            <a:r>
              <a:rPr lang="en-GB" sz="1800" dirty="0" smtClean="0"/>
              <a:t>We have chosen these three forums in order to target different types of business users with </a:t>
            </a:r>
            <a:r>
              <a:rPr lang="en-GB" sz="1800" b="1" dirty="0" smtClean="0"/>
              <a:t>diverse technical capabilities</a:t>
            </a:r>
            <a:r>
              <a:rPr lang="en-GB" sz="1800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06" y="2667000"/>
            <a:ext cx="3897194" cy="305242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1047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56119"/>
            <a:ext cx="1047750" cy="81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06" y="5228498"/>
            <a:ext cx="1023937" cy="48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Forums Analysis Final Thematic Map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0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Our objective is to build ontology of feedback concepts </a:t>
            </a:r>
            <a:endParaRPr lang="en-US" sz="2000" b="1" i="1" dirty="0" smtClean="0"/>
          </a:p>
          <a:p>
            <a:r>
              <a:rPr lang="en-US" sz="2000" b="1" u="sng" dirty="0" smtClean="0"/>
              <a:t>Benefits</a:t>
            </a:r>
            <a:r>
              <a:rPr lang="en-US" b="1" u="sng" dirty="0" smtClean="0"/>
              <a:t>:</a:t>
            </a:r>
            <a:endParaRPr lang="en-GB" b="1" u="sng" dirty="0" smtClean="0"/>
          </a:p>
          <a:p>
            <a:pPr lvl="1"/>
            <a:r>
              <a:rPr lang="en-GB" sz="2000" dirty="0"/>
              <a:t>It includes machine-interpretable definitions of basic concepts in the domain and relationships among them. </a:t>
            </a:r>
          </a:p>
          <a:p>
            <a:pPr lvl="1"/>
            <a:r>
              <a:rPr lang="en-GB" sz="2000" dirty="0" smtClean="0"/>
              <a:t>It defines </a:t>
            </a:r>
            <a:r>
              <a:rPr lang="en-GB" sz="2000" dirty="0"/>
              <a:t>a common vocabulary for researchers who need to share information in a domain.  </a:t>
            </a:r>
            <a:endParaRPr lang="en-GB" sz="2000" dirty="0" smtClean="0"/>
          </a:p>
          <a:p>
            <a:pPr lvl="1"/>
            <a:r>
              <a:rPr lang="en-US" sz="2000" dirty="0" smtClean="0"/>
              <a:t>It can be easily extended and maintained.</a:t>
            </a:r>
          </a:p>
          <a:p>
            <a:pPr lvl="1"/>
            <a:r>
              <a:rPr lang="en-US" sz="2000" dirty="0" smtClean="0"/>
              <a:t>To enable reuse of domain knowledge</a:t>
            </a:r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Ontologies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6" y="4114800"/>
            <a:ext cx="2973388" cy="20478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31276"/>
            <a:ext cx="2824163" cy="68580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1447800"/>
            <a:ext cx="2969525" cy="19050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990600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Class Hierarchy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581400"/>
            <a:ext cx="3066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Object Property Hierarchy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60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2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Feedback Structure Ontology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Ontology Design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4114800" cy="39624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43400" y="3048000"/>
            <a:ext cx="4724400" cy="335279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90800"/>
            <a:ext cx="7810499" cy="34289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Socio-technical </a:t>
            </a:r>
            <a:r>
              <a:rPr lang="en-GB" b="1" dirty="0"/>
              <a:t>Architecture for Feedback Acquisition </a:t>
            </a:r>
            <a:br>
              <a:rPr lang="en-GB" b="1" dirty="0"/>
            </a:b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39492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Novel </a:t>
            </a:r>
            <a:r>
              <a:rPr lang="en-GB" b="1" dirty="0" smtClean="0"/>
              <a:t>Users’ Feedback-Based </a:t>
            </a:r>
            <a:r>
              <a:rPr lang="en-GB" b="1" dirty="0"/>
              <a:t>Evaluation Templates for Supporting Software Maintenance and Evolution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74155" y="1371600"/>
            <a:ext cx="3812645" cy="2429934"/>
          </a:xfrm>
        </p:spPr>
        <p:txBody>
          <a:bodyPr>
            <a:normAutofit/>
          </a:bodyPr>
          <a:lstStyle/>
          <a:p>
            <a:r>
              <a:rPr lang="en-US" dirty="0" smtClean="0"/>
              <a:t>Staged Model of </a:t>
            </a: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L</a:t>
            </a:r>
            <a:r>
              <a:rPr lang="en-US" dirty="0" smtClean="0"/>
              <a:t>ifespan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648200" cy="612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4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251460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purpose of the study is to gather information about the problems that face the software engineers during the maintenance and evolution.</a:t>
            </a:r>
          </a:p>
          <a:p>
            <a:pPr algn="just"/>
            <a:r>
              <a:rPr lang="en-US" dirty="0" smtClean="0"/>
              <a:t>Maintenance/ Evolution is initiated by change requests triggered by customers.</a:t>
            </a:r>
          </a:p>
          <a:p>
            <a:pPr algn="just"/>
            <a:r>
              <a:rPr lang="en-US" dirty="0" smtClean="0"/>
              <a:t>Our study focuses on the problems caused by the miscommunication between both engineers and customers in the initial stages.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Study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Initiation </a:t>
            </a:r>
            <a:r>
              <a:rPr lang="en-US" dirty="0"/>
              <a:t>phase deals with requirements: their </a:t>
            </a:r>
            <a:r>
              <a:rPr lang="en-US" b="1" i="1" dirty="0" smtClean="0"/>
              <a:t>elicitation</a:t>
            </a:r>
            <a:r>
              <a:rPr lang="en-US" dirty="0" smtClean="0"/>
              <a:t>, </a:t>
            </a:r>
            <a:r>
              <a:rPr lang="en-US" b="1" i="1" dirty="0" smtClean="0"/>
              <a:t>analysis</a:t>
            </a:r>
            <a:r>
              <a:rPr lang="en-US" dirty="0"/>
              <a:t>, </a:t>
            </a:r>
            <a:r>
              <a:rPr lang="en-US" b="1" i="1" dirty="0"/>
              <a:t>prioritization</a:t>
            </a:r>
            <a:r>
              <a:rPr lang="en-US" dirty="0"/>
              <a:t>, and so forth.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phase is </a:t>
            </a:r>
            <a:r>
              <a:rPr lang="en-US" b="1" i="1" dirty="0"/>
              <a:t>concept </a:t>
            </a:r>
            <a:r>
              <a:rPr lang="en-US" b="1" i="1" dirty="0" smtClean="0"/>
              <a:t>location &amp; change propagation</a:t>
            </a:r>
            <a:r>
              <a:rPr lang="en-US" i="1" dirty="0" smtClean="0"/>
              <a:t> </a:t>
            </a:r>
            <a:r>
              <a:rPr lang="en-US" dirty="0"/>
              <a:t>that finds the module or </a:t>
            </a:r>
            <a:r>
              <a:rPr lang="en-US" dirty="0" smtClean="0"/>
              <a:t>code snippet </a:t>
            </a:r>
            <a:r>
              <a:rPr lang="en-US" dirty="0"/>
              <a:t>that must be changed in order to implement the </a:t>
            </a:r>
            <a:r>
              <a:rPr lang="en-US" dirty="0" smtClean="0"/>
              <a:t>change request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location of the change is found, </a:t>
            </a:r>
            <a:r>
              <a:rPr lang="en-US" b="1" i="1" dirty="0"/>
              <a:t>impact </a:t>
            </a:r>
            <a:r>
              <a:rPr lang="en-US" b="1" i="1" dirty="0" smtClean="0"/>
              <a:t>analysis </a:t>
            </a:r>
            <a:r>
              <a:rPr lang="en-US" dirty="0" smtClean="0"/>
              <a:t>determines </a:t>
            </a:r>
            <a:r>
              <a:rPr lang="en-US" dirty="0"/>
              <a:t>the strategy and the full extent of the change. </a:t>
            </a:r>
            <a:endParaRPr lang="en-US" dirty="0" smtClean="0"/>
          </a:p>
          <a:p>
            <a:r>
              <a:rPr lang="en-US" dirty="0" smtClean="0"/>
              <a:t>Then we will analyze problems related to </a:t>
            </a:r>
            <a:r>
              <a:rPr lang="en-US" b="1" i="1" dirty="0" smtClean="0"/>
              <a:t>release planning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Themes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28600" y="2560637"/>
            <a:ext cx="3820055" cy="2697163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Most </a:t>
            </a:r>
            <a:r>
              <a:rPr lang="en-GB" sz="2000" dirty="0"/>
              <a:t>software systems operate within a complex and variable </a:t>
            </a:r>
            <a:r>
              <a:rPr lang="en-GB" sz="2000" dirty="0" smtClean="0"/>
              <a:t>context.</a:t>
            </a:r>
          </a:p>
          <a:p>
            <a:pPr algn="just"/>
            <a:r>
              <a:rPr lang="en-US" b="1" dirty="0" smtClean="0"/>
              <a:t>Challenge: </a:t>
            </a:r>
            <a:r>
              <a:rPr lang="en-GB" dirty="0" smtClean="0"/>
              <a:t>ensure </a:t>
            </a:r>
            <a:r>
              <a:rPr lang="en-GB" dirty="0"/>
              <a:t>that requirements keep pace with the changing context. </a:t>
            </a:r>
          </a:p>
          <a:p>
            <a:pPr algn="just"/>
            <a:endParaRPr lang="en-GB" sz="20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19650"/>
            <a:ext cx="4191000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19400"/>
            <a:ext cx="3962400" cy="33020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2514600"/>
            <a:ext cx="7962899" cy="3810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Architecture </a:t>
            </a:r>
            <a:r>
              <a:rPr lang="en-GB" b="1" dirty="0"/>
              <a:t>for Generating Evaluation Templates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Roles</a:t>
            </a:r>
          </a:p>
          <a:p>
            <a:r>
              <a:rPr lang="en-US" dirty="0" smtClean="0"/>
              <a:t>10 </a:t>
            </a:r>
            <a:r>
              <a:rPr lang="en-US" dirty="0" smtClean="0"/>
              <a:t>Interviews </a:t>
            </a:r>
          </a:p>
          <a:p>
            <a:r>
              <a:rPr lang="en-US" dirty="0"/>
              <a:t>Participants Consent</a:t>
            </a:r>
          </a:p>
          <a:p>
            <a:r>
              <a:rPr lang="en-US" dirty="0" smtClean="0"/>
              <a:t>Tuesday 19 Jan 2016 &amp; Thursday 21 Jan 2016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Interview Sessions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4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</a:t>
            </a:r>
            <a:endParaRPr lang="en-GB" dirty="0"/>
          </a:p>
        </p:txBody>
      </p:sp>
      <p:pic>
        <p:nvPicPr>
          <p:cNvPr id="3075" name="Picture 3" descr="C:\Users\Nada\AppData\Local\Microsoft\Windows\Temporary Internet Files\Content.IE5\Y12XQO83\question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52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Recommendations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057400"/>
            <a:ext cx="3820055" cy="2697163"/>
          </a:xfrm>
        </p:spPr>
        <p:txBody>
          <a:bodyPr/>
          <a:lstStyle/>
          <a:p>
            <a:pPr algn="just"/>
            <a:r>
              <a:rPr lang="en-GB" b="1" dirty="0" smtClean="0"/>
              <a:t>Continuous</a:t>
            </a:r>
            <a:r>
              <a:rPr lang="en-GB" dirty="0" smtClean="0"/>
              <a:t> Users</a:t>
            </a:r>
            <a:r>
              <a:rPr lang="en-GB" dirty="0"/>
              <a:t>’ </a:t>
            </a:r>
            <a:r>
              <a:rPr lang="en-GB" b="1" dirty="0"/>
              <a:t>feedback</a:t>
            </a:r>
            <a:r>
              <a:rPr lang="en-GB" dirty="0"/>
              <a:t> of software at </a:t>
            </a:r>
            <a:r>
              <a:rPr lang="en-GB" b="1" dirty="0"/>
              <a:t>runtime</a:t>
            </a:r>
            <a:r>
              <a:rPr lang="en-GB" dirty="0"/>
              <a:t> is a powerful tool </a:t>
            </a:r>
          </a:p>
          <a:p>
            <a:pPr algn="just"/>
            <a:r>
              <a:rPr lang="en-GB" b="1" dirty="0"/>
              <a:t>Benefits: </a:t>
            </a:r>
            <a:r>
              <a:rPr lang="en-GB" dirty="0"/>
              <a:t> it enables the capturing and communication of a richer and updated knowledge on how users view the software.</a:t>
            </a:r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95267"/>
            <a:ext cx="2422593" cy="1929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30524"/>
            <a:ext cx="2133600" cy="196515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99" y="2667000"/>
            <a:ext cx="4583501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4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Acquiring Users’ Input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352800"/>
            <a:ext cx="3820055" cy="1477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Challenge</a:t>
            </a:r>
            <a:r>
              <a:rPr lang="en-US" b="1" dirty="0"/>
              <a:t>: </a:t>
            </a:r>
            <a:r>
              <a:rPr lang="en-US" dirty="0" smtClean="0"/>
              <a:t>users </a:t>
            </a:r>
            <a:r>
              <a:rPr lang="en-US" dirty="0"/>
              <a:t>provide their feedback on the fulfilment of requirements in a very restrictive manner such as ranking</a:t>
            </a:r>
            <a:endParaRPr lang="en-GB" dirty="0"/>
          </a:p>
          <a:p>
            <a:pPr algn="just"/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217270"/>
            <a:ext cx="2405418" cy="1553168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3017837"/>
            <a:ext cx="3820055" cy="2697163"/>
          </a:xfrm>
        </p:spPr>
        <p:txBody>
          <a:bodyPr>
            <a:norm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Challenge</a:t>
            </a:r>
            <a:r>
              <a:rPr lang="en-US" b="1" dirty="0"/>
              <a:t>: </a:t>
            </a:r>
            <a:r>
              <a:rPr lang="en-US" b="1" dirty="0" smtClean="0"/>
              <a:t>or </a:t>
            </a:r>
            <a:r>
              <a:rPr lang="en-US" dirty="0"/>
              <a:t>users provide their feedback on the fulfilment of requirements either in a natural language and an ad-hoc manner </a:t>
            </a:r>
          </a:p>
          <a:p>
            <a:pPr algn="just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82" y="5135396"/>
            <a:ext cx="1744372" cy="1716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5982" y="2514600"/>
            <a:ext cx="7053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Requirements are gathered from a diverse groups of users.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Requirements are volatile in nature.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Analysis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33600"/>
            <a:ext cx="3820055" cy="418531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range </a:t>
            </a:r>
            <a:r>
              <a:rPr lang="en-US" dirty="0"/>
              <a:t>of semi-automated techniques have been suggested to handle such user data </a:t>
            </a:r>
            <a:endParaRPr lang="en-US" dirty="0" smtClean="0"/>
          </a:p>
          <a:p>
            <a:pPr algn="just"/>
            <a:r>
              <a:rPr lang="en-US" b="1" dirty="0" smtClean="0"/>
              <a:t>Benefits:</a:t>
            </a:r>
            <a:r>
              <a:rPr lang="en-US" dirty="0" smtClean="0"/>
              <a:t> These </a:t>
            </a:r>
            <a:r>
              <a:rPr lang="en-US" dirty="0"/>
              <a:t>techniques may be used to gather, interpret, aggregate, and revise what users </a:t>
            </a:r>
            <a:r>
              <a:rPr lang="en-US" dirty="0" smtClean="0"/>
              <a:t>say</a:t>
            </a:r>
          </a:p>
          <a:p>
            <a:pPr algn="just"/>
            <a:r>
              <a:rPr lang="en-US" b="1" dirty="0" smtClean="0"/>
              <a:t>Challenges:</a:t>
            </a:r>
            <a:r>
              <a:rPr lang="en-US" dirty="0" smtClean="0"/>
              <a:t> </a:t>
            </a:r>
            <a:r>
              <a:rPr lang="en-US" dirty="0"/>
              <a:t>issues </a:t>
            </a:r>
            <a:r>
              <a:rPr lang="en-US" dirty="0" smtClean="0"/>
              <a:t>such as </a:t>
            </a:r>
            <a:r>
              <a:rPr lang="en-US" dirty="0"/>
              <a:t>bias and </a:t>
            </a:r>
            <a:r>
              <a:rPr lang="en-US" dirty="0" smtClean="0"/>
              <a:t>subjectivity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83" y="2743200"/>
            <a:ext cx="3596217" cy="26971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8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Arguably, more </a:t>
            </a:r>
            <a:r>
              <a:rPr lang="en-US" sz="2000" dirty="0"/>
              <a:t>effective results can be reached if the feedback is written in a structured format. </a:t>
            </a:r>
            <a:endParaRPr lang="en-US" sz="2000" dirty="0" smtClean="0"/>
          </a:p>
          <a:p>
            <a:r>
              <a:rPr lang="en-US" sz="2000" b="1" dirty="0" smtClean="0"/>
              <a:t>Benefits:</a:t>
            </a:r>
            <a:endParaRPr lang="en-US" sz="2000" b="1" dirty="0"/>
          </a:p>
          <a:p>
            <a:pPr lvl="1"/>
            <a:r>
              <a:rPr lang="en-US" sz="1800" dirty="0" smtClean="0"/>
              <a:t>Allow </a:t>
            </a:r>
            <a:r>
              <a:rPr lang="en-US" sz="1800" dirty="0"/>
              <a:t>approaches, such as text processing, to provide more accurate </a:t>
            </a:r>
            <a:r>
              <a:rPr lang="en-US" sz="1800" dirty="0" smtClean="0"/>
              <a:t>results.</a:t>
            </a:r>
          </a:p>
          <a:p>
            <a:pPr lvl="1"/>
            <a:r>
              <a:rPr lang="en-US" sz="1800" dirty="0" smtClean="0"/>
              <a:t>Less </a:t>
            </a:r>
            <a:r>
              <a:rPr lang="en-US" sz="1800" dirty="0"/>
              <a:t>time and with fewer human interventions. </a:t>
            </a:r>
            <a:endParaRPr lang="en-US" sz="1800" dirty="0" smtClean="0"/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requirements extraction process can be more </a:t>
            </a:r>
            <a:r>
              <a:rPr lang="en-US" sz="1800" dirty="0" smtClean="0"/>
              <a:t>systematic and reliable.</a:t>
            </a:r>
          </a:p>
          <a:p>
            <a:pPr lvl="1"/>
            <a:r>
              <a:rPr lang="en-US" sz="1800" dirty="0"/>
              <a:t>E</a:t>
            </a:r>
            <a:r>
              <a:rPr lang="en-US" sz="1800" dirty="0" smtClean="0"/>
              <a:t>liminating </a:t>
            </a:r>
            <a:r>
              <a:rPr lang="en-US" sz="1800" dirty="0"/>
              <a:t>complexity and ambiguity found in natural language, and requiring less effort. </a:t>
            </a:r>
            <a:endParaRPr lang="en-US" sz="1800" dirty="0" smtClean="0"/>
          </a:p>
          <a:p>
            <a:pPr lvl="1"/>
            <a:r>
              <a:rPr lang="en-GB" sz="1800" dirty="0" smtClean="0"/>
              <a:t>Support </a:t>
            </a:r>
            <a:r>
              <a:rPr lang="en-GB" sz="1800" dirty="0"/>
              <a:t>engineers in taking evolution and maintenance decisions. </a:t>
            </a:r>
          </a:p>
          <a:p>
            <a:pPr lvl="1"/>
            <a:endParaRPr lang="en-GB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PoEM</a:t>
            </a:r>
            <a:r>
              <a:rPr lang="en-US" dirty="0" smtClean="0"/>
              <a:t> 2015, Valencia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Group Study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" y="1828800"/>
            <a:ext cx="3822192" cy="3447288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/>
              <a:t>Two Session Focus Groups</a:t>
            </a:r>
          </a:p>
          <a:p>
            <a:pPr lvl="1"/>
            <a:r>
              <a:rPr lang="en-US" sz="2000" dirty="0"/>
              <a:t>A total of 15 volunteers, 8 males and 7 females </a:t>
            </a:r>
          </a:p>
          <a:p>
            <a:pPr lvl="1"/>
            <a:r>
              <a:rPr lang="en-US" sz="2000" dirty="0" smtClean="0"/>
              <a:t>Aged between 18 and 40</a:t>
            </a:r>
          </a:p>
          <a:p>
            <a:pPr lvl="1"/>
            <a:r>
              <a:rPr lang="en-US" sz="2000" dirty="0" smtClean="0"/>
              <a:t>Participants mainly came from Egypt and UK with various backgrounds</a:t>
            </a:r>
          </a:p>
          <a:p>
            <a:pPr lvl="1"/>
            <a:r>
              <a:rPr lang="en-GB" sz="2000" dirty="0" smtClean="0"/>
              <a:t>The sessions lasted 2 hours and 52 minutes. </a:t>
            </a:r>
          </a:p>
          <a:p>
            <a:pPr lvl="1"/>
            <a:r>
              <a:rPr lang="en-GB" sz="2000" dirty="0" smtClean="0"/>
              <a:t>Both sessions were audio recorded and transcribed with consent from participants.</a:t>
            </a:r>
            <a:endParaRPr lang="en-GB" sz="1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2619958"/>
            <a:ext cx="4648199" cy="3628442"/>
          </a:xfrm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Group Study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2057400"/>
            <a:ext cx="3822192" cy="3447288"/>
          </a:xfrm>
        </p:spPr>
        <p:txBody>
          <a:bodyPr>
            <a:normAutofit fontScale="70000" lnSpcReduction="20000"/>
          </a:bodyPr>
          <a:lstStyle/>
          <a:p>
            <a:r>
              <a:rPr lang="en-GB" sz="2800" b="1" u="sng" dirty="0" smtClean="0"/>
              <a:t>The main areas we wanted to explore were:</a:t>
            </a:r>
          </a:p>
          <a:p>
            <a:pPr marL="624078" lvl="0" indent="-514350">
              <a:buFont typeface="+mj-lt"/>
              <a:buAutoNum type="arabicParenR"/>
            </a:pPr>
            <a:r>
              <a:rPr lang="en-GB" sz="2900" dirty="0" smtClean="0"/>
              <a:t>How users would like feedback to look like, and the criteria that judge whether the feedback is meaningful and useful?</a:t>
            </a:r>
          </a:p>
          <a:p>
            <a:pPr marL="624078" lvl="0" indent="-514350">
              <a:buFont typeface="+mj-lt"/>
              <a:buAutoNum type="arabicParenR"/>
            </a:pPr>
            <a:endParaRPr lang="en-GB" sz="2900" dirty="0" smtClean="0"/>
          </a:p>
          <a:p>
            <a:pPr marL="624078" lvl="0" indent="-514350">
              <a:buFont typeface="+mj-lt"/>
              <a:buAutoNum type="arabicParenR"/>
            </a:pPr>
            <a:r>
              <a:rPr lang="en-GB" sz="2900" dirty="0" smtClean="0"/>
              <a:t>How users would like to be involved in the process of providing feedback, and what encourages them to act as evaluators?</a:t>
            </a:r>
          </a:p>
          <a:p>
            <a:endParaRPr lang="en-GB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2819400"/>
            <a:ext cx="3822700" cy="2895600"/>
          </a:xfrm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7392"/>
            <a:ext cx="990601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10-12 Nov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PoEM 2015, Valencia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837</Words>
  <Application>Microsoft Office PowerPoint</Application>
  <PresentationFormat>On-screen Show (4:3)</PresentationFormat>
  <Paragraphs>141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Waveform</vt:lpstr>
      <vt:lpstr>Agenda</vt:lpstr>
      <vt:lpstr>Research Problem</vt:lpstr>
      <vt:lpstr>Research Recommendations</vt:lpstr>
      <vt:lpstr>Acquiring Users’ Input</vt:lpstr>
      <vt:lpstr>Feedback Analysis </vt:lpstr>
      <vt:lpstr>Proposed Solution</vt:lpstr>
      <vt:lpstr>Focus Group Study</vt:lpstr>
      <vt:lpstr>Focus Group Study</vt:lpstr>
      <vt:lpstr>PowerPoint Presentation</vt:lpstr>
      <vt:lpstr>Online Forums Study</vt:lpstr>
      <vt:lpstr>PowerPoint Presentation</vt:lpstr>
      <vt:lpstr>Ontologies</vt:lpstr>
      <vt:lpstr>PowerPoint Presentation</vt:lpstr>
      <vt:lpstr>Feedback Structure Ontology Rules</vt:lpstr>
      <vt:lpstr> Socio-technical Architecture for Feedback Acquisition  </vt:lpstr>
      <vt:lpstr>Novel Users’ Feedback-Based Evaluation Templates for Supporting Software Maintenance and Evolution </vt:lpstr>
      <vt:lpstr>Staged Model of Software Lifespan</vt:lpstr>
      <vt:lpstr>Purpose of the Study </vt:lpstr>
      <vt:lpstr>Study Themes</vt:lpstr>
      <vt:lpstr>Architecture for Generating Evaluation Templates</vt:lpstr>
      <vt:lpstr>Interview Sessions</vt:lpstr>
      <vt:lpstr>Thank You 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Facilitating User- Generated Feedback for Software Systems</dc:title>
  <dc:creator>Nada Sherief</dc:creator>
  <cp:lastModifiedBy>Nada Sherief</cp:lastModifiedBy>
  <cp:revision>123</cp:revision>
  <dcterms:created xsi:type="dcterms:W3CDTF">2006-08-16T00:00:00Z</dcterms:created>
  <dcterms:modified xsi:type="dcterms:W3CDTF">2018-06-24T19:24:13Z</dcterms:modified>
</cp:coreProperties>
</file>