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6" r:id="rId2"/>
    <p:sldId id="308" r:id="rId3"/>
    <p:sldId id="328" r:id="rId4"/>
    <p:sldId id="351" r:id="rId5"/>
    <p:sldId id="348" r:id="rId6"/>
    <p:sldId id="352" r:id="rId7"/>
    <p:sldId id="349" r:id="rId8"/>
    <p:sldId id="353" r:id="rId9"/>
    <p:sldId id="350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79"/>
    <a:srgbClr val="404040"/>
    <a:srgbClr val="7F7F7F"/>
    <a:srgbClr val="FF2841"/>
    <a:srgbClr val="FFFFFF"/>
    <a:srgbClr val="DBDADC"/>
    <a:srgbClr val="DEDCDF"/>
    <a:srgbClr val="00AAD6"/>
    <a:srgbClr val="3CA779"/>
    <a:srgbClr val="FF8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1429"/>
  </p:normalViewPr>
  <p:slideViewPr>
    <p:cSldViewPr snapToGrid="0" snapToObjects="1">
      <p:cViewPr varScale="1">
        <p:scale>
          <a:sx n="45" d="100"/>
          <a:sy n="45" d="100"/>
        </p:scale>
        <p:origin x="1240" y="192"/>
      </p:cViewPr>
      <p:guideLst/>
    </p:cSldViewPr>
  </p:slideViewPr>
  <p:outlineViewPr>
    <p:cViewPr>
      <p:scale>
        <a:sx n="33" d="100"/>
        <a:sy n="33" d="100"/>
      </p:scale>
      <p:origin x="0" y="-1072"/>
    </p:cViewPr>
  </p:outlineViewPr>
  <p:notesTextViewPr>
    <p:cViewPr>
      <p:scale>
        <a:sx n="60" d="100"/>
        <a:sy n="6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9D62887-FAC4-674F-963E-33B59DDFD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B25A03-5306-FE4E-A76E-CE120FEF64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2101E-728B-184D-A501-564ACA79EF3F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D6C19-B67B-C44E-BD5D-E42BA8B9F5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367119-67BC-DB4A-9FDA-5C221647D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686F-23ED-114B-89F4-6B4827012D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3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4CDF4-08BC-8A4A-A816-FA326C9398D5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2F09-FA86-874E-8BF1-86504585DB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4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4866968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61450"/>
            <a:ext cx="6858000" cy="1062369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825625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58" y="354667"/>
            <a:ext cx="8681884" cy="1074303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9E6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>
            <a:normAutofit/>
          </a:bodyPr>
          <a:lstStyle>
            <a:lvl1pPr marL="228600" marR="0" indent="-37260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 marL="541800" indent="-228600">
              <a:buFont typeface=".AppleSystemUIFont" charset="-120"/>
              <a:buChar char="-"/>
              <a:defRPr sz="25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 marL="819000" indent="-372600">
              <a:buFont typeface="Wingdings" charset="2"/>
              <a:buChar char="n"/>
              <a:defRPr sz="23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marL="228600" marR="0" lvl="0" indent="-372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lang="ja-JP" altLang="en-US" dirty="0"/>
              <a:t>マスター テキストの書式設定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角丸四角形 8"/>
          <p:cNvSpPr/>
          <p:nvPr userDrawn="1"/>
        </p:nvSpPr>
        <p:spPr>
          <a:xfrm>
            <a:off x="231058" y="1324333"/>
            <a:ext cx="8681884" cy="3409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00AAD6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8219"/>
            <a:ext cx="7886700" cy="2852737"/>
          </a:xfrm>
        </p:spPr>
        <p:txBody>
          <a:bodyPr anchor="b"/>
          <a:lstStyle>
            <a:lvl1pPr>
              <a:defRPr sz="6000" b="1">
                <a:solidFill>
                  <a:srgbClr val="FFF9E6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867944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FFF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6CDD-378E-A84A-8F0C-B44022576CF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66D0-2B03-144A-8829-96F8BCA24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8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ottiefiles.com/feature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ino.nkmr.io/swifty-lecture/api/v1/useradd.php?uuid=%7bXXXXX%7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yahoo.co.jp/webapi/map/openlocalplatform/v1/weathe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80010" y="1360315"/>
            <a:ext cx="8383979" cy="2387600"/>
          </a:xfrm>
        </p:spPr>
        <p:txBody>
          <a:bodyPr>
            <a:normAutofit/>
          </a:bodyPr>
          <a:lstStyle/>
          <a:p>
            <a:r>
              <a:rPr lang="en" altLang="ja-JP" sz="5400" dirty="0"/>
              <a:t>Swift</a:t>
            </a:r>
            <a:r>
              <a:rPr lang="ja-JP" altLang="en-US" sz="5400"/>
              <a:t>勉強会</a:t>
            </a:r>
            <a:r>
              <a:rPr lang="en-US" altLang="ja-JP" sz="5400" dirty="0"/>
              <a:t> </a:t>
            </a:r>
            <a:r>
              <a:rPr lang="ja-JP" altLang="en-US" sz="5400"/>
              <a:t>第四回</a:t>
            </a:r>
            <a:br>
              <a:rPr lang="en-US" altLang="ja-JP" sz="4000" dirty="0"/>
            </a:br>
            <a:r>
              <a:rPr lang="en-US" altLang="ja-JP" sz="4000" dirty="0"/>
              <a:t>- </a:t>
            </a:r>
            <a:r>
              <a:rPr lang="ja-JP" altLang="en-US" sz="4000"/>
              <a:t>ライブラリを触ってみよう</a:t>
            </a:r>
            <a:r>
              <a:rPr lang="en-US" altLang="ja-JP" sz="4000" dirty="0"/>
              <a:t> -</a:t>
            </a:r>
            <a:endParaRPr lang="en" altLang="ja-JP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00110" y="5190025"/>
            <a:ext cx="7343775" cy="1062369"/>
          </a:xfrm>
        </p:spPr>
        <p:txBody>
          <a:bodyPr>
            <a:normAutofit/>
          </a:bodyPr>
          <a:lstStyle/>
          <a:p>
            <a:r>
              <a:rPr lang="ja-JP" altLang="en-US" sz="3600">
                <a:latin typeface="+mj-ea"/>
                <a:ea typeface="+mj-ea"/>
              </a:rPr>
              <a:t>新納真次郎（中村研</a:t>
            </a:r>
            <a:r>
              <a:rPr lang="en-US" altLang="ja-JP" sz="3600" dirty="0">
                <a:latin typeface="+mj-ea"/>
                <a:ea typeface="+mj-ea"/>
              </a:rPr>
              <a:t>OB</a:t>
            </a:r>
            <a:r>
              <a:rPr lang="ja-JP" altLang="en-US" sz="3600">
                <a:latin typeface="+mj-ea"/>
                <a:ea typeface="+mj-ea"/>
              </a:rPr>
              <a:t>）</a:t>
            </a:r>
            <a:endParaRPr lang="en-US" altLang="ja-JP" sz="3600" dirty="0">
              <a:latin typeface="+mj-ea"/>
              <a:ea typeface="+mj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7400" y="3854517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9E6"/>
                </a:solidFill>
                <a:latin typeface="+mj-ea"/>
                <a:ea typeface="+mj-ea"/>
              </a:rPr>
              <a:t>2019.10.25</a:t>
            </a:r>
            <a:endParaRPr kumimoji="1" lang="ja-JP" altLang="en-US" sz="2000" b="1" dirty="0">
              <a:solidFill>
                <a:srgbClr val="FFF9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A8394-7B97-A049-9882-75CEB228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ライブラリの追加の仕方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66805-3C51-7D40-9338-45F6759D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ライブラリを追加したいプロジェクトの</a:t>
            </a:r>
            <a:br>
              <a:rPr lang="en-US" altLang="ja-JP" dirty="0"/>
            </a:br>
            <a:r>
              <a:rPr lang="ja-JP" altLang="en-US"/>
              <a:t>ルートディレクトリで</a:t>
            </a:r>
            <a:r>
              <a:rPr lang="en-US" altLang="ja-JP" dirty="0"/>
              <a:t>…</a:t>
            </a:r>
          </a:p>
          <a:p>
            <a:pPr marL="770400" lvl="1" indent="-457200">
              <a:buFont typeface="+mj-ea"/>
              <a:buAutoNum type="circleNumDbPlain"/>
            </a:pPr>
            <a:r>
              <a:rPr kumimoji="1" lang="en-US" altLang="ja-JP" dirty="0"/>
              <a:t>Pod</a:t>
            </a:r>
            <a:r>
              <a:rPr kumimoji="1" lang="ja-JP" altLang="en-US"/>
              <a:t>ファイルを生成</a:t>
            </a:r>
            <a:endParaRPr kumimoji="1" lang="en-US" altLang="ja-JP" dirty="0"/>
          </a:p>
          <a:p>
            <a:pPr marL="770400" lvl="1" indent="-457200">
              <a:buFont typeface="+mj-ea"/>
              <a:buAutoNum type="circleNumDbPlain"/>
            </a:pPr>
            <a:r>
              <a:rPr lang="en-US" altLang="ja-JP" dirty="0"/>
              <a:t>Pod</a:t>
            </a:r>
            <a:r>
              <a:rPr lang="ja-JP" altLang="en-US"/>
              <a:t>ファイルの記述</a:t>
            </a:r>
            <a:endParaRPr lang="en-US" altLang="ja-JP" dirty="0"/>
          </a:p>
          <a:p>
            <a:pPr marL="770400" lvl="1" indent="-457200">
              <a:buFont typeface="+mj-ea"/>
              <a:buAutoNum type="circleNumDbPlain"/>
            </a:pPr>
            <a:r>
              <a:rPr kumimoji="1" lang="en-US" altLang="ja-JP" dirty="0"/>
              <a:t>Pod</a:t>
            </a:r>
            <a:r>
              <a:rPr kumimoji="1" lang="ja-JP" altLang="en-US"/>
              <a:t>ファイルの記述に従い</a:t>
            </a:r>
            <a:br>
              <a:rPr kumimoji="1" lang="en-US" altLang="ja-JP" dirty="0"/>
            </a:br>
            <a:r>
              <a:rPr kumimoji="1" lang="ja-JP" altLang="en-US"/>
              <a:t>ライブラリをインストール</a:t>
            </a:r>
            <a:endParaRPr kumimoji="1" lang="en-US" altLang="ja-JP" dirty="0"/>
          </a:p>
          <a:p>
            <a:pPr marL="457200" indent="-457200"/>
            <a:r>
              <a:rPr lang="ja-JP" altLang="en-US"/>
              <a:t>こいつを開く→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954024-512C-9247-8059-71D8DBEE222F}"/>
              </a:ext>
            </a:extLst>
          </p:cNvPr>
          <p:cNvSpPr/>
          <p:nvPr/>
        </p:nvSpPr>
        <p:spPr>
          <a:xfrm>
            <a:off x="5399315" y="3035361"/>
            <a:ext cx="285205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 pod </a:t>
            </a:r>
            <a:r>
              <a:rPr lang="en" altLang="ja-JP" dirty="0" err="1">
                <a:solidFill>
                  <a:schemeClr val="bg1"/>
                </a:solidFill>
              </a:rPr>
              <a:t>init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031FE7-017D-E349-B5F8-4341A5D6C10B}"/>
              </a:ext>
            </a:extLst>
          </p:cNvPr>
          <p:cNvSpPr/>
          <p:nvPr/>
        </p:nvSpPr>
        <p:spPr>
          <a:xfrm>
            <a:off x="5399315" y="3999933"/>
            <a:ext cx="285205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 pod install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94FA43-201F-4247-B6F1-36CCEF9626EB}"/>
              </a:ext>
            </a:extLst>
          </p:cNvPr>
          <p:cNvSpPr/>
          <p:nvPr/>
        </p:nvSpPr>
        <p:spPr>
          <a:xfrm>
            <a:off x="5399315" y="3502595"/>
            <a:ext cx="285205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pod ‘</a:t>
            </a:r>
            <a:r>
              <a:rPr lang="en" altLang="ja-JP" dirty="0" err="1">
                <a:solidFill>
                  <a:schemeClr val="bg1"/>
                </a:solidFill>
              </a:rPr>
              <a:t>Alamofire</a:t>
            </a:r>
            <a:r>
              <a:rPr lang="en" altLang="ja-JP" dirty="0">
                <a:solidFill>
                  <a:schemeClr val="bg1"/>
                </a:solidFill>
              </a:rPr>
              <a:t>’</a:t>
            </a:r>
            <a:endParaRPr lang="ja-JP" altLang="en-US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9A2322-AEE0-9145-AFAD-73254344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15" y="4604657"/>
            <a:ext cx="2789656" cy="20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58A38-BCB4-1A40-BCF0-BDD74AB1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さっそく入れてみよう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B695BE-FD5B-4847-8F28-21C30851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まずはリッチなアニメーションを動かすことができる</a:t>
            </a:r>
            <a:r>
              <a:rPr kumimoji="1" lang="en-US" altLang="ja-JP" dirty="0"/>
              <a:t> “</a:t>
            </a:r>
            <a:r>
              <a:rPr kumimoji="1" lang="en-US" altLang="ja-JP" dirty="0">
                <a:solidFill>
                  <a:srgbClr val="FF4F79"/>
                </a:solidFill>
              </a:rPr>
              <a:t>Lottie</a:t>
            </a:r>
            <a:r>
              <a:rPr kumimoji="1" lang="en-US" altLang="ja-JP" dirty="0"/>
              <a:t>” </a:t>
            </a:r>
            <a:r>
              <a:rPr kumimoji="1" lang="ja-JP" altLang="en-US"/>
              <a:t>を入れてみよう</a:t>
            </a:r>
            <a:endParaRPr kumimoji="1" lang="en-US" altLang="ja-JP" dirty="0"/>
          </a:p>
          <a:p>
            <a:pPr lvl="1"/>
            <a:r>
              <a:rPr lang="en-US" altLang="ja-JP" dirty="0"/>
              <a:t>Adobe After Effect</a:t>
            </a:r>
            <a:r>
              <a:rPr lang="ja-JP" altLang="en-US"/>
              <a:t>で作ったアニメーションファイルを</a:t>
            </a:r>
            <a:r>
              <a:rPr lang="en-US" altLang="ja-JP" dirty="0"/>
              <a:t>JSON</a:t>
            </a:r>
            <a:r>
              <a:rPr lang="ja-JP" altLang="en-US"/>
              <a:t>形式で読み込み、表示できる優れもの</a:t>
            </a:r>
            <a:endParaRPr lang="en-US" altLang="ja-JP" dirty="0"/>
          </a:p>
          <a:p>
            <a:pPr lvl="1"/>
            <a:r>
              <a:rPr lang="ja-JP" altLang="en-US"/>
              <a:t>　　　　　　　　　を書き加え</a:t>
            </a:r>
            <a:endParaRPr lang="en-US" altLang="ja-JP" dirty="0"/>
          </a:p>
          <a:p>
            <a:pPr lvl="1"/>
            <a:r>
              <a:rPr lang="ja-JP" altLang="en-US"/>
              <a:t>あ　　　　　　　　で追加！！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430547-6CC7-2F4B-B905-56CD9B88A653}"/>
              </a:ext>
            </a:extLst>
          </p:cNvPr>
          <p:cNvSpPr/>
          <p:nvPr/>
        </p:nvSpPr>
        <p:spPr>
          <a:xfrm>
            <a:off x="914400" y="3815267"/>
            <a:ext cx="285205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 pod ‘</a:t>
            </a:r>
            <a:r>
              <a:rPr lang="en" altLang="ja-JP" dirty="0" err="1">
                <a:solidFill>
                  <a:schemeClr val="bg1"/>
                </a:solidFill>
              </a:rPr>
              <a:t>lottie-ios</a:t>
            </a:r>
            <a:r>
              <a:rPr lang="en" altLang="ja-JP" dirty="0">
                <a:solidFill>
                  <a:schemeClr val="bg1"/>
                </a:solidFill>
              </a:rPr>
              <a:t>’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36F72AA-294D-9048-B8BB-43989AE4D43B}"/>
              </a:ext>
            </a:extLst>
          </p:cNvPr>
          <p:cNvSpPr/>
          <p:nvPr/>
        </p:nvSpPr>
        <p:spPr>
          <a:xfrm>
            <a:off x="914400" y="4228143"/>
            <a:ext cx="285205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 pod install</a:t>
            </a:r>
            <a:endParaRPr lang="ja-JP" altLang="en-US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A9AF1B0-23DA-2E4D-B659-76333292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70" y="3895560"/>
            <a:ext cx="2721429" cy="259568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D2514A-6D99-2D41-ABEF-8E51FE5003C8}"/>
              </a:ext>
            </a:extLst>
          </p:cNvPr>
          <p:cNvSpPr/>
          <p:nvPr/>
        </p:nvSpPr>
        <p:spPr>
          <a:xfrm>
            <a:off x="1676400" y="6303957"/>
            <a:ext cx="5573484" cy="461665"/>
          </a:xfrm>
          <a:prstGeom prst="rect">
            <a:avLst/>
          </a:prstGeom>
          <a:solidFill>
            <a:srgbClr val="404040">
              <a:alpha val="27451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ja-JP" sz="1200" dirty="0"/>
              <a:t>iOS</a:t>
            </a:r>
            <a:r>
              <a:rPr lang="ja-JP" altLang="en-US" sz="1200"/>
              <a:t>で</a:t>
            </a:r>
            <a:r>
              <a:rPr lang="en" altLang="ja-JP" sz="1200" dirty="0" err="1"/>
              <a:t>lottie-ios</a:t>
            </a:r>
            <a:r>
              <a:rPr lang="ja-JP" altLang="en-US" sz="1200"/>
              <a:t>を使ってリッチなアニメーションを簡単に実現してみる </a:t>
            </a:r>
            <a:endParaRPr lang="en-US" altLang="ja-JP" sz="1200" dirty="0"/>
          </a:p>
          <a:p>
            <a:pPr algn="ctr"/>
            <a:r>
              <a:rPr lang="en-US" altLang="ja-JP" sz="1200" dirty="0"/>
              <a:t>– </a:t>
            </a:r>
            <a:r>
              <a:rPr lang="en" altLang="ja-JP" sz="1200" dirty="0" err="1"/>
              <a:t>Qiita</a:t>
            </a:r>
            <a:r>
              <a:rPr lang="en" altLang="ja-JP" sz="1200" dirty="0"/>
              <a:t> https://</a:t>
            </a:r>
            <a:r>
              <a:rPr lang="en" altLang="ja-JP" sz="1200" dirty="0" err="1"/>
              <a:t>qiita.com</a:t>
            </a:r>
            <a:r>
              <a:rPr lang="en" altLang="ja-JP" sz="1200" dirty="0"/>
              <a:t>/ngo275/items/c9e94bad7a7afc85e4f4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03640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DA030-8F6D-D44E-84FC-0DCE1FF2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/>
              <a:t>アニメーションを拾ってくる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EDABD-2367-9246-AB62-26DDCB63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色んな凄い人が配布してくれてる</a:t>
            </a:r>
            <a:endParaRPr kumimoji="1" lang="en-US" altLang="ja-JP" dirty="0"/>
          </a:p>
          <a:p>
            <a:pPr lvl="1"/>
            <a:r>
              <a:rPr lang="en" altLang="ja-JP" dirty="0">
                <a:hlinkClick r:id="rId2"/>
              </a:rPr>
              <a:t>https://lottiefiles.com/featured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64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4DC1E-5DEB-EC4E-B729-6D29D6DF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/>
              <a:t>アニメーションファイルの追加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78D48-192D-7142-9592-3CA8A814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B127DE0-C34E-354A-8BC5-B51E6FC5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43" y="2360172"/>
            <a:ext cx="6643914" cy="38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AFBD4-2C2E-1548-B454-03A5A4A0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アニメーションの表示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D77AA-BC05-F84C-A25E-EA3757EA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1" y="2124025"/>
            <a:ext cx="8523338" cy="4121148"/>
          </a:xfrm>
        </p:spPr>
        <p:txBody>
          <a:bodyPr/>
          <a:lstStyle/>
          <a:p>
            <a:r>
              <a:rPr kumimoji="1" lang="ja-JP" altLang="en-US"/>
              <a:t>これだけ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1FB6570-61A1-DA49-8723-38F2B5F8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05892" y="1971624"/>
            <a:ext cx="2354787" cy="473397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066CA9-A1D8-2846-8D4B-CB4DB8372B73}"/>
              </a:ext>
            </a:extLst>
          </p:cNvPr>
          <p:cNvSpPr/>
          <p:nvPr/>
        </p:nvSpPr>
        <p:spPr>
          <a:xfrm>
            <a:off x="183321" y="2664654"/>
            <a:ext cx="6422571" cy="3998283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import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Lottie</a:t>
            </a:r>
          </a:p>
          <a:p>
            <a:endParaRPr lang="en" altLang="ja-JP" sz="1600" b="1" dirty="0">
              <a:solidFill>
                <a:srgbClr val="F2248C"/>
              </a:solidFill>
              <a:latin typeface="Menlo" panose="020B0609030804020204" pitchFamily="49" charset="0"/>
            </a:endParaRPr>
          </a:p>
          <a:p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let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animationV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" altLang="ja-JP" sz="1600" dirty="0" err="1">
                <a:solidFill>
                  <a:srgbClr val="A9FFEA"/>
                </a:solidFill>
                <a:latin typeface="Menlo" panose="020B0609030804020204" pitchFamily="49" charset="0"/>
              </a:rPr>
              <a:t>AnimationView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ja-JP" altLang="en-US" sz="1600">
                <a:solidFill>
                  <a:srgbClr val="FFFFFF"/>
                </a:solidFill>
                <a:latin typeface="Menlo" panose="020B0609030804020204" pitchFamily="49" charset="0"/>
              </a:rPr>
              <a:t>　　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name: </a:t>
            </a:r>
            <a:r>
              <a:rPr lang="en" altLang="ja-JP" sz="1600" dirty="0">
                <a:solidFill>
                  <a:srgbClr val="FC4651"/>
                </a:solidFill>
                <a:latin typeface="Menlo" panose="020B0609030804020204" pitchFamily="49" charset="0"/>
              </a:rPr>
              <a:t>"</a:t>
            </a:r>
            <a:r>
              <a:rPr lang="ja-JP" altLang="en-US" sz="1600">
                <a:solidFill>
                  <a:srgbClr val="FC4651"/>
                </a:solidFill>
                <a:latin typeface="Menlo" panose="020B0609030804020204" pitchFamily="49" charset="0"/>
              </a:rPr>
              <a:t>アニメーションファイル名</a:t>
            </a:r>
            <a:r>
              <a:rPr lang="en-US" altLang="ja-JP" sz="1600" dirty="0">
                <a:solidFill>
                  <a:srgbClr val="FC4651"/>
                </a:solidFill>
                <a:latin typeface="Menlo" panose="020B0609030804020204" pitchFamily="49" charset="0"/>
              </a:rPr>
              <a:t>”</a:t>
            </a:r>
          </a:p>
          <a:p>
            <a:r>
              <a:rPr lang="en-US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animationV.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frame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" altLang="ja-JP" sz="1600" dirty="0" err="1">
                <a:solidFill>
                  <a:srgbClr val="D0A8FF"/>
                </a:solidFill>
                <a:latin typeface="Menlo" panose="020B0609030804020204" pitchFamily="49" charset="0"/>
              </a:rPr>
              <a:t>CGRect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x: </a:t>
            </a:r>
            <a:r>
              <a:rPr lang="en" altLang="ja-JP" sz="1600" dirty="0">
                <a:solidFill>
                  <a:srgbClr val="FFE76D"/>
                </a:solidFill>
                <a:latin typeface="Menlo" panose="020B0609030804020204" pitchFamily="49" charset="0"/>
              </a:rPr>
              <a:t>0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, y: </a:t>
            </a:r>
            <a:r>
              <a:rPr lang="en" altLang="ja-JP" sz="1600" dirty="0">
                <a:solidFill>
                  <a:srgbClr val="FFE76D"/>
                </a:solidFill>
                <a:latin typeface="Menlo" panose="020B0609030804020204" pitchFamily="49" charset="0"/>
              </a:rPr>
              <a:t>0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, width: </a:t>
            </a:r>
            <a:r>
              <a:rPr lang="en" altLang="ja-JP" sz="1600" dirty="0">
                <a:solidFill>
                  <a:srgbClr val="FFE76D"/>
                </a:solidFill>
                <a:latin typeface="Menlo" panose="020B0609030804020204" pitchFamily="49" charset="0"/>
              </a:rPr>
              <a:t>100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, height: </a:t>
            </a:r>
            <a:r>
              <a:rPr lang="en" altLang="ja-JP" sz="1600" dirty="0">
                <a:solidFill>
                  <a:srgbClr val="FFE76D"/>
                </a:solidFill>
                <a:latin typeface="Menlo" panose="020B0609030804020204" pitchFamily="49" charset="0"/>
              </a:rPr>
              <a:t>100</a:t>
            </a:r>
          </a:p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animationV.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center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" altLang="ja-JP" sz="1600" dirty="0" err="1">
                <a:solidFill>
                  <a:srgbClr val="D0A8FF"/>
                </a:solidFill>
                <a:latin typeface="Menlo" panose="020B0609030804020204" pitchFamily="49" charset="0"/>
              </a:rPr>
              <a:t>CGPoint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	x: </a:t>
            </a:r>
            <a:r>
              <a:rPr lang="en" altLang="ja-JP" sz="1600" b="1" dirty="0" err="1">
                <a:solidFill>
                  <a:srgbClr val="F2248C"/>
                </a:solidFill>
                <a:latin typeface="Menlo" panose="020B0609030804020204" pitchFamily="49" charset="0"/>
              </a:rPr>
              <a:t>self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view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center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x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	y: </a:t>
            </a:r>
            <a:r>
              <a:rPr lang="en" altLang="ja-JP" sz="1600" b="1" dirty="0" err="1">
                <a:solidFill>
                  <a:srgbClr val="F2248C"/>
                </a:solidFill>
                <a:latin typeface="Menlo" panose="020B0609030804020204" pitchFamily="49" charset="0"/>
              </a:rPr>
              <a:t>self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view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center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y</a:t>
            </a:r>
            <a:endParaRPr lang="en" altLang="ja-JP" sz="1600" dirty="0">
              <a:solidFill>
                <a:srgbClr val="AB64FF"/>
              </a:solidFill>
              <a:latin typeface="Menlo" panose="020B0609030804020204" pitchFamily="49" charset="0"/>
            </a:endParaRPr>
          </a:p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ja-JP" sz="1600" b="1" dirty="0" err="1">
                <a:solidFill>
                  <a:srgbClr val="F2248C"/>
                </a:solidFill>
                <a:latin typeface="Menlo" panose="020B0609030804020204" pitchFamily="49" charset="0"/>
              </a:rPr>
              <a:t>self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view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AB64FF"/>
                </a:solidFill>
                <a:latin typeface="Menlo" panose="020B0609030804020204" pitchFamily="49" charset="0"/>
              </a:rPr>
              <a:t>addSubview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animationV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animationV.</a:t>
            </a:r>
            <a:r>
              <a:rPr lang="en" altLang="ja-JP" sz="1600" dirty="0" err="1">
                <a:solidFill>
                  <a:srgbClr val="56D0B3"/>
                </a:solidFill>
                <a:latin typeface="Menlo" panose="020B0609030804020204" pitchFamily="49" charset="0"/>
              </a:rPr>
              <a:t>animationSpeed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" altLang="ja-JP" sz="1600" dirty="0">
                <a:solidFill>
                  <a:srgbClr val="FFE76D"/>
                </a:solidFill>
                <a:latin typeface="Menlo" panose="020B0609030804020204" pitchFamily="49" charset="0"/>
              </a:rPr>
              <a:t>1.0</a:t>
            </a:r>
            <a:endParaRPr lang="en" altLang="ja-JP" sz="16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animationV.</a:t>
            </a:r>
            <a:r>
              <a:rPr lang="en" altLang="ja-JP" sz="1600" dirty="0" err="1">
                <a:solidFill>
                  <a:srgbClr val="56D0B3"/>
                </a:solidFill>
                <a:latin typeface="Menlo" panose="020B0609030804020204" pitchFamily="49" charset="0"/>
              </a:rPr>
              <a:t>loopMode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= .</a:t>
            </a:r>
            <a:r>
              <a:rPr lang="en" altLang="ja-JP" sz="1600" dirty="0">
                <a:solidFill>
                  <a:srgbClr val="56D0B3"/>
                </a:solidFill>
                <a:latin typeface="Menlo" panose="020B0609030804020204" pitchFamily="49" charset="0"/>
              </a:rPr>
              <a:t>loop</a:t>
            </a:r>
            <a:endParaRPr lang="en" altLang="ja-JP" sz="16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animationV.</a:t>
            </a:r>
            <a:r>
              <a:rPr lang="en" altLang="ja-JP" sz="1600" dirty="0" err="1">
                <a:solidFill>
                  <a:srgbClr val="56D0B3"/>
                </a:solidFill>
                <a:latin typeface="Menlo" panose="020B0609030804020204" pitchFamily="49" charset="0"/>
              </a:rPr>
              <a:t>play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()</a:t>
            </a:r>
          </a:p>
        </p:txBody>
      </p:sp>
      <p:pic>
        <p:nvPicPr>
          <p:cNvPr id="1025" name="Picture 1" descr="page14image25347968">
            <a:extLst>
              <a:ext uri="{FF2B5EF4-FFF2-40B4-BE49-F238E27FC236}">
                <a16:creationId xmlns:a16="http://schemas.microsoft.com/office/drawing/2014/main" id="{9AF5C103-3853-D344-A265-5F9E34C7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9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4image25347968">
            <a:extLst>
              <a:ext uri="{FF2B5EF4-FFF2-40B4-BE49-F238E27FC236}">
                <a16:creationId xmlns:a16="http://schemas.microsoft.com/office/drawing/2014/main" id="{7ABFC8A0-B42F-0844-A89D-C3892D80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9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4image25347968">
            <a:extLst>
              <a:ext uri="{FF2B5EF4-FFF2-40B4-BE49-F238E27FC236}">
                <a16:creationId xmlns:a16="http://schemas.microsoft.com/office/drawing/2014/main" id="{27156DA8-7EC6-8344-950A-8081CA07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9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14image25347968">
            <a:extLst>
              <a:ext uri="{FF2B5EF4-FFF2-40B4-BE49-F238E27FC236}">
                <a16:creationId xmlns:a16="http://schemas.microsoft.com/office/drawing/2014/main" id="{ACAE65AB-7027-C646-A6A4-6A68DB9C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9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3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8A78A-18B5-CE46-88E3-1AB72EED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つぎ！！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F9346-6B99-8C4B-8DE7-A9789E4D5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10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ED7D6-F0AB-4240-AD16-7FB21411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Alamofire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SwiftyJSON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C3C9A-84CB-9048-8EF3-21D0A11E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WebAPI</a:t>
            </a:r>
            <a:r>
              <a:rPr lang="ja-JP" altLang="en-US"/>
              <a:t>って便利だよね！！</a:t>
            </a:r>
            <a:endParaRPr lang="en-US" altLang="ja-JP" dirty="0"/>
          </a:p>
          <a:p>
            <a:r>
              <a:rPr lang="en-US" altLang="ja-JP" dirty="0"/>
              <a:t>Swift</a:t>
            </a:r>
            <a:r>
              <a:rPr lang="ja-JP" altLang="en-US"/>
              <a:t>で</a:t>
            </a:r>
            <a:r>
              <a:rPr lang="en-US" altLang="ja-JP" dirty="0" err="1"/>
              <a:t>WebAPI</a:t>
            </a:r>
            <a:r>
              <a:rPr lang="ja-JP" altLang="en-US"/>
              <a:t>にリクエストするときに</a:t>
            </a:r>
            <a:br>
              <a:rPr lang="en-US" altLang="ja-JP" dirty="0"/>
            </a:br>
            <a:r>
              <a:rPr lang="ja-JP" altLang="en-US"/>
              <a:t>簡単に書けちゃうのが</a:t>
            </a:r>
            <a:r>
              <a:rPr lang="en-US" altLang="ja-JP" dirty="0"/>
              <a:t> “</a:t>
            </a:r>
            <a:r>
              <a:rPr lang="en-US" altLang="ja-JP" dirty="0" err="1">
                <a:solidFill>
                  <a:srgbClr val="FF4F79"/>
                </a:solidFill>
              </a:rPr>
              <a:t>Alamofire</a:t>
            </a:r>
            <a:r>
              <a:rPr lang="en-US" altLang="ja-JP" dirty="0"/>
              <a:t>”</a:t>
            </a:r>
          </a:p>
          <a:p>
            <a:r>
              <a:rPr lang="en-US" altLang="ja-JP" dirty="0"/>
              <a:t>Swift</a:t>
            </a:r>
            <a:r>
              <a:rPr lang="ja-JP" altLang="en-US"/>
              <a:t>で</a:t>
            </a:r>
            <a:r>
              <a:rPr lang="en-US" altLang="ja-JP" dirty="0"/>
              <a:t>JSON</a:t>
            </a:r>
            <a:r>
              <a:rPr lang="ja-JP" altLang="en-US"/>
              <a:t>を扱いやすくする</a:t>
            </a:r>
            <a:r>
              <a:rPr lang="en-US" altLang="ja-JP" dirty="0"/>
              <a:t> “</a:t>
            </a:r>
            <a:r>
              <a:rPr lang="en-US" altLang="ja-JP" dirty="0" err="1">
                <a:solidFill>
                  <a:srgbClr val="FF4F79"/>
                </a:solidFill>
              </a:rPr>
              <a:t>Swifty</a:t>
            </a:r>
            <a:br>
              <a:rPr lang="en-US" altLang="ja-JP" dirty="0">
                <a:solidFill>
                  <a:srgbClr val="FF4F79"/>
                </a:solidFill>
              </a:rPr>
            </a:br>
            <a:r>
              <a:rPr lang="en-US" altLang="ja-JP" dirty="0">
                <a:solidFill>
                  <a:srgbClr val="FF4F79"/>
                </a:solidFill>
              </a:rPr>
              <a:t>JSON</a:t>
            </a:r>
            <a:r>
              <a:rPr lang="en-US" altLang="ja-JP" dirty="0"/>
              <a:t>” </a:t>
            </a:r>
            <a:r>
              <a:rPr lang="ja-JP" altLang="en-US"/>
              <a:t>とよくセットで使われるやつ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0AC480-416D-1D4C-8974-81FCAD960BF9}"/>
              </a:ext>
            </a:extLst>
          </p:cNvPr>
          <p:cNvSpPr/>
          <p:nvPr/>
        </p:nvSpPr>
        <p:spPr>
          <a:xfrm>
            <a:off x="2677885" y="5562600"/>
            <a:ext cx="333102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2400" dirty="0">
                <a:solidFill>
                  <a:schemeClr val="bg1"/>
                </a:solidFill>
              </a:rPr>
              <a:t>$ pod ‘</a:t>
            </a:r>
            <a:r>
              <a:rPr lang="en" altLang="ja-JP" sz="2400" dirty="0" err="1">
                <a:solidFill>
                  <a:schemeClr val="bg1"/>
                </a:solidFill>
              </a:rPr>
              <a:t>Alamofire</a:t>
            </a:r>
            <a:r>
              <a:rPr lang="en" altLang="ja-JP" sz="2400" dirty="0">
                <a:solidFill>
                  <a:schemeClr val="bg1"/>
                </a:solidFill>
              </a:rPr>
              <a:t>’</a:t>
            </a:r>
          </a:p>
          <a:p>
            <a:r>
              <a:rPr lang="en" altLang="ja-JP" sz="2400" dirty="0">
                <a:solidFill>
                  <a:schemeClr val="bg1"/>
                </a:solidFill>
              </a:rPr>
              <a:t>$ pod ‘</a:t>
            </a:r>
            <a:r>
              <a:rPr lang="en" altLang="ja-JP" sz="2400" dirty="0" err="1">
                <a:solidFill>
                  <a:schemeClr val="bg1"/>
                </a:solidFill>
              </a:rPr>
              <a:t>SwifyJSON</a:t>
            </a:r>
            <a:r>
              <a:rPr lang="en" altLang="ja-JP" sz="2400" dirty="0">
                <a:solidFill>
                  <a:schemeClr val="bg1"/>
                </a:solidFill>
              </a:rPr>
              <a:t>‘</a:t>
            </a:r>
            <a:endParaRPr lang="ja-JP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9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D5379-725A-4348-A05A-958DBA02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5FDFFA-C60D-084E-91F6-E0370BAD8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今日のために作った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nino</a:t>
            </a:r>
            <a:r>
              <a:rPr kumimoji="1" lang="ja-JP" altLang="en-US"/>
              <a:t>お手頃</a:t>
            </a:r>
            <a:r>
              <a:rPr kumimoji="1" lang="en-US" altLang="ja-JP" dirty="0"/>
              <a:t>API</a:t>
            </a:r>
            <a:r>
              <a:rPr kumimoji="1" lang="ja-JP" altLang="en-US"/>
              <a:t>に</a:t>
            </a:r>
            <a:br>
              <a:rPr kumimoji="1" lang="en-US" altLang="ja-JP" dirty="0"/>
            </a:br>
            <a:r>
              <a:rPr kumimoji="1" lang="ja-JP" altLang="en-US"/>
              <a:t>自分の</a:t>
            </a:r>
            <a:r>
              <a:rPr kumimoji="1" lang="en-US" altLang="ja-JP" dirty="0"/>
              <a:t>UUID</a:t>
            </a:r>
            <a:r>
              <a:rPr kumimoji="1" lang="ja-JP" altLang="en-US"/>
              <a:t>を追加リクエストを飛ばそう！</a:t>
            </a:r>
            <a:endParaRPr kumimoji="1" lang="en-US" altLang="ja-JP" dirty="0"/>
          </a:p>
          <a:p>
            <a:pPr lvl="1"/>
            <a:r>
              <a:rPr lang="en" altLang="ja-JP" dirty="0">
                <a:hlinkClick r:id="rId2"/>
              </a:rPr>
              <a:t>https://nino.nkmr.io/swifty-lecture/</a:t>
            </a:r>
            <a:br>
              <a:rPr lang="en" altLang="ja-JP" dirty="0">
                <a:hlinkClick r:id="rId2"/>
              </a:rPr>
            </a:br>
            <a:r>
              <a:rPr lang="en" altLang="ja-JP" dirty="0">
                <a:hlinkClick r:id="rId2"/>
              </a:rPr>
              <a:t>api/v1/useradd.php?uuid={XXXXX}</a:t>
            </a:r>
            <a:r>
              <a:rPr lang="en" altLang="ja-JP" dirty="0"/>
              <a:t> </a:t>
            </a:r>
            <a:r>
              <a:rPr lang="ja-JP" altLang="en-US"/>
              <a:t>で追加</a:t>
            </a:r>
            <a:endParaRPr lang="en-US" altLang="ja-JP" dirty="0"/>
          </a:p>
          <a:p>
            <a:pPr lvl="1"/>
            <a:r>
              <a:rPr lang="ja-JP" altLang="en-US"/>
              <a:t>余力があったら表示もしてみよう</a:t>
            </a:r>
            <a:endParaRPr lang="en-US" altLang="ja-JP" dirty="0"/>
          </a:p>
          <a:p>
            <a:pPr lvl="1"/>
            <a:r>
              <a:rPr lang="en" altLang="ja-JP" dirty="0">
                <a:hlinkClick r:id="rId2"/>
              </a:rPr>
              <a:t>https://nino.nkmr.io/swifty-lecture/</a:t>
            </a:r>
            <a:br>
              <a:rPr lang="en" altLang="ja-JP" dirty="0">
                <a:hlinkClick r:id="rId2"/>
              </a:rPr>
            </a:br>
            <a:r>
              <a:rPr lang="en" altLang="ja-JP" dirty="0">
                <a:hlinkClick r:id="rId2"/>
              </a:rPr>
              <a:t>api/v1/userlist.php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394E23-13B8-8744-B8DD-913D4C3050F8}"/>
              </a:ext>
            </a:extLst>
          </p:cNvPr>
          <p:cNvSpPr/>
          <p:nvPr/>
        </p:nvSpPr>
        <p:spPr>
          <a:xfrm>
            <a:off x="500743" y="4970881"/>
            <a:ext cx="7576458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 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Alamofire.</a:t>
            </a:r>
            <a:r>
              <a:rPr lang="en" altLang="ja-JP" sz="1600" dirty="0" err="1">
                <a:solidFill>
                  <a:srgbClr val="56D0B3"/>
                </a:solidFill>
                <a:latin typeface="Menlo" panose="020B0609030804020204" pitchFamily="49" charset="0"/>
              </a:rPr>
              <a:t>request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(</a:t>
            </a:r>
            <a:r>
              <a:rPr lang="en" altLang="ja-JP" sz="1600" dirty="0">
                <a:solidFill>
                  <a:srgbClr val="56D0B3"/>
                </a:solidFill>
                <a:latin typeface="Menlo" panose="020B0609030804020204" pitchFamily="49" charset="0"/>
              </a:rPr>
              <a:t>ADD_API_URL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, parameters: 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params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)</a:t>
            </a:r>
            <a:b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</a:b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56D0B3"/>
                </a:solidFill>
                <a:latin typeface="Menlo" panose="020B0609030804020204" pitchFamily="49" charset="0"/>
              </a:rPr>
              <a:t>responseJSON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{ response </a:t>
            </a:r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in</a:t>
            </a:r>
            <a:endParaRPr lang="en" altLang="ja-JP" sz="16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ja-JP" altLang="en-US" sz="1600" b="1">
                <a:solidFill>
                  <a:srgbClr val="FFFFFF"/>
                </a:solidFill>
                <a:latin typeface="Menlo" panose="020B0609030804020204" pitchFamily="49" charset="0"/>
              </a:rPr>
              <a:t>　　</a:t>
            </a:r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guard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let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object = 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response.</a:t>
            </a:r>
            <a:r>
              <a:rPr lang="en" altLang="ja-JP" sz="1600" dirty="0" err="1">
                <a:solidFill>
                  <a:srgbClr val="56D0B3"/>
                </a:solidFill>
                <a:latin typeface="Menlo" panose="020B0609030804020204" pitchFamily="49" charset="0"/>
              </a:rPr>
              <a:t>result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.</a:t>
            </a:r>
            <a:r>
              <a:rPr lang="en" altLang="ja-JP" sz="1600" dirty="0" err="1">
                <a:solidFill>
                  <a:srgbClr val="56D0B3"/>
                </a:solidFill>
                <a:latin typeface="Menlo" panose="020B0609030804020204" pitchFamily="49" charset="0"/>
              </a:rPr>
              <a:t>value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else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     </a:t>
            </a:r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return</a:t>
            </a:r>
            <a:endParaRPr lang="en" altLang="ja-JP" sz="16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   }</a:t>
            </a:r>
          </a:p>
          <a:p>
            <a:r>
              <a:rPr lang="en" altLang="ja-JP" sz="1600" b="1" dirty="0">
                <a:solidFill>
                  <a:srgbClr val="FFFFFF"/>
                </a:solidFill>
                <a:latin typeface="Menlo" panose="020B0609030804020204" pitchFamily="49" charset="0"/>
              </a:rPr>
              <a:t>   </a:t>
            </a:r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let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json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= </a:t>
            </a:r>
            <a:r>
              <a:rPr lang="en" altLang="ja-JP" sz="1600" dirty="0">
                <a:solidFill>
                  <a:srgbClr val="A9FFEA"/>
                </a:solidFill>
                <a:latin typeface="Menlo" panose="020B0609030804020204" pitchFamily="49" charset="0"/>
              </a:rPr>
              <a:t>JSON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(object)</a:t>
            </a:r>
          </a:p>
          <a:p>
            <a:r>
              <a:rPr lang="en" altLang="ja-JP" sz="1600" b="1" dirty="0">
                <a:solidFill>
                  <a:srgbClr val="FFFFFF"/>
                </a:solidFill>
                <a:latin typeface="Menlo" panose="020B0609030804020204" pitchFamily="49" charset="0"/>
              </a:rPr>
              <a:t>   </a:t>
            </a:r>
            <a:r>
              <a:rPr lang="en" altLang="ja-JP" sz="1600" b="1" dirty="0">
                <a:solidFill>
                  <a:srgbClr val="F2248C"/>
                </a:solidFill>
                <a:latin typeface="Menlo" panose="020B0609030804020204" pitchFamily="49" charset="0"/>
              </a:rPr>
              <a:t>let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 status = </a:t>
            </a:r>
            <a:r>
              <a:rPr lang="en" altLang="ja-JP" sz="1600" dirty="0" err="1">
                <a:solidFill>
                  <a:srgbClr val="FFFFFF"/>
                </a:solidFill>
                <a:latin typeface="Menlo" panose="020B0609030804020204" pitchFamily="49" charset="0"/>
              </a:rPr>
              <a:t>json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[</a:t>
            </a:r>
            <a:r>
              <a:rPr lang="en" altLang="ja-JP" sz="1600" dirty="0">
                <a:solidFill>
                  <a:srgbClr val="FC4651"/>
                </a:solidFill>
                <a:latin typeface="Menlo" panose="020B0609030804020204" pitchFamily="49" charset="0"/>
              </a:rPr>
              <a:t>"status"</a:t>
            </a:r>
            <a:r>
              <a:rPr lang="en" altLang="ja-JP" sz="1600" dirty="0">
                <a:solidFill>
                  <a:srgbClr val="FFFFFF"/>
                </a:solidFill>
                <a:latin typeface="Menlo" panose="020B0609030804020204" pitchFamily="49" charset="0"/>
              </a:rPr>
              <a:t>]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DD9A29-870E-E940-AC8C-D82354AD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70" y="3921880"/>
            <a:ext cx="1347371" cy="27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AA63A40-10A0-FD4B-9D68-5B7A04BC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861" y="3116972"/>
            <a:ext cx="1693636" cy="35278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C805E7-5F83-D549-AF60-81584B3A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2 </a:t>
            </a:r>
            <a:r>
              <a:rPr kumimoji="1" lang="en-US" altLang="ja-JP" dirty="0" err="1"/>
              <a:t>WebAPI</a:t>
            </a:r>
            <a:r>
              <a:rPr kumimoji="1" lang="ja-JP" altLang="en-US"/>
              <a:t>を使おう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B2124-B5C6-9C4C-9EE0-66451E0F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Yahoo</a:t>
            </a:r>
            <a:r>
              <a:rPr lang="ja-JP" altLang="en-US"/>
              <a:t>のお天気</a:t>
            </a:r>
            <a:r>
              <a:rPr lang="en" altLang="ja-JP" dirty="0"/>
              <a:t>API</a:t>
            </a:r>
            <a:r>
              <a:rPr lang="ja-JP" altLang="en-US"/>
              <a:t>を使って、これからの降水確率を表示する アプリを作ろう！！</a:t>
            </a:r>
            <a:endParaRPr lang="en-US" altLang="ja-JP" dirty="0"/>
          </a:p>
          <a:p>
            <a:pPr lvl="1"/>
            <a:r>
              <a:rPr lang="en" altLang="ja-JP" dirty="0"/>
              <a:t>API</a:t>
            </a:r>
            <a:r>
              <a:rPr lang="ja-JP" altLang="en-US"/>
              <a:t>の仕様はここを参考に </a:t>
            </a:r>
            <a:endParaRPr lang="en-US" altLang="ja-JP" dirty="0"/>
          </a:p>
          <a:p>
            <a:pPr lvl="1"/>
            <a:r>
              <a:rPr lang="en" altLang="ja-JP" dirty="0">
                <a:hlinkClick r:id="rId3"/>
              </a:rPr>
              <a:t>https://developer.yahoo.co.jp/webapi/</a:t>
            </a:r>
            <a:br>
              <a:rPr lang="en" altLang="ja-JP" dirty="0">
                <a:hlinkClick r:id="rId3"/>
              </a:rPr>
            </a:br>
            <a:r>
              <a:rPr lang="en" altLang="ja-JP" dirty="0">
                <a:hlinkClick r:id="rId3"/>
              </a:rPr>
              <a:t>map/openlocalplatform/v1/weather.html </a:t>
            </a:r>
            <a:endParaRPr lang="en" altLang="ja-JP" dirty="0"/>
          </a:p>
          <a:p>
            <a:pPr lvl="1"/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6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前回の復習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UI</a:t>
            </a:r>
            <a:r>
              <a:rPr lang="ja-JP" altLang="en-US"/>
              <a:t>をつくろうの第</a:t>
            </a:r>
            <a:r>
              <a:rPr lang="en-US" altLang="ja-JP" dirty="0"/>
              <a:t>2</a:t>
            </a:r>
            <a:r>
              <a:rPr lang="ja-JP" altLang="en-US"/>
              <a:t>弾したね</a:t>
            </a:r>
            <a:endParaRPr lang="en-US" altLang="ja-JP" dirty="0"/>
          </a:p>
          <a:p>
            <a:pPr lvl="1"/>
            <a:r>
              <a:rPr lang="en-US" altLang="ja-JP" dirty="0" err="1"/>
              <a:t>UITableView</a:t>
            </a:r>
            <a:endParaRPr lang="en-US" altLang="ja-JP" dirty="0"/>
          </a:p>
          <a:p>
            <a:pPr lvl="1"/>
            <a:r>
              <a:rPr lang="en-US" altLang="ja-JP" dirty="0" err="1"/>
              <a:t>UICollectionView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558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1" y="3331029"/>
            <a:ext cx="8523338" cy="13824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ja-JP" altLang="en-US" sz="4400"/>
              <a:t>ライブラリを利用してもっと</a:t>
            </a:r>
            <a:endParaRPr lang="en-US" altLang="ja-JP" sz="4400" dirty="0"/>
          </a:p>
          <a:p>
            <a:pPr marL="0" indent="0" algn="ctr">
              <a:buNone/>
            </a:pPr>
            <a:r>
              <a:rPr lang="ja-JP" altLang="en-US" sz="4400"/>
              <a:t>すごいことをする💪💪！！！！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32322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44747-B4A1-014A-9FAC-DF019FD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ライブラリを使うと</a:t>
            </a:r>
            <a:r>
              <a:rPr kumimoji="1" lang="en-US" altLang="ja-JP" dirty="0"/>
              <a:t>…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4B249-A97B-7B47-8B0A-9356B292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めっちゃ夢広がる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24812C-D0ED-3540-856B-B47BF0E8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781501"/>
            <a:ext cx="3848100" cy="36703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CA566C5-3E61-A24B-9EE2-9865D5E5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07" y="2870670"/>
            <a:ext cx="1962150" cy="34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/>
          <a:lstStyle/>
          <a:p>
            <a:r>
              <a:rPr lang="ja-JP" altLang="en-US"/>
              <a:t>ライブラリを入れる</a:t>
            </a:r>
            <a:r>
              <a:rPr lang="en-US" altLang="ja-JP" dirty="0"/>
              <a:t>3</a:t>
            </a:r>
            <a:r>
              <a:rPr lang="ja-JP" altLang="en-US"/>
              <a:t>つの手法の説明</a:t>
            </a:r>
            <a:endParaRPr lang="en-US" altLang="ja-JP" dirty="0"/>
          </a:p>
          <a:p>
            <a:r>
              <a:rPr kumimoji="1" lang="ja-JP" altLang="en-US"/>
              <a:t>ライブラリを実際に入れてみる</a:t>
            </a:r>
            <a:endParaRPr kumimoji="1" lang="en-US" altLang="ja-JP" dirty="0"/>
          </a:p>
          <a:p>
            <a:pPr lvl="1"/>
            <a:r>
              <a:rPr kumimoji="1" lang="ja-JP" altLang="en-US"/>
              <a:t>アニメーションを動かす</a:t>
            </a:r>
            <a:r>
              <a:rPr kumimoji="1" lang="en-US" altLang="ja-JP" dirty="0"/>
              <a:t>Lottie</a:t>
            </a:r>
          </a:p>
          <a:p>
            <a:pPr lvl="1"/>
            <a:r>
              <a:rPr lang="en-US" altLang="ja-JP" dirty="0"/>
              <a:t>API</a:t>
            </a:r>
            <a:r>
              <a:rPr lang="ja-JP" altLang="en-US"/>
              <a:t>と通信する</a:t>
            </a:r>
            <a:r>
              <a:rPr lang="en-US" altLang="ja-JP" dirty="0" err="1"/>
              <a:t>Alamofire</a:t>
            </a:r>
            <a:endParaRPr lang="en-US" altLang="ja-JP" dirty="0"/>
          </a:p>
          <a:p>
            <a:pPr lvl="1"/>
            <a:r>
              <a:rPr kumimoji="1" lang="en-US" altLang="ja-JP" dirty="0"/>
              <a:t>Swift</a:t>
            </a:r>
            <a:r>
              <a:rPr kumimoji="1" lang="ja-JP" altLang="en-US"/>
              <a:t>で</a:t>
            </a:r>
            <a:r>
              <a:rPr kumimoji="1" lang="en-US" altLang="ja-JP" dirty="0"/>
              <a:t>JSON</a:t>
            </a:r>
            <a:r>
              <a:rPr kumimoji="1" lang="ja-JP" altLang="en-US"/>
              <a:t>を扱いやすくる</a:t>
            </a:r>
            <a:r>
              <a:rPr kumimoji="1" lang="en-US" altLang="ja-JP" dirty="0" err="1"/>
              <a:t>SwiftyJSON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250AD6-9378-1243-9EA7-617B7EA5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25" y="2715401"/>
            <a:ext cx="1931617" cy="41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4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ライブラリの入れ方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ja-JP" altLang="en-US"/>
              <a:t>通りの方法で入れられる</a:t>
            </a:r>
            <a:endParaRPr lang="en-US" altLang="ja-JP" dirty="0"/>
          </a:p>
          <a:p>
            <a:pPr lvl="1"/>
            <a:r>
              <a:rPr kumimoji="1" lang="ja-JP" altLang="en-US"/>
              <a:t>お手製で追加</a:t>
            </a:r>
            <a:endParaRPr kumimoji="1" lang="en-US" altLang="ja-JP" dirty="0"/>
          </a:p>
          <a:p>
            <a:pPr lvl="1"/>
            <a:r>
              <a:rPr lang="en-US" altLang="ja-JP" dirty="0" err="1"/>
              <a:t>CocoaPods</a:t>
            </a:r>
            <a:r>
              <a:rPr lang="ja-JP" altLang="en-US"/>
              <a:t>で追加</a:t>
            </a:r>
            <a:endParaRPr lang="en-US" altLang="ja-JP" dirty="0"/>
          </a:p>
          <a:p>
            <a:pPr lvl="1"/>
            <a:r>
              <a:rPr kumimoji="1" lang="en-US" altLang="ja-JP" dirty="0"/>
              <a:t>Carthage</a:t>
            </a:r>
            <a:r>
              <a:rPr kumimoji="1" lang="ja-JP" altLang="en-US"/>
              <a:t>で追加</a:t>
            </a:r>
          </a:p>
        </p:txBody>
      </p:sp>
    </p:spTree>
    <p:extLst>
      <p:ext uri="{BB962C8B-B14F-4D97-AF65-F5344CB8AC3E}">
        <p14:creationId xmlns:p14="http://schemas.microsoft.com/office/powerpoint/2010/main" val="19010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ライブラリの入れ方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>
            <a:normAutofit fontScale="92500" lnSpcReduction="10000"/>
          </a:bodyPr>
          <a:lstStyle/>
          <a:p>
            <a:pPr marL="370350" indent="-514350">
              <a:buFont typeface="+mj-ea"/>
              <a:buAutoNum type="circleNumDbPlain"/>
            </a:pPr>
            <a:r>
              <a:rPr lang="ja-JP" altLang="en-US"/>
              <a:t>お手製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👍自由に配布できる！！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👎手間がかかる、運用面でも面倒</a:t>
            </a:r>
            <a:r>
              <a:rPr lang="en-US" altLang="ja-JP" dirty="0"/>
              <a:t>…</a:t>
            </a:r>
          </a:p>
          <a:p>
            <a:pPr marL="370350" indent="-514350">
              <a:buFont typeface="+mj-ea"/>
              <a:buAutoNum type="circleNumDbPlain"/>
            </a:pPr>
            <a:r>
              <a:rPr kumimoji="1" lang="en-US" altLang="ja-JP" dirty="0"/>
              <a:t>Cocoa Pods</a:t>
            </a:r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👍入れるのが楽！！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👎ビルドに時間かかる</a:t>
            </a:r>
            <a:r>
              <a:rPr lang="en-US" altLang="ja-JP" dirty="0"/>
              <a:t>…</a:t>
            </a:r>
            <a:endParaRPr kumimoji="1" lang="en-US" altLang="ja-JP" dirty="0"/>
          </a:p>
          <a:p>
            <a:pPr marL="370350" indent="-514350">
              <a:buFont typeface="+mj-ea"/>
              <a:buAutoNum type="circleNumDbPlain"/>
            </a:pPr>
            <a:r>
              <a:rPr lang="en-US" altLang="ja-JP" dirty="0"/>
              <a:t>Carthage</a:t>
            </a:r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👍ビルドが早い！！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👎手間がかかる</a:t>
            </a:r>
            <a:r>
              <a:rPr lang="en-US" altLang="ja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81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ライブラリの入れ方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>
            <a:normAutofit fontScale="92500" lnSpcReduction="10000"/>
          </a:bodyPr>
          <a:lstStyle/>
          <a:p>
            <a:pPr marL="370350" indent="-514350">
              <a:buFont typeface="+mj-ea"/>
              <a:buAutoNum type="circleNumDbPlain"/>
            </a:pPr>
            <a:r>
              <a:rPr lang="ja-JP" altLang="en-US"/>
              <a:t>お手製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👍自由に配布できる！！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👎手間がかかる、運用面でも面倒</a:t>
            </a:r>
            <a:r>
              <a:rPr lang="en-US" altLang="ja-JP" dirty="0"/>
              <a:t>…</a:t>
            </a:r>
          </a:p>
          <a:p>
            <a:pPr marL="370350" indent="-514350">
              <a:buFont typeface="+mj-ea"/>
              <a:buAutoNum type="circleNumDbPlain"/>
            </a:pPr>
            <a:r>
              <a:rPr kumimoji="1" lang="en-US" altLang="ja-JP" dirty="0"/>
              <a:t>Cocoa Pods</a:t>
            </a:r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👍入れるのが楽！！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👎ビルドに時間かかる</a:t>
            </a:r>
            <a:r>
              <a:rPr lang="en-US" altLang="ja-JP" dirty="0"/>
              <a:t>…</a:t>
            </a:r>
            <a:endParaRPr kumimoji="1" lang="en-US" altLang="ja-JP" dirty="0"/>
          </a:p>
          <a:p>
            <a:pPr marL="370350" indent="-514350">
              <a:buFont typeface="+mj-ea"/>
              <a:buAutoNum type="circleNumDbPlain"/>
            </a:pPr>
            <a:r>
              <a:rPr lang="en-US" altLang="ja-JP" dirty="0"/>
              <a:t>Carthage</a:t>
            </a:r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👍ビルドが早い！！</a:t>
            </a:r>
            <a:endParaRPr lang="en-US" altLang="ja-JP" dirty="0"/>
          </a:p>
          <a:p>
            <a:pPr lvl="1">
              <a:buFont typeface="システムフォント（レギュラー）"/>
              <a:buChar char="-"/>
            </a:pPr>
            <a:r>
              <a:rPr lang="ja-JP" altLang="en-US"/>
              <a:t>👎手間がかかる</a:t>
            </a:r>
            <a:r>
              <a:rPr lang="en-US" altLang="ja-JP" dirty="0"/>
              <a:t>…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2A75EA-0E18-CA48-B019-61679CB92326}"/>
              </a:ext>
            </a:extLst>
          </p:cNvPr>
          <p:cNvSpPr/>
          <p:nvPr/>
        </p:nvSpPr>
        <p:spPr>
          <a:xfrm>
            <a:off x="310330" y="3352800"/>
            <a:ext cx="3967756" cy="1371600"/>
          </a:xfrm>
          <a:prstGeom prst="rect">
            <a:avLst/>
          </a:prstGeom>
          <a:noFill/>
          <a:ln w="76200">
            <a:solidFill>
              <a:srgbClr val="FF2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07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71A-DAED-C648-A544-3C27AF41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Cocoa Pods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85992-9DF7-5247-8B74-B44DF07E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30" y="2124025"/>
            <a:ext cx="8703041" cy="4121148"/>
          </a:xfrm>
        </p:spPr>
        <p:txBody>
          <a:bodyPr/>
          <a:lstStyle/>
          <a:p>
            <a:r>
              <a:rPr kumimoji="1" lang="en-US" altLang="ja-JP" dirty="0"/>
              <a:t>iOS/Mac</a:t>
            </a:r>
            <a:r>
              <a:rPr kumimoji="1" lang="ja-JP" altLang="en-US"/>
              <a:t>向けのアプリを作成する際のライブラリを管理してくれるもの（</a:t>
            </a:r>
            <a:r>
              <a:rPr kumimoji="1" lang="en-US" altLang="ja-JP" dirty="0" err="1"/>
              <a:t>Qiita</a:t>
            </a:r>
            <a:r>
              <a:rPr kumimoji="1" lang="ja-JP" altLang="en-US"/>
              <a:t>引用）</a:t>
            </a:r>
            <a:endParaRPr kumimoji="1" lang="en-US" altLang="ja-JP" dirty="0"/>
          </a:p>
          <a:p>
            <a:r>
              <a:rPr lang="ja-JP" altLang="en-US"/>
              <a:t>入れ方</a:t>
            </a:r>
            <a:endParaRPr lang="en-US" altLang="ja-JP" dirty="0"/>
          </a:p>
          <a:p>
            <a:pPr lvl="1"/>
            <a:r>
              <a:rPr kumimoji="1" lang="ja-JP" altLang="en-US"/>
              <a:t>ターミナルで</a:t>
            </a:r>
            <a:endParaRPr kumimoji="1" lang="en-US" altLang="ja-JP" dirty="0"/>
          </a:p>
          <a:p>
            <a:pPr marL="770400" lvl="1" indent="-457200">
              <a:buFont typeface="+mj-ea"/>
              <a:buAutoNum type="circleNumDbPlain"/>
            </a:pPr>
            <a:r>
              <a:rPr lang="en-US" altLang="ja-JP" dirty="0"/>
              <a:t>Ruby gem</a:t>
            </a:r>
            <a:r>
              <a:rPr lang="ja-JP" altLang="en-US"/>
              <a:t>を最新に</a:t>
            </a:r>
            <a:endParaRPr lang="en-US" altLang="ja-JP" dirty="0"/>
          </a:p>
          <a:p>
            <a:pPr marL="770400" lvl="1" indent="-457200">
              <a:buFont typeface="+mj-ea"/>
              <a:buAutoNum type="circleNumDbPlain"/>
            </a:pPr>
            <a:r>
              <a:rPr kumimoji="1" lang="ja-JP" altLang="en-US"/>
              <a:t>インストール</a:t>
            </a:r>
            <a:endParaRPr kumimoji="1" lang="en-US" altLang="ja-JP" dirty="0"/>
          </a:p>
          <a:p>
            <a:pPr marL="770400" lvl="1" indent="-457200">
              <a:buFont typeface="+mj-ea"/>
              <a:buAutoNum type="circleNumDbPlain"/>
            </a:pPr>
            <a:r>
              <a:rPr lang="ja-JP" altLang="en-US"/>
              <a:t>セットアップ</a:t>
            </a:r>
            <a:endParaRPr lang="en-US" altLang="ja-JP" dirty="0"/>
          </a:p>
          <a:p>
            <a:pPr marL="770400" lvl="1" indent="-457200">
              <a:buFont typeface="+mj-ea"/>
              <a:buAutoNum type="circleNumDbPlain"/>
            </a:pPr>
            <a:r>
              <a:rPr kumimoji="1" lang="ja-JP" altLang="en-US"/>
              <a:t>完了</a:t>
            </a:r>
            <a:r>
              <a:rPr kumimoji="1" lang="en-US" altLang="ja-JP" dirty="0"/>
              <a:t>!!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CB61DF-7476-B04D-9D22-407EFD1FFC56}"/>
              </a:ext>
            </a:extLst>
          </p:cNvPr>
          <p:cNvSpPr/>
          <p:nvPr/>
        </p:nvSpPr>
        <p:spPr>
          <a:xfrm>
            <a:off x="4942115" y="3547541"/>
            <a:ext cx="305888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</a:t>
            </a:r>
            <a:r>
              <a:rPr lang="en" altLang="ja-JP" dirty="0">
                <a:solidFill>
                  <a:srgbClr val="FF0000"/>
                </a:solidFill>
              </a:rPr>
              <a:t> </a:t>
            </a:r>
            <a:r>
              <a:rPr lang="en" altLang="ja-JP" dirty="0" err="1">
                <a:solidFill>
                  <a:schemeClr val="bg1"/>
                </a:solidFill>
              </a:rPr>
              <a:t>sudo</a:t>
            </a:r>
            <a:r>
              <a:rPr lang="en" altLang="ja-JP" dirty="0">
                <a:solidFill>
                  <a:schemeClr val="bg1"/>
                </a:solidFill>
              </a:rPr>
              <a:t> gem update </a:t>
            </a:r>
            <a:r>
              <a:rPr lang="en" altLang="ja-JP" dirty="0">
                <a:solidFill>
                  <a:srgbClr val="FF4F79"/>
                </a:solidFill>
              </a:rPr>
              <a:t>--system</a:t>
            </a:r>
            <a:endParaRPr lang="ja-JP" altLang="en-US">
              <a:solidFill>
                <a:srgbClr val="FF4F79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9F229D-E300-6548-BEE0-AC68F96965B1}"/>
              </a:ext>
            </a:extLst>
          </p:cNvPr>
          <p:cNvSpPr/>
          <p:nvPr/>
        </p:nvSpPr>
        <p:spPr>
          <a:xfrm>
            <a:off x="1309007" y="6468917"/>
            <a:ext cx="6525986" cy="276999"/>
          </a:xfrm>
          <a:prstGeom prst="rect">
            <a:avLst/>
          </a:prstGeom>
          <a:solidFill>
            <a:srgbClr val="7F7F7F">
              <a:alpha val="22745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ja-JP" sz="1200" dirty="0"/>
              <a:t>【</a:t>
            </a:r>
            <a:r>
              <a:rPr lang="en" altLang="ja-JP" sz="1200" dirty="0" err="1"/>
              <a:t>Swift】CocoaPods</a:t>
            </a:r>
            <a:r>
              <a:rPr lang="ja-JP" altLang="en-US" sz="1200"/>
              <a:t>導入手順 </a:t>
            </a:r>
            <a:r>
              <a:rPr lang="en-US" altLang="ja-JP" sz="1200" dirty="0"/>
              <a:t>- </a:t>
            </a:r>
            <a:r>
              <a:rPr lang="en" altLang="ja-JP" sz="1200" dirty="0" err="1"/>
              <a:t>Qiita</a:t>
            </a:r>
            <a:r>
              <a:rPr lang="en" altLang="ja-JP" sz="1200" dirty="0"/>
              <a:t> https://</a:t>
            </a:r>
            <a:r>
              <a:rPr lang="en" altLang="ja-JP" sz="1200" dirty="0" err="1"/>
              <a:t>qiita.com</a:t>
            </a:r>
            <a:r>
              <a:rPr lang="en" altLang="ja-JP" sz="1200" dirty="0"/>
              <a:t>/</a:t>
            </a:r>
            <a:r>
              <a:rPr lang="en" altLang="ja-JP" sz="1200" dirty="0" err="1"/>
              <a:t>ShinokiRyosei</a:t>
            </a:r>
            <a:r>
              <a:rPr lang="en" altLang="ja-JP" sz="1200" dirty="0"/>
              <a:t>/items/3090290cb72434852460</a:t>
            </a:r>
            <a:endParaRPr lang="ja-JP" altLang="en-US" sz="1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6BB5AA-F3CF-CD45-A0D6-8F7162AA2FB6}"/>
              </a:ext>
            </a:extLst>
          </p:cNvPr>
          <p:cNvSpPr/>
          <p:nvPr/>
        </p:nvSpPr>
        <p:spPr>
          <a:xfrm>
            <a:off x="4942115" y="4767663"/>
            <a:ext cx="305888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 </a:t>
            </a:r>
            <a:r>
              <a:rPr lang="en" altLang="ja-JP" dirty="0" err="1">
                <a:solidFill>
                  <a:schemeClr val="bg1"/>
                </a:solidFill>
              </a:rPr>
              <a:t>sudo</a:t>
            </a:r>
            <a:r>
              <a:rPr lang="en" altLang="ja-JP" dirty="0">
                <a:solidFill>
                  <a:schemeClr val="bg1"/>
                </a:solidFill>
              </a:rPr>
              <a:t> gem install </a:t>
            </a:r>
            <a:r>
              <a:rPr lang="en" altLang="ja-JP" dirty="0">
                <a:solidFill>
                  <a:srgbClr val="FF4F79"/>
                </a:solidFill>
              </a:rPr>
              <a:t>-n</a:t>
            </a:r>
            <a:r>
              <a:rPr lang="en" altLang="ja-JP" dirty="0">
                <a:solidFill>
                  <a:schemeClr val="bg1"/>
                </a:solidFill>
              </a:rPr>
              <a:t> /</a:t>
            </a:r>
            <a:r>
              <a:rPr lang="en" altLang="ja-JP" dirty="0" err="1">
                <a:solidFill>
                  <a:schemeClr val="bg1"/>
                </a:solidFill>
              </a:rPr>
              <a:t>usr</a:t>
            </a:r>
            <a:r>
              <a:rPr lang="en" altLang="ja-JP" dirty="0">
                <a:solidFill>
                  <a:schemeClr val="bg1"/>
                </a:solidFill>
              </a:rPr>
              <a:t>/local/bin </a:t>
            </a:r>
            <a:r>
              <a:rPr lang="en" altLang="ja-JP" dirty="0" err="1">
                <a:solidFill>
                  <a:schemeClr val="bg1"/>
                </a:solidFill>
              </a:rPr>
              <a:t>cocoapods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9CCA4F-249C-8B46-9FC8-A3DF81F648A9}"/>
              </a:ext>
            </a:extLst>
          </p:cNvPr>
          <p:cNvSpPr/>
          <p:nvPr/>
        </p:nvSpPr>
        <p:spPr>
          <a:xfrm>
            <a:off x="4942115" y="4150317"/>
            <a:ext cx="305888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 </a:t>
            </a:r>
            <a:r>
              <a:rPr lang="en" altLang="ja-JP" dirty="0" err="1">
                <a:solidFill>
                  <a:schemeClr val="bg1"/>
                </a:solidFill>
              </a:rPr>
              <a:t>sudo</a:t>
            </a:r>
            <a:r>
              <a:rPr lang="en" altLang="ja-JP" dirty="0">
                <a:solidFill>
                  <a:schemeClr val="bg1"/>
                </a:solidFill>
              </a:rPr>
              <a:t> gem install </a:t>
            </a:r>
            <a:r>
              <a:rPr lang="en" altLang="ja-JP" dirty="0" err="1">
                <a:solidFill>
                  <a:schemeClr val="bg1"/>
                </a:solidFill>
              </a:rPr>
              <a:t>cocoapods</a:t>
            </a:r>
            <a:endParaRPr lang="ja-JP" altLang="en-US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2799CB-CB78-B641-92F9-A22F61891C8E}"/>
              </a:ext>
            </a:extLst>
          </p:cNvPr>
          <p:cNvSpPr txBox="1"/>
          <p:nvPr/>
        </p:nvSpPr>
        <p:spPr>
          <a:xfrm>
            <a:off x="6180264" y="445803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18211A-65CE-D342-B1D9-E06952551219}"/>
              </a:ext>
            </a:extLst>
          </p:cNvPr>
          <p:cNvSpPr/>
          <p:nvPr/>
        </p:nvSpPr>
        <p:spPr>
          <a:xfrm>
            <a:off x="4942115" y="5506418"/>
            <a:ext cx="305888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ja-JP" dirty="0">
                <a:solidFill>
                  <a:schemeClr val="bg1"/>
                </a:solidFill>
              </a:rPr>
              <a:t>$ pod setup</a:t>
            </a:r>
            <a:endParaRPr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582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31692</TotalTime>
  <Words>489</Words>
  <Application>Microsoft Macintosh PowerPoint</Application>
  <PresentationFormat>画面に合わせる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8" baseType="lpstr">
      <vt:lpstr>.AppleSystemUIFont</vt:lpstr>
      <vt:lpstr>システムフォント（レギュラー）</vt:lpstr>
      <vt:lpstr>メイリオ</vt:lpstr>
      <vt:lpstr>Yu Gothic</vt:lpstr>
      <vt:lpstr>Yu Gothic</vt:lpstr>
      <vt:lpstr>Arial</vt:lpstr>
      <vt:lpstr>Calibri</vt:lpstr>
      <vt:lpstr>Menlo</vt:lpstr>
      <vt:lpstr>Wingdings</vt:lpstr>
      <vt:lpstr>ホワイト</vt:lpstr>
      <vt:lpstr>Swift勉強会 第四回 - ライブラリを触ってみよう -</vt:lpstr>
      <vt:lpstr>前回の復習</vt:lpstr>
      <vt:lpstr>今日の目標</vt:lpstr>
      <vt:lpstr>ライブラリを使うと…</vt:lpstr>
      <vt:lpstr>今日の流れ</vt:lpstr>
      <vt:lpstr>ライブラリの入れ方</vt:lpstr>
      <vt:lpstr>ライブラリの入れ方</vt:lpstr>
      <vt:lpstr>ライブラリの入れ方</vt:lpstr>
      <vt:lpstr>Cocoa Pods</vt:lpstr>
      <vt:lpstr>ライブラリの追加の仕方</vt:lpstr>
      <vt:lpstr>さっそく入れてみよう</vt:lpstr>
      <vt:lpstr>アニメーションを拾ってくる</vt:lpstr>
      <vt:lpstr>アニメーションファイルの追加</vt:lpstr>
      <vt:lpstr>アニメーションの表示</vt:lpstr>
      <vt:lpstr>つぎ！！</vt:lpstr>
      <vt:lpstr>Alamofire/SwiftyJSON</vt:lpstr>
      <vt:lpstr>演習1</vt:lpstr>
      <vt:lpstr>演習2 WebAPIを使おう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</dc:title>
  <dc:creator>Shinjiro Niino</dc:creator>
  <cp:lastModifiedBy>NIINO SHINJIRO</cp:lastModifiedBy>
  <cp:revision>129</cp:revision>
  <cp:lastPrinted>2019-10-23T16:23:33Z</cp:lastPrinted>
  <dcterms:created xsi:type="dcterms:W3CDTF">2018-08-21T14:18:55Z</dcterms:created>
  <dcterms:modified xsi:type="dcterms:W3CDTF">2019-11-03T07:17:50Z</dcterms:modified>
</cp:coreProperties>
</file>