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96" r:id="rId2"/>
    <p:sldId id="306" r:id="rId3"/>
    <p:sldId id="308" r:id="rId4"/>
    <p:sldId id="312" r:id="rId5"/>
    <p:sldId id="307" r:id="rId6"/>
    <p:sldId id="309" r:id="rId7"/>
    <p:sldId id="311" r:id="rId8"/>
    <p:sldId id="313" r:id="rId9"/>
    <p:sldId id="316" r:id="rId10"/>
    <p:sldId id="257" r:id="rId11"/>
    <p:sldId id="314" r:id="rId12"/>
    <p:sldId id="319" r:id="rId13"/>
    <p:sldId id="317" r:id="rId14"/>
    <p:sldId id="315" r:id="rId15"/>
    <p:sldId id="318" r:id="rId16"/>
    <p:sldId id="320" r:id="rId17"/>
    <p:sldId id="321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A9"/>
    <a:srgbClr val="FF2841"/>
    <a:srgbClr val="FF4F79"/>
    <a:srgbClr val="FFFFFF"/>
    <a:srgbClr val="7F7F7F"/>
    <a:srgbClr val="DBDADC"/>
    <a:srgbClr val="DEDCDF"/>
    <a:srgbClr val="00AAD6"/>
    <a:srgbClr val="3CA779"/>
    <a:srgbClr val="FFF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8"/>
    <p:restoredTop sz="91429"/>
  </p:normalViewPr>
  <p:slideViewPr>
    <p:cSldViewPr snapToGrid="0" snapToObjects="1">
      <p:cViewPr varScale="1">
        <p:scale>
          <a:sx n="45" d="100"/>
          <a:sy n="45" d="100"/>
        </p:scale>
        <p:origin x="1240" y="192"/>
      </p:cViewPr>
      <p:guideLst/>
    </p:cSldViewPr>
  </p:slideViewPr>
  <p:outlineViewPr>
    <p:cViewPr>
      <p:scale>
        <a:sx n="33" d="100"/>
        <a:sy n="33" d="100"/>
      </p:scale>
      <p:origin x="0" y="-1072"/>
    </p:cViewPr>
  </p:outlineViewPr>
  <p:notesTextViewPr>
    <p:cViewPr>
      <p:scale>
        <a:sx n="60" d="100"/>
        <a:sy n="6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269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9D62887-FAC4-674F-963E-33B59DDFD1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4B25A03-5306-FE4E-A76E-CE120FEF64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2101E-728B-184D-A501-564ACA79EF3F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ABD6C19-B67B-C44E-BD5D-E42BA8B9F5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367119-67BC-DB4A-9FDA-5C221647D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F686F-23ED-114B-89F4-6B4827012D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232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4CDF4-08BC-8A4A-A816-FA326C9398D5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62F09-FA86-874E-8BF1-86504585D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45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62F09-FA86-874E-8BF1-86504585DB10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074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9144000" cy="4866968"/>
          </a:xfrm>
          <a:prstGeom prst="rect">
            <a:avLst/>
          </a:prstGeom>
          <a:solidFill>
            <a:srgbClr val="00AAD6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>
                <a:solidFill>
                  <a:srgbClr val="FFF9E6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161450"/>
            <a:ext cx="6858000" cy="1062369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9144000" cy="1825625"/>
          </a:xfrm>
          <a:prstGeom prst="rect">
            <a:avLst/>
          </a:prstGeom>
          <a:solidFill>
            <a:srgbClr val="00AAD6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58" y="354667"/>
            <a:ext cx="8681884" cy="1074303"/>
          </a:xfrm>
        </p:spPr>
        <p:txBody>
          <a:bodyPr>
            <a:noAutofit/>
          </a:bodyPr>
          <a:lstStyle>
            <a:lvl1pPr>
              <a:defRPr sz="5400" b="1">
                <a:solidFill>
                  <a:srgbClr val="FFF9E6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331" y="2124025"/>
            <a:ext cx="8523338" cy="4121148"/>
          </a:xfrm>
        </p:spPr>
        <p:txBody>
          <a:bodyPr>
            <a:normAutofit/>
          </a:bodyPr>
          <a:lstStyle>
            <a:lvl1pPr marL="228600" marR="0" indent="-372600" algn="l" defTabSz="914400" rtl="0" eaLnBrk="1" fontAlgn="auto" latinLnBrk="0" hangingPunct="1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Tx/>
              <a:buSzTx/>
              <a:buFont typeface="Wingdings" charset="2"/>
              <a:buChar char="l"/>
              <a:tabLst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  <a:lvl2pPr marL="541800" indent="-228600">
              <a:buFont typeface=".AppleSystemUIFont" charset="-120"/>
              <a:buChar char="-"/>
              <a:defRPr sz="25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2pPr>
            <a:lvl3pPr marL="819000" indent="-372600">
              <a:buFont typeface="Wingdings" charset="2"/>
              <a:buChar char="n"/>
              <a:defRPr sz="23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3pPr>
            <a:lvl4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4pPr>
            <a:lvl5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marL="228600" marR="0" lvl="0" indent="-372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charset="2"/>
              <a:buChar char="l"/>
              <a:tabLst/>
              <a:defRPr/>
            </a:pPr>
            <a:r>
              <a:rPr lang="ja-JP" altLang="en-US" dirty="0"/>
              <a:t>マスター テキストの書式設定</a:t>
            </a:r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角丸四角形 8"/>
          <p:cNvSpPr/>
          <p:nvPr userDrawn="1"/>
        </p:nvSpPr>
        <p:spPr>
          <a:xfrm>
            <a:off x="231058" y="1324333"/>
            <a:ext cx="8681884" cy="3409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00AAD6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88219"/>
            <a:ext cx="7886700" cy="2852737"/>
          </a:xfrm>
        </p:spPr>
        <p:txBody>
          <a:bodyPr anchor="b"/>
          <a:lstStyle>
            <a:lvl1pPr>
              <a:defRPr sz="6000" b="1">
                <a:solidFill>
                  <a:srgbClr val="FFF9E6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867944"/>
            <a:ext cx="78867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FFF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46CDD-378E-A84A-8F0C-B44022576CF0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84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shhhin/Swift-Lectur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80010" y="1360315"/>
            <a:ext cx="8383979" cy="2387600"/>
          </a:xfrm>
        </p:spPr>
        <p:txBody>
          <a:bodyPr>
            <a:normAutofit/>
          </a:bodyPr>
          <a:lstStyle/>
          <a:p>
            <a:r>
              <a:rPr lang="en" altLang="ja-JP" sz="5400" dirty="0"/>
              <a:t>Swift</a:t>
            </a:r>
            <a:r>
              <a:rPr lang="ja-JP" altLang="en-US" sz="5400"/>
              <a:t>勉強会</a:t>
            </a:r>
            <a:r>
              <a:rPr lang="en-US" altLang="ja-JP" sz="5400" dirty="0"/>
              <a:t> </a:t>
            </a:r>
            <a:r>
              <a:rPr lang="ja-JP" altLang="en-US" sz="5400"/>
              <a:t>第一回</a:t>
            </a:r>
            <a:br>
              <a:rPr lang="en-US" altLang="ja-JP" sz="4000" dirty="0"/>
            </a:br>
            <a:r>
              <a:rPr lang="en-US" altLang="ja-JP" sz="4000" dirty="0"/>
              <a:t>- Hello World</a:t>
            </a:r>
            <a:r>
              <a:rPr lang="ja-JP" altLang="en-US" sz="4000"/>
              <a:t>してみよう</a:t>
            </a:r>
            <a:r>
              <a:rPr lang="en-US" altLang="ja-JP" sz="4000" dirty="0"/>
              <a:t> -</a:t>
            </a:r>
            <a:endParaRPr lang="en" altLang="ja-JP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3600">
                <a:latin typeface="+mj-ea"/>
                <a:ea typeface="+mj-ea"/>
              </a:rPr>
              <a:t>新納真次郎（一期生）</a:t>
            </a:r>
            <a:endParaRPr lang="en-US" altLang="ja-JP" sz="3600" dirty="0"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7400" y="3854517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FFF9E6"/>
                </a:solidFill>
                <a:latin typeface="+mj-ea"/>
                <a:ea typeface="+mj-ea"/>
              </a:rPr>
              <a:t>2019.10.18</a:t>
            </a:r>
            <a:endParaRPr kumimoji="1" lang="ja-JP" altLang="en-US" sz="2000" b="1" dirty="0">
              <a:solidFill>
                <a:srgbClr val="FFF9E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41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最新版</a:t>
            </a:r>
            <a:r>
              <a:rPr kumimoji="1" lang="en-US" altLang="ja-JP" dirty="0" err="1"/>
              <a:t>Xcode</a:t>
            </a:r>
            <a:r>
              <a:rPr kumimoji="1" lang="ja-JP" altLang="en-US"/>
              <a:t>を入れよう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BE185DE-47CB-9B47-9692-5D4F9A7EE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D4BB3989-B53E-D94A-99E6-9016D4D7E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16" y="2026053"/>
            <a:ext cx="8741926" cy="4589511"/>
          </a:xfrm>
          <a:prstGeom prst="rect">
            <a:avLst/>
          </a:prstGeom>
          <a:solidFill>
            <a:schemeClr val="bg1">
              <a:alpha val="26667"/>
            </a:schemeClr>
          </a:solidFill>
        </p:spPr>
      </p:pic>
    </p:spTree>
    <p:extLst>
      <p:ext uri="{BB962C8B-B14F-4D97-AF65-F5344CB8AC3E}">
        <p14:creationId xmlns:p14="http://schemas.microsoft.com/office/powerpoint/2010/main" val="165746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C53AC-3CD0-5940-8128-A5530961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/>
              <a:t>プロジェクトをつくってみよう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4EB6D0-C02F-5242-94C4-1610DD46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デモ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32C1D13-4C31-C048-A05C-3B39A4C1E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877" y="2328593"/>
            <a:ext cx="7009792" cy="41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7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B0AAEF-B8C3-F548-B4FF-A14032B3D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58" y="234924"/>
            <a:ext cx="8681884" cy="1074303"/>
          </a:xfrm>
        </p:spPr>
        <p:txBody>
          <a:bodyPr/>
          <a:lstStyle/>
          <a:p>
            <a:r>
              <a:rPr lang="ja-JP" altLang="en-US" sz="4000"/>
              <a:t>シミュレーターで</a:t>
            </a:r>
            <a:r>
              <a:rPr kumimoji="1" lang="ja-JP" altLang="en-US" sz="4000"/>
              <a:t>ビルドしてみよう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C07703-69CE-DC46-BA04-BAC5E3608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デモ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DC73953-AE71-9C44-8621-07605E6C1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846" y="2124025"/>
            <a:ext cx="2272078" cy="47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9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C53AC-3CD0-5940-8128-A5530961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/>
              <a:t>プロジェクトの中身を見てみよう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4EB6D0-C02F-5242-94C4-1610DD46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Xcode</a:t>
            </a:r>
            <a:r>
              <a:rPr kumimoji="1" lang="ja-JP" altLang="en-US"/>
              <a:t>では勝手に白い</a:t>
            </a:r>
            <a:r>
              <a:rPr kumimoji="1" lang="en-US" altLang="ja-JP" dirty="0"/>
              <a:t>View</a:t>
            </a:r>
            <a:r>
              <a:rPr kumimoji="1" lang="ja-JP" altLang="en-US"/>
              <a:t>が表示されところまで作ってくれます</a:t>
            </a:r>
            <a:endParaRPr kumimoji="1" lang="en-US" altLang="ja-JP" dirty="0"/>
          </a:p>
          <a:p>
            <a:pPr lvl="1"/>
            <a:r>
              <a:rPr lang="en-US" altLang="ja-JP" dirty="0" err="1"/>
              <a:t>AppDelegate.swift</a:t>
            </a:r>
            <a:endParaRPr lang="en-US" altLang="ja-JP" dirty="0"/>
          </a:p>
          <a:p>
            <a:pPr marL="446400" lvl="2" indent="0">
              <a:buNone/>
            </a:pPr>
            <a:r>
              <a:rPr kumimoji="1" lang="en-US" altLang="ja-JP" sz="2000" dirty="0"/>
              <a:t>	</a:t>
            </a:r>
            <a:r>
              <a:rPr kumimoji="1" lang="ja-JP" altLang="en-US" sz="2000"/>
              <a:t>アプリ全体における処理を記述したファイル</a:t>
            </a:r>
            <a:endParaRPr kumimoji="1" lang="en-US" altLang="ja-JP" sz="2000" dirty="0"/>
          </a:p>
          <a:p>
            <a:pPr lvl="1"/>
            <a:r>
              <a:rPr lang="en-US" altLang="ja-JP" dirty="0" err="1"/>
              <a:t>ViewController.swift</a:t>
            </a:r>
            <a:endParaRPr lang="en-US" altLang="ja-JP" dirty="0"/>
          </a:p>
          <a:p>
            <a:pPr marL="446400" lvl="2" indent="0">
              <a:buNone/>
            </a:pPr>
            <a:r>
              <a:rPr lang="en-US" altLang="ja-JP" dirty="0"/>
              <a:t>	</a:t>
            </a:r>
            <a:r>
              <a:rPr lang="ja-JP" altLang="en-US" sz="2000"/>
              <a:t>白い</a:t>
            </a:r>
            <a:r>
              <a:rPr lang="en-US" altLang="ja-JP" sz="2000" dirty="0"/>
              <a:t>View</a:t>
            </a:r>
            <a:r>
              <a:rPr lang="ja-JP" altLang="en-US" sz="2000"/>
              <a:t>における処理を記述したファイル</a:t>
            </a:r>
            <a:endParaRPr lang="en-US" altLang="ja-JP" sz="2000" dirty="0"/>
          </a:p>
          <a:p>
            <a:pPr lvl="1"/>
            <a:r>
              <a:rPr lang="en-US" altLang="ja-JP" dirty="0" err="1"/>
              <a:t>Main.storyboard</a:t>
            </a:r>
            <a:endParaRPr lang="en-US" altLang="ja-JP" dirty="0"/>
          </a:p>
          <a:p>
            <a:pPr marL="446400" lvl="2" indent="0">
              <a:buNone/>
            </a:pPr>
            <a:r>
              <a:rPr lang="en-US" altLang="ja-JP" sz="2000" dirty="0"/>
              <a:t>	UI</a:t>
            </a:r>
            <a:r>
              <a:rPr lang="ja-JP" altLang="en-US" sz="2000"/>
              <a:t>を</a:t>
            </a:r>
            <a:r>
              <a:rPr lang="en-US" altLang="ja-JP" sz="2000" dirty="0"/>
              <a:t>GUI</a:t>
            </a:r>
            <a:r>
              <a:rPr lang="ja-JP" altLang="en-US" sz="2000"/>
              <a:t>で設定できるファイル</a:t>
            </a:r>
            <a:endParaRPr lang="en-US" altLang="ja-JP" sz="2000" dirty="0"/>
          </a:p>
          <a:p>
            <a:pPr lvl="1"/>
            <a:r>
              <a:rPr lang="en-US" altLang="ja-JP" dirty="0" err="1"/>
              <a:t>Info.plist</a:t>
            </a:r>
            <a:endParaRPr lang="en-US" altLang="ja-JP" dirty="0"/>
          </a:p>
          <a:p>
            <a:pPr marL="446400" lvl="2" indent="0">
              <a:buNone/>
            </a:pPr>
            <a:r>
              <a:rPr lang="en-US" altLang="ja-JP" sz="2000" dirty="0"/>
              <a:t>	</a:t>
            </a:r>
            <a:r>
              <a:rPr lang="ja-JP" altLang="en-US" sz="2000"/>
              <a:t>設定ファイル（権限とか）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22885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1D59DB-4DFF-414E-8140-D4C4F56E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/>
              <a:t>演習</a:t>
            </a:r>
            <a:r>
              <a:rPr kumimoji="1" lang="en-US" altLang="ja-JP" sz="4400" dirty="0"/>
              <a:t>1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Hello World</a:t>
            </a:r>
            <a:r>
              <a:rPr lang="en-US" altLang="ja-JP" sz="4400" dirty="0"/>
              <a:t> </a:t>
            </a:r>
            <a:r>
              <a:rPr lang="ja-JP" altLang="en-US" sz="4400"/>
              <a:t>してみよう</a:t>
            </a:r>
            <a:endParaRPr kumimoji="1" lang="ja-JP" altLang="en-US" sz="44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68A335-2999-F341-A4AA-816338FEE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viewDidLoad</a:t>
            </a:r>
            <a:r>
              <a:rPr kumimoji="1" lang="en-US" altLang="ja-JP" dirty="0"/>
              <a:t>()</a:t>
            </a:r>
          </a:p>
          <a:p>
            <a:pPr lvl="1"/>
            <a:r>
              <a:rPr kumimoji="1" lang="en-US" altLang="ja-JP" dirty="0"/>
              <a:t>View</a:t>
            </a:r>
            <a:r>
              <a:rPr kumimoji="1" lang="ja-JP" altLang="en-US"/>
              <a:t>が読み込まれたタイミングで行う処理を記述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en-US" altLang="ja-JP" dirty="0"/>
              <a:t>p</a:t>
            </a:r>
            <a:r>
              <a:rPr kumimoji="1" lang="en-US" altLang="ja-JP" dirty="0"/>
              <a:t>rint(text: </a:t>
            </a:r>
            <a:r>
              <a:rPr kumimoji="1" lang="en-US" altLang="ja-JP" dirty="0">
                <a:solidFill>
                  <a:schemeClr val="accent6"/>
                </a:solidFill>
              </a:rPr>
              <a:t>String</a:t>
            </a:r>
            <a:r>
              <a:rPr kumimoji="1" lang="en-US" altLang="ja-JP" dirty="0"/>
              <a:t>)</a:t>
            </a:r>
            <a:r>
              <a:rPr kumimoji="1" lang="ja-JP" altLang="en-US"/>
              <a:t>でコンソールに出力</a:t>
            </a:r>
          </a:p>
        </p:txBody>
      </p:sp>
    </p:spTree>
    <p:extLst>
      <p:ext uri="{BB962C8B-B14F-4D97-AF65-F5344CB8AC3E}">
        <p14:creationId xmlns:p14="http://schemas.microsoft.com/office/powerpoint/2010/main" val="1727610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1B3B9F-4797-A14F-BB3E-89CEEBF5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/>
              <a:t>演習</a:t>
            </a:r>
            <a:r>
              <a:rPr kumimoji="1" lang="en-US" altLang="ja-JP" sz="4400" dirty="0"/>
              <a:t>2 </a:t>
            </a:r>
            <a:r>
              <a:rPr kumimoji="1" lang="ja-JP" altLang="en-US" sz="4400"/>
              <a:t>関数を作ろう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69B072-9456-2A4A-A02B-812754134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1~N</a:t>
            </a:r>
            <a:r>
              <a:rPr kumimoji="1" lang="ja-JP" altLang="en-US"/>
              <a:t>までの整数を足し合わせた値を返す</a:t>
            </a:r>
            <a:br>
              <a:rPr kumimoji="1" lang="en-US" altLang="ja-JP" dirty="0"/>
            </a:br>
            <a:r>
              <a:rPr kumimoji="1" lang="ja-JP" altLang="en-US"/>
              <a:t>関数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getSum</a:t>
            </a:r>
            <a:r>
              <a:rPr kumimoji="1" lang="en-US" altLang="ja-JP" dirty="0"/>
              <a:t>(N) </a:t>
            </a:r>
            <a:r>
              <a:rPr kumimoji="1" lang="ja-JP" altLang="en-US"/>
              <a:t>を作ろう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getSum</a:t>
            </a:r>
            <a:r>
              <a:rPr lang="en-US" altLang="ja-JP" dirty="0"/>
              <a:t>(50)</a:t>
            </a:r>
            <a:r>
              <a:rPr lang="ja-JP" altLang="en-US"/>
              <a:t>を</a:t>
            </a:r>
            <a:r>
              <a:rPr lang="en-US" altLang="ja-JP" dirty="0"/>
              <a:t>print</a:t>
            </a:r>
            <a:r>
              <a:rPr lang="ja-JP" altLang="en-US"/>
              <a:t>で表示しよう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6439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194FF-DEC1-3049-A32F-7131BCFC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演習</a:t>
            </a:r>
            <a:r>
              <a:rPr kumimoji="1" lang="en-US" altLang="ja-JP" dirty="0"/>
              <a:t>2</a:t>
            </a:r>
            <a:r>
              <a:rPr kumimoji="1" lang="ja-JP" altLang="en-US"/>
              <a:t> ヒント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95C0C1-3930-454A-9828-A78232293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331" y="2124024"/>
            <a:ext cx="8523338" cy="4733975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/>
              <a:t>for</a:t>
            </a:r>
            <a:r>
              <a:rPr kumimoji="1" lang="ja-JP" altLang="en-US"/>
              <a:t>文の書き方</a:t>
            </a:r>
            <a:endParaRPr kumimoji="1" lang="en-US" altLang="ja-JP" dirty="0"/>
          </a:p>
          <a:p>
            <a:pPr lvl="1"/>
            <a:r>
              <a:rPr lang="en-US" altLang="ja-JP" sz="2800" i="1" dirty="0"/>
              <a:t>for(</a:t>
            </a:r>
            <a:r>
              <a:rPr lang="en-US" altLang="ja-JP" sz="2800" i="1" dirty="0" err="1"/>
              <a:t>int</a:t>
            </a:r>
            <a:r>
              <a:rPr lang="en-US" altLang="ja-JP" sz="2800" i="1" dirty="0"/>
              <a:t> </a:t>
            </a:r>
            <a:r>
              <a:rPr lang="en-US" altLang="ja-JP" sz="2800" i="1" dirty="0" err="1"/>
              <a:t>i</a:t>
            </a:r>
            <a:r>
              <a:rPr lang="en-US" altLang="ja-JP" sz="2800" i="1" dirty="0"/>
              <a:t>=0; </a:t>
            </a:r>
            <a:r>
              <a:rPr lang="en-US" altLang="ja-JP" sz="2800" i="1" dirty="0" err="1"/>
              <a:t>i</a:t>
            </a:r>
            <a:r>
              <a:rPr lang="en-US" altLang="ja-JP" sz="2800" i="1" dirty="0"/>
              <a:t>&lt;N; </a:t>
            </a:r>
            <a:r>
              <a:rPr lang="en-US" altLang="ja-JP" sz="2800" i="1" dirty="0" err="1"/>
              <a:t>i</a:t>
            </a:r>
            <a:r>
              <a:rPr lang="en-US" altLang="ja-JP" sz="2800" i="1" dirty="0"/>
              <a:t>++) {… </a:t>
            </a:r>
            <a:br>
              <a:rPr lang="en-US" altLang="ja-JP" sz="2800" i="1" dirty="0"/>
            </a:br>
            <a:r>
              <a:rPr lang="ja-JP" altLang="en-US" sz="2800" i="1"/>
              <a:t>👉</a:t>
            </a:r>
            <a:r>
              <a:rPr lang="en-US" altLang="ja-JP" sz="2800" i="1" dirty="0"/>
              <a:t> for </a:t>
            </a:r>
            <a:r>
              <a:rPr lang="en-US" altLang="ja-JP" sz="2800" i="1" dirty="0" err="1"/>
              <a:t>i</a:t>
            </a:r>
            <a:r>
              <a:rPr lang="en-US" altLang="ja-JP" sz="2800" i="1" dirty="0"/>
              <a:t> in 0..&lt;N {</a:t>
            </a:r>
          </a:p>
          <a:p>
            <a:pPr lvl="0"/>
            <a:r>
              <a:rPr lang="ja-JP" altLang="en-US">
                <a:solidFill>
                  <a:prstClr val="black">
                    <a:lumMod val="75000"/>
                    <a:lumOff val="25000"/>
                  </a:prstClr>
                </a:solidFill>
              </a:rPr>
              <a:t>関数の作り方</a:t>
            </a:r>
            <a:endParaRPr lang="en-US" altLang="ja-JP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/>
            <a:r>
              <a:rPr lang="ja-JP" altLang="en-US">
                <a:solidFill>
                  <a:prstClr val="black">
                    <a:lumMod val="75000"/>
                    <a:lumOff val="25000"/>
                  </a:prstClr>
                </a:solidFill>
              </a:rPr>
              <a:t>（返り値なし）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void 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hogehoge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int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num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){ …</a:t>
            </a:r>
            <a:b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ja-JP" altLang="en-US">
                <a:solidFill>
                  <a:prstClr val="black">
                    <a:lumMod val="75000"/>
                    <a:lumOff val="25000"/>
                  </a:prstClr>
                </a:solidFill>
              </a:rPr>
              <a:t>👉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func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hogehoge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num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Int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){ …</a:t>
            </a:r>
          </a:p>
          <a:p>
            <a:pPr lvl="1"/>
            <a:r>
              <a:rPr lang="ja-JP" altLang="en-US">
                <a:solidFill>
                  <a:prstClr val="black">
                    <a:lumMod val="75000"/>
                    <a:lumOff val="25000"/>
                  </a:prstClr>
                </a:solidFill>
              </a:rPr>
              <a:t>（返り値あり）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int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hogehoge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Int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num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){ …</a:t>
            </a:r>
            <a:b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ja-JP" altLang="en-US">
                <a:solidFill>
                  <a:prstClr val="black">
                    <a:lumMod val="75000"/>
                    <a:lumOff val="25000"/>
                  </a:prstClr>
                </a:solidFill>
              </a:rPr>
              <a:t>👉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func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hogehoge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num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Int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) -&gt; 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Int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 { …</a:t>
            </a:r>
          </a:p>
          <a:p>
            <a:r>
              <a:rPr lang="ja-JP" altLang="en-US">
                <a:solidFill>
                  <a:prstClr val="black">
                    <a:lumMod val="75000"/>
                    <a:lumOff val="25000"/>
                  </a:prstClr>
                </a:solidFill>
              </a:rPr>
              <a:t>変数の書き方</a:t>
            </a:r>
            <a:endParaRPr lang="en-US" altLang="ja-JP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/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int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 value = 4</a:t>
            </a:r>
            <a:b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ja-JP" altLang="en-US">
                <a:solidFill>
                  <a:prstClr val="black">
                    <a:lumMod val="75000"/>
                    <a:lumOff val="25000"/>
                  </a:prstClr>
                </a:solidFill>
              </a:rPr>
              <a:t>👉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var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 value: 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Int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 = 4</a:t>
            </a:r>
          </a:p>
          <a:p>
            <a:pPr lvl="1"/>
            <a:endParaRPr lang="en-US" altLang="ja-JP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kumimoji="1" lang="ja-JP" altLang="en-US" sz="3900" b="0"/>
          </a:p>
        </p:txBody>
      </p:sp>
    </p:spTree>
    <p:extLst>
      <p:ext uri="{BB962C8B-B14F-4D97-AF65-F5344CB8AC3E}">
        <p14:creationId xmlns:p14="http://schemas.microsoft.com/office/powerpoint/2010/main" val="3377964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74B7C-BD05-004E-8E0D-599F0A7E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Optional</a:t>
            </a:r>
            <a:r>
              <a:rPr lang="ja-JP" altLang="en-US"/>
              <a:t>について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9F6A5F-2A78-AA4D-B541-A177FB004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var</a:t>
            </a:r>
            <a:r>
              <a:rPr lang="en-US" altLang="ja-JP" dirty="0"/>
              <a:t> </a:t>
            </a:r>
            <a:r>
              <a:rPr lang="en-US" altLang="ja-JP" dirty="0" err="1"/>
              <a:t>optValue</a:t>
            </a:r>
            <a:r>
              <a:rPr lang="en-US" altLang="ja-JP" dirty="0"/>
              <a:t> = </a:t>
            </a:r>
            <a:r>
              <a:rPr lang="en-US" altLang="ja-JP" dirty="0" err="1"/>
              <a:t>Int</a:t>
            </a:r>
            <a:r>
              <a:rPr lang="en-US" altLang="ja-JP" dirty="0"/>
              <a:t>?</a:t>
            </a:r>
          </a:p>
          <a:p>
            <a:pPr lvl="1"/>
            <a:r>
              <a:rPr kumimoji="1" lang="en-US" altLang="ja-JP" dirty="0"/>
              <a:t>Null</a:t>
            </a:r>
            <a:r>
              <a:rPr lang="ja-JP" altLang="en-US"/>
              <a:t>を入れるのを許容した</a:t>
            </a:r>
            <a:r>
              <a:rPr lang="en-US" altLang="ja-JP" dirty="0" err="1"/>
              <a:t>Int</a:t>
            </a:r>
            <a:r>
              <a:rPr lang="ja-JP" altLang="en-US"/>
              <a:t>型の変数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/>
              <a:t>取り出すときは以下を使う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guard let </a:t>
            </a:r>
            <a:r>
              <a:rPr lang="en-US" altLang="ja-JP" dirty="0"/>
              <a:t>else {return}</a:t>
            </a:r>
          </a:p>
          <a:p>
            <a:pPr lvl="1"/>
            <a:r>
              <a:rPr lang="en-US" altLang="ja-JP" dirty="0"/>
              <a:t>if let </a:t>
            </a:r>
          </a:p>
        </p:txBody>
      </p:sp>
    </p:spTree>
    <p:extLst>
      <p:ext uri="{BB962C8B-B14F-4D97-AF65-F5344CB8AC3E}">
        <p14:creationId xmlns:p14="http://schemas.microsoft.com/office/powerpoint/2010/main" val="372503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この勉強会について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BE185DE-47CB-9B47-9692-5D4F9A7EE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最後はアプリのリリースまで出来たらと思っています</a:t>
            </a:r>
            <a:endParaRPr kumimoji="1" lang="en-US" altLang="ja-JP" dirty="0"/>
          </a:p>
          <a:p>
            <a:r>
              <a:rPr lang="ja-JP" altLang="en-US"/>
              <a:t>対象はこんな人</a:t>
            </a:r>
            <a:endParaRPr lang="en-US" altLang="ja-JP" dirty="0"/>
          </a:p>
          <a:p>
            <a:pPr lvl="1"/>
            <a:r>
              <a:rPr kumimoji="1" lang="ja-JP" altLang="en-US"/>
              <a:t>アプリつくってみたいけど、何もわからない</a:t>
            </a:r>
            <a:r>
              <a:rPr kumimoji="1" lang="en-US" altLang="ja-JP" dirty="0"/>
              <a:t>…</a:t>
            </a:r>
          </a:p>
          <a:p>
            <a:pPr lvl="1"/>
            <a:r>
              <a:rPr lang="en-US" altLang="ja-JP" dirty="0"/>
              <a:t>Playground</a:t>
            </a:r>
            <a:r>
              <a:rPr lang="ja-JP" altLang="en-US"/>
              <a:t>しか触ったことない</a:t>
            </a:r>
            <a:r>
              <a:rPr lang="en-US" altLang="ja-JP" dirty="0"/>
              <a:t>…</a:t>
            </a:r>
          </a:p>
          <a:p>
            <a:pPr lvl="1"/>
            <a:r>
              <a:rPr lang="ja-JP" altLang="en-US"/>
              <a:t>実務の感触を味わいたい</a:t>
            </a:r>
            <a:r>
              <a:rPr lang="en-US" altLang="ja-JP" dirty="0"/>
              <a:t>…</a:t>
            </a:r>
          </a:p>
          <a:p>
            <a:r>
              <a:rPr kumimoji="1" lang="ja-JP" altLang="en-US"/>
              <a:t>僕も全部はわからんので、みんなで勉強していきましょう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375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44747-B4A1-014A-9FAC-DF019FD4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今日の流れ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D4B249-A97B-7B47-8B0A-9356B292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Github</a:t>
            </a:r>
            <a:r>
              <a:rPr lang="ja-JP" altLang="en-US"/>
              <a:t>を入れてみよう</a:t>
            </a:r>
            <a:endParaRPr lang="en-US" altLang="ja-JP" dirty="0"/>
          </a:p>
          <a:p>
            <a:pPr lvl="1"/>
            <a:r>
              <a:rPr lang="ja-JP" altLang="en-US"/>
              <a:t>資料をクローンしてくる</a:t>
            </a:r>
            <a:endParaRPr lang="en-US" altLang="ja-JP" dirty="0"/>
          </a:p>
          <a:p>
            <a:pPr lvl="1"/>
            <a:r>
              <a:rPr lang="ja-JP" altLang="en-US"/>
              <a:t>自分のレポジトリを作って環境構築</a:t>
            </a:r>
            <a:endParaRPr lang="en-US" altLang="ja-JP" dirty="0"/>
          </a:p>
          <a:p>
            <a:r>
              <a:rPr lang="en-US" altLang="ja-JP" dirty="0" err="1"/>
              <a:t>Xcode</a:t>
            </a:r>
            <a:r>
              <a:rPr lang="ja-JP" altLang="en-US"/>
              <a:t>を入れてみよう</a:t>
            </a:r>
            <a:endParaRPr lang="en-US" altLang="ja-JP" dirty="0"/>
          </a:p>
          <a:p>
            <a:r>
              <a:rPr lang="en-US" altLang="ja-JP" dirty="0" err="1"/>
              <a:t>Xcode</a:t>
            </a:r>
            <a:r>
              <a:rPr lang="ja-JP" altLang="en-US"/>
              <a:t>を触ってみよう</a:t>
            </a:r>
            <a:endParaRPr lang="en-US" altLang="ja-JP" dirty="0"/>
          </a:p>
          <a:p>
            <a:r>
              <a:rPr kumimoji="1" lang="en-US" altLang="ja-JP" dirty="0"/>
              <a:t>Hello</a:t>
            </a:r>
            <a:r>
              <a:rPr lang="en-US" altLang="ja-JP" dirty="0"/>
              <a:t> World</a:t>
            </a:r>
            <a:r>
              <a:rPr lang="ja-JP" altLang="en-US"/>
              <a:t>しよう</a:t>
            </a:r>
            <a:r>
              <a:rPr lang="ja-JP" altLang="en-US" sz="2000"/>
              <a:t>（今日の</a:t>
            </a:r>
            <a:r>
              <a:rPr lang="en-US" altLang="ja-JP" sz="2000" dirty="0"/>
              <a:t>Swift</a:t>
            </a:r>
            <a:r>
              <a:rPr lang="ja-JP" altLang="en-US" sz="2000"/>
              <a:t>要素はここだけ）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08558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44747-B4A1-014A-9FAC-DF019FD4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Github</a:t>
            </a:r>
            <a:r>
              <a:rPr lang="ja-JP" altLang="en-US"/>
              <a:t>アカウントの作成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D4B249-A97B-7B47-8B0A-9356B292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7812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1D509E-8DA0-B442-BED6-86C229E3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Github</a:t>
            </a:r>
            <a:r>
              <a:rPr kumimoji="1" lang="ja-JP" altLang="en-US"/>
              <a:t>を入れてみよう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8B27D70-00A4-CD44-A605-01A72D2A7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543" y="1977569"/>
            <a:ext cx="8248913" cy="4330679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6506141-29D5-9243-9CE1-8E7CDEA64C76}"/>
              </a:ext>
            </a:extLst>
          </p:cNvPr>
          <p:cNvSpPr txBox="1"/>
          <p:nvPr/>
        </p:nvSpPr>
        <p:spPr>
          <a:xfrm>
            <a:off x="1167862" y="5934670"/>
            <a:ext cx="6808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※Git</a:t>
            </a:r>
            <a:r>
              <a:rPr kumimoji="1" lang="ja-JP" altLang="en-US"/>
              <a:t>と</a:t>
            </a:r>
            <a:r>
              <a:rPr kumimoji="1" lang="en-US" altLang="ja-JP" dirty="0" err="1"/>
              <a:t>Github</a:t>
            </a:r>
            <a:r>
              <a:rPr kumimoji="1" lang="ja-JP" altLang="en-US"/>
              <a:t>は違うよ</a:t>
            </a:r>
            <a:endParaRPr kumimoji="1" lang="en-US" altLang="ja-JP" dirty="0"/>
          </a:p>
          <a:p>
            <a:r>
              <a:rPr kumimoji="1" lang="en-US" altLang="ja-JP" dirty="0"/>
              <a:t>Git: </a:t>
            </a:r>
            <a:r>
              <a:rPr kumimoji="1" lang="ja-JP" altLang="en-US"/>
              <a:t>ローカルでもともと標準で入ってるバージョン管理コマンド</a:t>
            </a:r>
            <a:endParaRPr kumimoji="1" lang="en-US" altLang="ja-JP" dirty="0"/>
          </a:p>
          <a:p>
            <a:r>
              <a:rPr kumimoji="1" lang="en-US" altLang="ja-JP" dirty="0" err="1"/>
              <a:t>Github</a:t>
            </a:r>
            <a:r>
              <a:rPr kumimoji="1" lang="en-US" altLang="ja-JP" dirty="0"/>
              <a:t>: </a:t>
            </a:r>
            <a:r>
              <a:rPr kumimoji="1" lang="ja-JP" altLang="en-US"/>
              <a:t>リモー</a:t>
            </a:r>
            <a:r>
              <a:rPr lang="ja-JP" altLang="en-US"/>
              <a:t>ト（</a:t>
            </a:r>
            <a:r>
              <a:rPr lang="en-US" altLang="ja-JP" dirty="0"/>
              <a:t>Web</a:t>
            </a:r>
            <a:r>
              <a:rPr lang="ja-JP" altLang="en-US"/>
              <a:t>）のバージョン管理サービス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01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0D9B95-869A-FA47-9F43-35B0E712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/>
              <a:t>クローン（落とす）してこよう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BFA5B93-DA91-7A41-9232-7D474AE97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9"/>
          <a:stretch/>
        </p:blipFill>
        <p:spPr>
          <a:xfrm>
            <a:off x="0" y="2789756"/>
            <a:ext cx="9144000" cy="361576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D0E75FF-FDD8-BE4E-9779-CACD41D194E3}"/>
              </a:ext>
            </a:extLst>
          </p:cNvPr>
          <p:cNvSpPr/>
          <p:nvPr/>
        </p:nvSpPr>
        <p:spPr>
          <a:xfrm>
            <a:off x="5268686" y="5049482"/>
            <a:ext cx="1709057" cy="826043"/>
          </a:xfrm>
          <a:prstGeom prst="rect">
            <a:avLst/>
          </a:prstGeom>
          <a:noFill/>
          <a:ln w="76200">
            <a:solidFill>
              <a:srgbClr val="FF28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64110E1-AB30-9B43-93E7-D87244E3426D}"/>
              </a:ext>
            </a:extLst>
          </p:cNvPr>
          <p:cNvSpPr/>
          <p:nvPr/>
        </p:nvSpPr>
        <p:spPr>
          <a:xfrm>
            <a:off x="1410461" y="1998154"/>
            <a:ext cx="63230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2800" dirty="0">
                <a:hlinkClick r:id="rId3"/>
              </a:rPr>
              <a:t>https://github.com/nshhhin/Swift-Lecture</a:t>
            </a:r>
            <a:endParaRPr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36950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4F664A-C312-DD43-944D-12AC9F70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/>
              <a:t>自分でレポジトリ</a:t>
            </a:r>
            <a:r>
              <a:rPr kumimoji="1" lang="ja-JP" altLang="en-US" sz="4000"/>
              <a:t>つくってみよう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0EAEB1-B0BF-5840-B1E9-5A284A542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レポジトリ：フォルダみたいなもん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12A7CE2-23D8-8745-9C68-E8859D9F9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6370"/>
            <a:ext cx="4125686" cy="20690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1139338-C542-EB41-AEA7-EA10CE811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696370"/>
            <a:ext cx="4014919" cy="225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8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21F45-ED1C-0844-9D27-3B2BBB4C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/>
              <a:t>プッシュしてみよう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60EA4B-8ED8-864E-9E52-A0C529212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プッシュ：アップロードみたいなもん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9E05681-7874-3445-9CDD-1BBF20D04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4" y="2836178"/>
            <a:ext cx="4686300" cy="386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5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0236A4-4229-9B4D-8128-BFD547E9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余談：</a:t>
            </a:r>
            <a:r>
              <a:rPr lang="en-US" altLang="ja-JP" sz="4000" dirty="0"/>
              <a:t>git-flow</a:t>
            </a:r>
            <a:r>
              <a:rPr lang="ja-JP" altLang="en-US" sz="4000"/>
              <a:t>と</a:t>
            </a:r>
            <a:r>
              <a:rPr lang="en-US" altLang="ja-JP" sz="4000" dirty="0" err="1"/>
              <a:t>github</a:t>
            </a:r>
            <a:r>
              <a:rPr lang="en-US" altLang="ja-JP" sz="4000" dirty="0"/>
              <a:t>-flow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A502E-8375-8747-835F-1223E2F4E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git-flow</a:t>
            </a:r>
          </a:p>
          <a:p>
            <a:pPr lvl="1"/>
            <a:r>
              <a:rPr lang="en-US" altLang="ja-JP" dirty="0"/>
              <a:t>master</a:t>
            </a:r>
          </a:p>
          <a:p>
            <a:pPr lvl="1"/>
            <a:r>
              <a:rPr lang="en-US" altLang="ja-JP" dirty="0"/>
              <a:t>develop</a:t>
            </a:r>
          </a:p>
          <a:p>
            <a:pPr lvl="1"/>
            <a:r>
              <a:rPr lang="en-US" altLang="ja-JP" dirty="0"/>
              <a:t>feature/XXXXX</a:t>
            </a:r>
          </a:p>
          <a:p>
            <a:pPr lvl="1"/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64990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18011</TotalTime>
  <Words>317</Words>
  <Application>Microsoft Macintosh PowerPoint</Application>
  <PresentationFormat>画面に合わせる (4:3)</PresentationFormat>
  <Paragraphs>73</Paragraphs>
  <Slides>17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5" baseType="lpstr">
      <vt:lpstr>.AppleSystemUIFont</vt:lpstr>
      <vt:lpstr>メイリオ</vt:lpstr>
      <vt:lpstr>Yu Gothic</vt:lpstr>
      <vt:lpstr>Yu Gothic</vt:lpstr>
      <vt:lpstr>Arial</vt:lpstr>
      <vt:lpstr>Calibri</vt:lpstr>
      <vt:lpstr>Wingdings</vt:lpstr>
      <vt:lpstr>ホワイト</vt:lpstr>
      <vt:lpstr>Swift勉強会 第一回 - Hello Worldしてみよう -</vt:lpstr>
      <vt:lpstr>この勉強会について</vt:lpstr>
      <vt:lpstr>今日の流れ</vt:lpstr>
      <vt:lpstr>Githubアカウントの作成</vt:lpstr>
      <vt:lpstr>Githubを入れてみよう</vt:lpstr>
      <vt:lpstr>クローン（落とす）してこよう</vt:lpstr>
      <vt:lpstr>自分でレポジトリつくってみよう</vt:lpstr>
      <vt:lpstr>プッシュしてみよう</vt:lpstr>
      <vt:lpstr>余談：git-flowとgithub-flow</vt:lpstr>
      <vt:lpstr>最新版Xcodeを入れよう</vt:lpstr>
      <vt:lpstr>プロジェクトをつくってみよう</vt:lpstr>
      <vt:lpstr>シミュレーターでビルドしてみよう</vt:lpstr>
      <vt:lpstr>プロジェクトの中身を見てみよう</vt:lpstr>
      <vt:lpstr>演習1 Hello World してみよう</vt:lpstr>
      <vt:lpstr>演習2 関数を作ろう</vt:lpstr>
      <vt:lpstr>演習2 ヒント</vt:lpstr>
      <vt:lpstr>Optionalについて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</dc:title>
  <dc:creator>Shinjiro Niino</dc:creator>
  <cp:lastModifiedBy>NIINO SHINJIRO</cp:lastModifiedBy>
  <cp:revision>94</cp:revision>
  <cp:lastPrinted>2019-10-08T06:01:34Z</cp:lastPrinted>
  <dcterms:created xsi:type="dcterms:W3CDTF">2018-08-21T14:18:55Z</dcterms:created>
  <dcterms:modified xsi:type="dcterms:W3CDTF">2019-10-08T06:03:27Z</dcterms:modified>
</cp:coreProperties>
</file>