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c00339e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5c00339e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c0033a09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5c0033a09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c00339ed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c00339ed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c00339ed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c00339ed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c0033a09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c0033a09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c0033a09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c0033a09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c0033a09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c0033a09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d3fc4b73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5d3fc4b73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hyperlink" Target="https://www.youtube.com/watch?v=wQAu0xHd8tc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311700" y="128675"/>
            <a:ext cx="8438100" cy="9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- </a:t>
            </a:r>
            <a:r>
              <a:rPr lang="en-GB"/>
              <a:t>Increasing incidence of diabetes in Singapore</a:t>
            </a:r>
            <a:endParaRPr/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8075"/>
            <a:ext cx="4878601" cy="80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80325"/>
            <a:ext cx="5009523" cy="295138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5374900" y="1232700"/>
            <a:ext cx="3457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It is an </a:t>
            </a:r>
            <a:r>
              <a:rPr b="1" lang="en-GB" sz="1500">
                <a:solidFill>
                  <a:schemeClr val="dk1"/>
                </a:solidFill>
                <a:highlight>
                  <a:srgbClr val="FF0000"/>
                </a:highlight>
                <a:latin typeface="Open Sans"/>
                <a:ea typeface="Open Sans"/>
                <a:cs typeface="Open Sans"/>
                <a:sym typeface="Open Sans"/>
              </a:rPr>
              <a:t>insidious</a:t>
            </a:r>
            <a:r>
              <a:rPr b="1" lang="en-GB" sz="15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5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medical condition: It does not appear as a top cause of death, but many heart attacks, strokes, and kidney failures in fact trace back to diabetes. Long-term complications include cardiovascular disease, nerve damage (neuropathy), kidney damage (nephropathy), eye damage (retinopathy), foot damage and Alzheimer’s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u="sng">
                <a:solidFill>
                  <a:schemeClr val="hlink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https://www.youtube.com/watch?v=wQAu0xHd8tc</a:t>
            </a:r>
            <a:r>
              <a:rPr lang="en-GB" sz="15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717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750"/>
              <a:t>Problem - Re-admission of patients with comorbidities associated with diabetes </a:t>
            </a:r>
            <a:endParaRPr sz="375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39145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333"/>
              <a:buFont typeface="Arial"/>
              <a:buNone/>
            </a:pPr>
            <a:r>
              <a:rPr lang="en-GB" sz="3750">
                <a:solidFill>
                  <a:schemeClr val="dk1"/>
                </a:solidFill>
                <a:highlight>
                  <a:schemeClr val="lt1"/>
                </a:highlight>
              </a:rPr>
              <a:t>What counts as a readmission?</a:t>
            </a:r>
            <a:endParaRPr sz="37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❖"/>
            </a:pPr>
            <a:r>
              <a:rPr lang="en-GB" sz="3750">
                <a:solidFill>
                  <a:schemeClr val="dk1"/>
                </a:solidFill>
                <a:highlight>
                  <a:schemeClr val="lt1"/>
                </a:highlight>
              </a:rPr>
              <a:t>A subsequent acute care inpatient admission of the same patient within 30 days of discharge of the initial inpatient acute care admission</a:t>
            </a:r>
            <a:endParaRPr sz="37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750">
                <a:solidFill>
                  <a:schemeClr val="dk1"/>
                </a:solidFill>
                <a:highlight>
                  <a:schemeClr val="lt1"/>
                </a:highlight>
              </a:rPr>
              <a:t>Adult patients with diabetes mellitus (DM) represent one-fifth of all 30-day unplanned hospital readmissions</a:t>
            </a:r>
            <a:endParaRPr sz="37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750">
                <a:solidFill>
                  <a:schemeClr val="dk1"/>
                </a:solidFill>
                <a:highlight>
                  <a:schemeClr val="lt1"/>
                </a:highlight>
              </a:rPr>
              <a:t>Why is readmission bad?</a:t>
            </a:r>
            <a:endParaRPr sz="37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❖"/>
            </a:pPr>
            <a:r>
              <a:rPr lang="en-GB" sz="3750">
                <a:solidFill>
                  <a:schemeClr val="dk1"/>
                </a:solidFill>
                <a:highlight>
                  <a:schemeClr val="lt1"/>
                </a:highlight>
              </a:rPr>
              <a:t>Unplanned hospital readmissions are costly (US$17.4 billion in 2004)</a:t>
            </a:r>
            <a:endParaRPr sz="37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❖"/>
            </a:pPr>
            <a:r>
              <a:rPr lang="en-GB" sz="3750">
                <a:solidFill>
                  <a:schemeClr val="dk1"/>
                </a:solidFill>
                <a:highlight>
                  <a:schemeClr val="lt1"/>
                </a:highlight>
              </a:rPr>
              <a:t>Disruptive to patients’ work schedules and a cause for worry for close friends and family</a:t>
            </a:r>
            <a:endParaRPr sz="37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3750">
                <a:solidFill>
                  <a:schemeClr val="dk1"/>
                </a:solidFill>
                <a:highlight>
                  <a:schemeClr val="lt1"/>
                </a:highlight>
              </a:rPr>
              <a:t>HOWEVER, </a:t>
            </a:r>
            <a:r>
              <a:rPr lang="en-GB" sz="3750">
                <a:solidFill>
                  <a:schemeClr val="dk1"/>
                </a:solidFill>
                <a:highlight>
                  <a:schemeClr val="lt1"/>
                </a:highlight>
              </a:rPr>
              <a:t>these readmissions are actually </a:t>
            </a:r>
            <a:r>
              <a:rPr b="1" lang="en-GB" sz="3750">
                <a:solidFill>
                  <a:schemeClr val="dk1"/>
                </a:solidFill>
                <a:highlight>
                  <a:srgbClr val="FFFF00"/>
                </a:highlight>
              </a:rPr>
              <a:t>preventable</a:t>
            </a:r>
            <a:r>
              <a:rPr lang="en-GB" sz="3750">
                <a:solidFill>
                  <a:schemeClr val="dk1"/>
                </a:solidFill>
                <a:highlight>
                  <a:schemeClr val="lt1"/>
                </a:highlight>
              </a:rPr>
              <a:t> - we want an intelligent model to </a:t>
            </a:r>
            <a:r>
              <a:rPr b="1" lang="en-GB" sz="3750">
                <a:solidFill>
                  <a:schemeClr val="dk1"/>
                </a:solidFill>
                <a:highlight>
                  <a:schemeClr val="lt1"/>
                </a:highlight>
              </a:rPr>
              <a:t>catch</a:t>
            </a:r>
            <a:r>
              <a:rPr lang="en-GB" sz="3750">
                <a:solidFill>
                  <a:schemeClr val="dk1"/>
                </a:solidFill>
                <a:highlight>
                  <a:schemeClr val="lt1"/>
                </a:highlight>
              </a:rPr>
              <a:t> and </a:t>
            </a:r>
            <a:r>
              <a:rPr b="1" lang="en-GB" sz="3750">
                <a:solidFill>
                  <a:schemeClr val="dk1"/>
                </a:solidFill>
                <a:highlight>
                  <a:schemeClr val="lt1"/>
                </a:highlight>
              </a:rPr>
              <a:t>identify </a:t>
            </a:r>
            <a:r>
              <a:rPr lang="en-GB" sz="3750">
                <a:solidFill>
                  <a:schemeClr val="dk1"/>
                </a:solidFill>
                <a:highlight>
                  <a:schemeClr val="lt1"/>
                </a:highlight>
              </a:rPr>
              <a:t>these cases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325" y="743250"/>
            <a:ext cx="831300" cy="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predict re-admission?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Existing routinely captured data can be used to develop prediction models that flag high risk patients during their index admission, potentially helping to support clinical decisions and prevent such readmissions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Reducing hospital readmission rates was one of the World Health Organization’s top strategic priorities as controlling unnecessary hospital readmissions not only reduces wasteful spending but improves patients’ quality of life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311700" y="4532925"/>
            <a:ext cx="86679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M. E. Png, J. Yoong, C. Chen, C. S. Tan, E. S. Tai, E. Y. Khoo, and H. L. Wee, “Risk factors and direct medical cost of early versus late unplanned readmissions among diabetes patients at a tertiary hospital in Singapore,” </a:t>
            </a:r>
            <a:r>
              <a:rPr i="1" lang="en-GB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Current Medical Research and Opinion</a:t>
            </a:r>
            <a:r>
              <a:rPr lang="en-GB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vol. 34, no. 6, pp. 1071–1080, 2018.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4425" y="252849"/>
            <a:ext cx="957450" cy="9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3602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580"/>
              <a:t>Solution - Identifying Patients at Risk of Re-admission</a:t>
            </a:r>
            <a:endParaRPr sz="3580"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74025" y="820000"/>
            <a:ext cx="8520600" cy="4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Idea: To identify patients with high risk of re-admission so that healthcare practitioners can intervene to reduce their risk factors</a:t>
            </a:r>
            <a:endParaRPr/>
          </a:p>
          <a:p>
            <a:pPr indent="0" lvl="0" marL="0" rtl="0" algn="l">
              <a:lnSpc>
                <a:spcPct val="91283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50">
                <a:highlight>
                  <a:srgbClr val="FFFFFF"/>
                </a:highlight>
              </a:rPr>
              <a:t>Deep Learning Solution: </a:t>
            </a:r>
            <a:r>
              <a:rPr lang="en-GB" sz="1750">
                <a:solidFill>
                  <a:schemeClr val="dk1"/>
                </a:solidFill>
                <a:highlight>
                  <a:srgbClr val="FFFFFF"/>
                </a:highlight>
              </a:rPr>
              <a:t>TabNet</a:t>
            </a:r>
            <a:r>
              <a:rPr lang="en-GB" sz="1750">
                <a:highlight>
                  <a:srgbClr val="FFFFFF"/>
                </a:highlight>
              </a:rPr>
              <a:t> - </a:t>
            </a:r>
            <a:r>
              <a:rPr lang="en-GB" sz="1750">
                <a:solidFill>
                  <a:schemeClr val="dk1"/>
                </a:solidFill>
                <a:highlight>
                  <a:srgbClr val="FFFFFF"/>
                </a:highlight>
              </a:rPr>
              <a:t>Attentive Interpretable Tabular Learning*</a:t>
            </a:r>
            <a:endParaRPr sz="1500">
              <a:solidFill>
                <a:schemeClr val="accent2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Facilitate equitable distribution of healthcare resources - only dispense to high-risk patients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Allow hospitals and clinics to identify at-risk patients, prompting consultations with physicians for curation of management plans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Respect of patient autonomy (one of the 4 pillars of medicine) by keeping them informed</a:t>
            </a:r>
            <a:endParaRPr sz="1500">
              <a:solidFill>
                <a:schemeClr val="accent2"/>
              </a:solidFill>
              <a:highlight>
                <a:srgbClr val="FFFFFF"/>
              </a:highlight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3050" y="360250"/>
            <a:ext cx="831300" cy="8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237725" y="4527575"/>
            <a:ext cx="85206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*</a:t>
            </a:r>
            <a:r>
              <a:rPr lang="en-GB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S. Ö. Arik and T. Pfister, “TabNet: Attentive interpretable tabular learning,” </a:t>
            </a:r>
            <a:r>
              <a:rPr i="1" lang="en-GB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Proceedings of the AAAI Conference on Artificial Intelligence</a:t>
            </a:r>
            <a:r>
              <a:rPr lang="en-GB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vol. 35, no. 8, pp. 6679–6687, 2021. 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TabNet vs Machine Learning Models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468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Dataset: </a:t>
            </a:r>
            <a:r>
              <a:rPr lang="en-GB"/>
              <a:t>Diabetes 130-US hospitals for years 1999-2008 Data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Models to compare with: Random Forest, Naive Bayes, Tree Ensembles*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Dataset Limitations: The distribution of the target variable was unbalanced. Most of the patients in the dataset had no readmission record (53.69%), with only 11.22% having been readmitted within 30 days (&lt; 30), when the remaining patients (35.09%) being readmitted beyond 30 days (&gt; 30) after the first discharge. 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112650" y="4495175"/>
            <a:ext cx="89187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*</a:t>
            </a:r>
            <a:r>
              <a:rPr lang="en-GB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Y. Shang, K. Jiang, L. Wang, Z. Zhang, S. Zhou, Y. Liu, J. Dong, and H. Wu, “</a:t>
            </a:r>
            <a:r>
              <a:rPr lang="en-GB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30-days hospital readmission risk in diabetic patients: Predictive modeling with Machine Learning Classifiers</a:t>
            </a:r>
            <a:r>
              <a:rPr lang="en-GB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,” </a:t>
            </a:r>
            <a:r>
              <a:rPr i="1" lang="en-GB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BMC Medical Informatics and Decision Making</a:t>
            </a:r>
            <a:r>
              <a:rPr lang="en-GB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vol. 21, no. S2, 2021. 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5000" y="357450"/>
            <a:ext cx="1058200" cy="10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Advantages of TabNet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U</a:t>
            </a:r>
            <a:r>
              <a:rPr lang="en-GB"/>
              <a:t>se of an attentive layer for features selection essentially allowing for decision boundaries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800"/>
              <a:t>Enabling interpretability 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800"/>
              <a:t>Better learning as the learning importance is given to the most useful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D</a:t>
            </a:r>
            <a:r>
              <a:rPr lang="en-GB"/>
              <a:t>ense layers of feature transformer block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/>
              <a:t>Allows for further feature generation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/>
              <a:t>Allow the model to pick out new features and increase the robustness of the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Outperforms </a:t>
            </a:r>
            <a:r>
              <a:rPr lang="en-GB"/>
              <a:t>Boosted Trees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/>
              <a:t>Popular model for learning tabular data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0" y="4501875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*S. Ö. Arik and T. Pfister, “TabNet: Attentive interpretable tabular learning,” </a:t>
            </a:r>
            <a:r>
              <a:rPr i="1" lang="en-GB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Proceedings of the AAAI Conference on Artificial Intelligence</a:t>
            </a:r>
            <a:r>
              <a:rPr lang="en-GB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vol. 35, no. 8, pp. 6679–6687, 2021. 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550" y="1"/>
            <a:ext cx="1317350" cy="13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0" l="0" r="6959" t="0"/>
          <a:stretch/>
        </p:blipFill>
        <p:spPr>
          <a:xfrm>
            <a:off x="348975" y="1182275"/>
            <a:ext cx="2545224" cy="215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122850" y="3333100"/>
            <a:ext cx="32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UAC Scores using other ML Algorithms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2894200" y="2842675"/>
            <a:ext cx="353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TabNet 5-fold cross validation yields comparable results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1822" y="1405072"/>
            <a:ext cx="3020350" cy="14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9400" y="442700"/>
            <a:ext cx="2586375" cy="186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9963" y="2450120"/>
            <a:ext cx="2545236" cy="183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6528175" y="4289000"/>
            <a:ext cx="2487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AUC score and loss </a:t>
            </a: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against</a:t>
            </a: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epoch for training (orange) and validation (blue) set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Works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Hyperparameter tuning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/>
              <a:t>To optimize performance of Tabnet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Collecting a more balanced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/>
              <a:t>To mitigate the problem of underrepresentation of patients that are re-admitted in the training data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7075" y="151825"/>
            <a:ext cx="1248650" cy="124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