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05CCE-7BBF-4D23-B32F-F79D07C8C202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CF437-74A3-4D83-BD6E-90B55EE66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430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A8F8-B326-EDE1-99FE-F38FCE59F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5DA36-97D6-A2C0-6BE5-EEFB20C11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D6A01-3D9D-B7C3-2469-8715912C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DFF6-8965-4A4E-B776-19DEB4E1E4D8}" type="datetime1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6FF21-62DF-8E53-6263-E47B03DAE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Power Bi Project By Nikita Shikarpur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0B15B-3354-6E5A-C938-2ABA11EF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4AF1-EAA5-4E15-AE56-2D3556315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73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C3CF-ABC9-D598-E186-4D1EDA01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28D8-BF60-6243-54BD-0A663AB2F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E2B54-3811-DEAB-2F53-96613D36F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8F1E-7B6B-402E-A1EB-5334D0AD90AE}" type="datetime1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E80B2-171A-BE05-7340-742338D2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Power Bi Project By Nikita Shikarpur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37826-38E9-9759-39F4-B929F40F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4AF1-EAA5-4E15-AE56-2D3556315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44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0E904-4335-0235-A4F7-2AD75F358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3CF8F-1724-4D98-2DA3-1FE431F4C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80FBD-0431-073B-5CAF-114DE371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F977E-18D6-4A44-8CE1-098F1BD90D56}" type="datetime1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69F95-32FF-6637-2E9E-0E34E2CF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Power Bi Project By Nikita Shikarpur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F45C6-1028-74E5-18AE-C3560E60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4AF1-EAA5-4E15-AE56-2D3556315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249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A929-D059-CB1B-52E5-90A9DE68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9B8C2-E570-B992-7E3C-9EE05B1E6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427CB-43AD-DADE-F992-9BF90C22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63FF-DC36-4717-A4DA-DC520A9181E6}" type="datetime1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FFC0B-1330-25BA-E8A1-CFB92E10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Power Bi Project By Nikita Shikarpur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FBA3A-D7CC-A573-8C9A-BC96FDAE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4AF1-EAA5-4E15-AE56-2D3556315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71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D0923-C0C2-D49F-BD65-9CD719FA8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40B11-18E6-BF38-ECFE-36713ED4E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5F39F-227B-0678-874D-7655C456F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02AB-FC41-4407-87B1-EB45080C355E}" type="datetime1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C22C6-3E3C-4F74-6A16-387146B8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Power Bi Project By Nikita Shikarpur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402E6-EC1F-EFD8-7998-C1C9F750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4AF1-EAA5-4E15-AE56-2D3556315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19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54B6-F570-C65A-8719-D3740869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C16FE-BA38-473B-D9A8-FF1C04405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42224-08AE-FEA6-1C9E-691814B5B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64BFB-8A05-BE22-A204-530751C6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2427-F092-41F9-9F52-ADACA0E0BA0A}" type="datetime1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2C692-DC79-4F06-D9DB-413BF4851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Power Bi Project By Nikita Shikarpur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38506-0AC1-ED83-60A1-CEFED387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4AF1-EAA5-4E15-AE56-2D3556315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95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3627-0D49-3BC4-3FBE-40679DCB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CBE00-955E-D845-4BA7-34BBA7DC1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24810-FFE1-F96A-7692-D0BBAF16E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78CB82-0249-6E60-E7D7-F57BEE26F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2E534D-6000-386A-7685-0FBD306B4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BF84-6CBD-FC93-23F0-F33D9E7D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4F5A-E1EF-4654-87A3-C01B66E737DE}" type="datetime1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BBEBE-2BC4-8589-1796-E2E730D2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Power Bi Project By Nikita Shikarpur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570FE-5678-0E6E-93FE-586CD0DC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4AF1-EAA5-4E15-AE56-2D3556315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15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7F63-C759-F097-09F6-67E4100A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9B0DB-2B40-3E50-6D19-A5F9DE1C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A45E-2B7D-464F-9063-B0659670ABC0}" type="datetime1">
              <a:rPr lang="en-IN" smtClean="0"/>
              <a:t>26-08-2024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6699E6-421C-C79A-B57F-565DDA64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Power Bi Project By Nikita Shikarpur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C1836-781B-0746-7FFE-06B3498B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4AF1-EAA5-4E15-AE56-2D3556315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91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18B66B-9D98-BD4B-908D-F342036B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96BB-33DE-43F5-96F1-1ACC2B163081}" type="datetime1">
              <a:rPr lang="en-IN" smtClean="0"/>
              <a:t>26-08-2024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1DEEE-92BB-97D7-6384-39D539D45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Power Bi Project By Nikita Shikarpur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A7B79-32A9-F8B5-411C-11995A39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4AF1-EAA5-4E15-AE56-2D3556315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33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A2302-A22E-EC3E-CC27-73AED6848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14C70-E1B1-BEE3-D491-1E74BBD77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8A000-22FE-D05E-565E-3C7F71E87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9B5CE-6B8A-A0D3-C190-5446A0F0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0583-37F1-4BF3-B8D9-F3DFE41DEB60}" type="datetime1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D23E6-C273-3A6A-AB0E-5E066851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Power Bi Project By Nikita Shikarpur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C068B-F3EA-D004-8DBB-4F60F9B3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4AF1-EAA5-4E15-AE56-2D3556315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11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9B65E-16AF-C658-9BA3-86880CEE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54A9D-EE99-A415-DCAB-758AFD61C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9BBD8-8F8A-DB84-B2B4-1BF50FF27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5FB15-4038-C6FC-5EA6-833792E3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B24C-29EE-4214-A5F5-BA841CFB4D25}" type="datetime1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F8066-C7C4-AE45-B21C-D3D49232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Power Bi Project By Nikita Shikarpur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4BF45-934C-6E0F-ADE7-0E759448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4AF1-EAA5-4E15-AE56-2D3556315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54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A2784-44F9-7831-91BB-10D4A210A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7D52-9628-4001-18C3-4246B7CCD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32D32-D559-A4A0-0CCD-3C05254B9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0DD76-9697-4089-BAD7-DB290719529E}" type="datetime1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F7A92-A333-35D2-D9E3-40985962F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Power Bi Project By Nikita Shikarpur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943E1-F471-A882-CFBB-72E716C42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B4AF1-EAA5-4E15-AE56-2D3556315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85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rive.google.com/drive/folders/1mKh61zKVBnPJN0A5lc77osGNkmNa-loI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38CB-FA58-2B6F-57EF-143AD7216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Blink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</a:t>
            </a:r>
            <a:r>
              <a:rPr lang="en-US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Data Analysis Using Power BI</a:t>
            </a:r>
            <a:endParaRPr lang="en-IN" dirty="0">
              <a:solidFill>
                <a:srgbClr val="3A3A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F6FCB-3491-7703-D154-6C5951B9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IN" i="1" dirty="0"/>
              <a:t>Power Bi Project By Nikita Shikarpur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CF7CF-66DA-8007-3D27-C7342374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4AF1-EAA5-4E15-AE56-2D35563154F2}" type="slidenum">
              <a:rPr lang="en-IN" smtClean="0"/>
              <a:t>1</a:t>
            </a:fld>
            <a:endParaRPr lang="en-IN"/>
          </a:p>
        </p:txBody>
      </p:sp>
      <p:pic>
        <p:nvPicPr>
          <p:cNvPr id="1028" name="Picture 4" descr="Download Power BI Logo in SVG Vector or PNG File Format - Logo.wine">
            <a:extLst>
              <a:ext uri="{FF2B5EF4-FFF2-40B4-BE49-F238E27FC236}">
                <a16:creationId xmlns:a16="http://schemas.microsoft.com/office/drawing/2014/main" id="{6C66941F-FC65-2410-99F2-6BF428992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336" y="5880848"/>
            <a:ext cx="1465728" cy="97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CD918B-8B8C-D537-5CD3-76E0E56297A3}"/>
              </a:ext>
            </a:extLst>
          </p:cNvPr>
          <p:cNvSpPr txBox="1"/>
          <p:nvPr/>
        </p:nvSpPr>
        <p:spPr>
          <a:xfrm>
            <a:off x="10298818" y="6136700"/>
            <a:ext cx="1693718" cy="584775"/>
          </a:xfrm>
          <a:prstGeom prst="rect">
            <a:avLst/>
          </a:prstGeom>
          <a:noFill/>
          <a:effectLst>
            <a:outerShdw blurRad="50800" dist="50800" dir="5400000" sx="97000" sy="97000" algn="ctr" rotWithShape="0">
              <a:srgbClr val="000000">
                <a:alpha val="9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/>
              <a:t>Power BI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0818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CC5C24-CBA2-154C-3CBC-6C1C318639A4}"/>
              </a:ext>
            </a:extLst>
          </p:cNvPr>
          <p:cNvSpPr/>
          <p:nvPr/>
        </p:nvSpPr>
        <p:spPr>
          <a:xfrm>
            <a:off x="3603637" y="0"/>
            <a:ext cx="511298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asis MT Pro Black" panose="020F0502020204030204" pitchFamily="18" charset="0"/>
              </a:rPr>
              <a:t>Blink</a:t>
            </a:r>
            <a:r>
              <a:rPr lang="en-US" sz="4400" b="1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asis MT Pro Black" panose="020F0502020204030204" pitchFamily="18" charset="0"/>
              </a:rPr>
              <a:t>it</a:t>
            </a:r>
            <a:r>
              <a:rPr lang="en-US" sz="4400" b="1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asis MT Pro Black" panose="020F0502020204030204" pitchFamily="18" charset="0"/>
              </a:rPr>
              <a:t>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FD31FE-09E4-D6F9-796E-4C4532A358CA}"/>
              </a:ext>
            </a:extLst>
          </p:cNvPr>
          <p:cNvSpPr txBox="1"/>
          <p:nvPr/>
        </p:nvSpPr>
        <p:spPr>
          <a:xfrm>
            <a:off x="457200" y="1381538"/>
            <a:ext cx="399553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STEPS IN PROJECT</a:t>
            </a:r>
          </a:p>
          <a:p>
            <a:pPr marL="342900" indent="-342900">
              <a:buAutoNum type="arabicPeriod"/>
            </a:pPr>
            <a:r>
              <a:rPr lang="en-US" b="1" dirty="0"/>
              <a:t>Requirement Gathering/Business Requirements</a:t>
            </a:r>
          </a:p>
          <a:p>
            <a:pPr marL="342900" indent="-342900">
              <a:buAutoNum type="arabicPeriod"/>
            </a:pPr>
            <a:r>
              <a:rPr lang="en-US" b="1" dirty="0"/>
              <a:t>Data Walkthrough</a:t>
            </a:r>
          </a:p>
          <a:p>
            <a:pPr marL="342900" indent="-342900">
              <a:buAutoNum type="arabicPeriod"/>
            </a:pPr>
            <a:r>
              <a:rPr lang="en-US" b="1" dirty="0"/>
              <a:t>Data Connection</a:t>
            </a:r>
          </a:p>
          <a:p>
            <a:pPr marL="342900" indent="-342900">
              <a:buAutoNum type="arabicPeriod"/>
            </a:pPr>
            <a:r>
              <a:rPr lang="en-US" b="1" dirty="0"/>
              <a:t>Data Cleaning/Quality Check</a:t>
            </a:r>
          </a:p>
          <a:p>
            <a:pPr marL="342900" indent="-342900">
              <a:buAutoNum type="arabicPeriod"/>
            </a:pPr>
            <a:r>
              <a:rPr lang="en-US" b="1" dirty="0"/>
              <a:t>Data Modeling</a:t>
            </a:r>
          </a:p>
          <a:p>
            <a:pPr marL="342900" indent="-342900">
              <a:buAutoNum type="arabicPeriod"/>
            </a:pPr>
            <a:r>
              <a:rPr lang="en-US" b="1" dirty="0"/>
              <a:t>Data Processing</a:t>
            </a:r>
          </a:p>
          <a:p>
            <a:pPr marL="342900" indent="-342900">
              <a:buAutoNum type="arabicPeriod"/>
            </a:pPr>
            <a:r>
              <a:rPr lang="en-US" b="1" dirty="0"/>
              <a:t>DAX Calculations</a:t>
            </a:r>
          </a:p>
          <a:p>
            <a:pPr marL="342900" indent="-342900">
              <a:buAutoNum type="arabicPeriod"/>
            </a:pPr>
            <a:r>
              <a:rPr lang="en-US" b="1" dirty="0"/>
              <a:t>Dashboard Lay Outing</a:t>
            </a:r>
          </a:p>
          <a:p>
            <a:pPr marL="342900" indent="-342900">
              <a:buAutoNum type="arabicPeriod"/>
            </a:pPr>
            <a:r>
              <a:rPr lang="en-US" b="1" dirty="0"/>
              <a:t>Charts Development and Formatting</a:t>
            </a:r>
          </a:p>
          <a:p>
            <a:pPr marL="342900" indent="-342900">
              <a:buAutoNum type="arabicPeriod"/>
            </a:pPr>
            <a:r>
              <a:rPr lang="en-US" b="1" dirty="0"/>
              <a:t>Dashboard / Report Development</a:t>
            </a:r>
          </a:p>
          <a:p>
            <a:pPr marL="342900" indent="-342900">
              <a:buAutoNum type="arabicPeriod"/>
            </a:pPr>
            <a:r>
              <a:rPr lang="en-US" b="1" dirty="0"/>
              <a:t>Insights Generation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B2E0C-7B71-4EE2-D376-FAA6695F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0070"/>
            <a:ext cx="3753678" cy="201405"/>
          </a:xfrm>
        </p:spPr>
        <p:txBody>
          <a:bodyPr/>
          <a:lstStyle/>
          <a:p>
            <a:r>
              <a:rPr lang="en-US" i="1" dirty="0"/>
              <a:t>Power Bi Project By Nikita Shikarpur</a:t>
            </a:r>
            <a:endParaRPr lang="en-IN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BF299-C821-FFC9-4251-4215DE92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4AF1-EAA5-4E15-AE56-2D35563154F2}" type="slidenum">
              <a:rPr lang="en-IN" smtClean="0"/>
              <a:t>2</a:t>
            </a:fld>
            <a:endParaRPr lang="en-IN"/>
          </a:p>
        </p:txBody>
      </p:sp>
      <p:pic>
        <p:nvPicPr>
          <p:cNvPr id="7" name="Picture 4" descr="Download Power BI Logo in SVG Vector or PNG File Format - Logo.wine">
            <a:extLst>
              <a:ext uri="{FF2B5EF4-FFF2-40B4-BE49-F238E27FC236}">
                <a16:creationId xmlns:a16="http://schemas.microsoft.com/office/drawing/2014/main" id="{4B3C7116-C5DE-70D2-0E58-493B0D312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336" y="5880848"/>
            <a:ext cx="1465728" cy="97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A1E540-60FF-3145-274E-1553A87ACAAB}"/>
              </a:ext>
            </a:extLst>
          </p:cNvPr>
          <p:cNvSpPr txBox="1"/>
          <p:nvPr/>
        </p:nvSpPr>
        <p:spPr>
          <a:xfrm>
            <a:off x="10298818" y="6136700"/>
            <a:ext cx="1693718" cy="584775"/>
          </a:xfrm>
          <a:prstGeom prst="rect">
            <a:avLst/>
          </a:prstGeom>
          <a:noFill/>
          <a:effectLst>
            <a:outerShdw blurRad="50800" dist="50800" dir="5400000" sx="97000" sy="97000" algn="ctr" rotWithShape="0">
              <a:srgbClr val="000000">
                <a:alpha val="9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/>
              <a:t>Power BI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6156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BD3F-3A50-1A22-9FC2-EFAC596FD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49" y="120834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masis MT Pro Black" panose="02040A04050005020304" pitchFamily="18" charset="0"/>
              </a:rPr>
              <a:t>BUSINESS REQUIREMENT</a:t>
            </a:r>
            <a:br>
              <a:rPr lang="en-US" dirty="0"/>
            </a:br>
            <a:r>
              <a:rPr lang="en-US" sz="2700" i="1" dirty="0">
                <a:latin typeface="+mn-lt"/>
              </a:rPr>
              <a:t> </a:t>
            </a:r>
            <a:r>
              <a:rPr lang="en-US" sz="2000" dirty="0">
                <a:latin typeface="+mn-lt"/>
                <a:ea typeface="+mn-ea"/>
                <a:cs typeface="+mn-cs"/>
              </a:rPr>
              <a:t>To conduct a comprehensive analysis of blinkit’s sales performance, customer satisfaction and inventory distribution to identify key insights and opportunities for optimization using various KPIs and visualizations in Power BI.</a:t>
            </a:r>
            <a:endParaRPr lang="en-IN" sz="20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DE1320-C311-0185-094E-05E2CF97CEFA}"/>
              </a:ext>
            </a:extLst>
          </p:cNvPr>
          <p:cNvSpPr txBox="1"/>
          <p:nvPr/>
        </p:nvSpPr>
        <p:spPr>
          <a:xfrm>
            <a:off x="281608" y="2961548"/>
            <a:ext cx="70634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KPIS’s REQUIREMENTS</a:t>
            </a:r>
          </a:p>
          <a:p>
            <a:pPr marL="342900" indent="-342900">
              <a:buAutoNum type="arabicPeriod"/>
            </a:pPr>
            <a:r>
              <a:rPr lang="en-US" dirty="0"/>
              <a:t>TOTAL SALES : The overall revenue generated from all items sold</a:t>
            </a:r>
          </a:p>
          <a:p>
            <a:pPr marL="342900" indent="-342900">
              <a:buAutoNum type="arabicPeriod"/>
            </a:pPr>
            <a:r>
              <a:rPr lang="en-US" dirty="0"/>
              <a:t>Average Sales : The average revenue per sale</a:t>
            </a:r>
          </a:p>
          <a:p>
            <a:pPr marL="342900" indent="-342900">
              <a:buAutoNum type="arabicPeriod"/>
            </a:pPr>
            <a:r>
              <a:rPr lang="en-US" dirty="0"/>
              <a:t>Number of items : The total Count of different items sold</a:t>
            </a:r>
          </a:p>
          <a:p>
            <a:pPr marL="342900" indent="-342900">
              <a:buAutoNum type="arabicPeriod"/>
            </a:pPr>
            <a:r>
              <a:rPr lang="en-US" dirty="0"/>
              <a:t>Average Rating : The average customer rating for items sold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912D2-6E1A-F682-8375-80C4216CF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Power Bi Project By Nikita Shikarpur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F7E1B-0642-EA1C-31D1-C188BFA61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4AF1-EAA5-4E15-AE56-2D35563154F2}" type="slidenum">
              <a:rPr lang="en-IN" smtClean="0"/>
              <a:t>3</a:t>
            </a:fld>
            <a:endParaRPr lang="en-IN"/>
          </a:p>
        </p:txBody>
      </p:sp>
      <p:pic>
        <p:nvPicPr>
          <p:cNvPr id="6" name="Picture 4" descr="Download Power BI Logo in SVG Vector or PNG File Format - Logo.wine">
            <a:extLst>
              <a:ext uri="{FF2B5EF4-FFF2-40B4-BE49-F238E27FC236}">
                <a16:creationId xmlns:a16="http://schemas.microsoft.com/office/drawing/2014/main" id="{3434A91C-6A91-34EC-9DCE-6BECE03A7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336" y="5880848"/>
            <a:ext cx="1465728" cy="97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B5A7A8-3776-377D-0C5F-CCA82ECDFEEA}"/>
              </a:ext>
            </a:extLst>
          </p:cNvPr>
          <p:cNvSpPr txBox="1"/>
          <p:nvPr/>
        </p:nvSpPr>
        <p:spPr>
          <a:xfrm>
            <a:off x="10298818" y="6136700"/>
            <a:ext cx="1693718" cy="584775"/>
          </a:xfrm>
          <a:prstGeom prst="rect">
            <a:avLst/>
          </a:prstGeom>
          <a:noFill/>
          <a:effectLst>
            <a:outerShdw blurRad="50800" dist="50800" dir="5400000" sx="97000" sy="97000" algn="ctr" rotWithShape="0">
              <a:srgbClr val="000000">
                <a:alpha val="9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/>
              <a:t>Power BI</a:t>
            </a:r>
            <a:endParaRPr lang="en-IN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292D45-CF22-8513-EFC0-DF1925FD74BA}"/>
              </a:ext>
            </a:extLst>
          </p:cNvPr>
          <p:cNvSpPr txBox="1"/>
          <p:nvPr/>
        </p:nvSpPr>
        <p:spPr>
          <a:xfrm>
            <a:off x="3048866" y="32036"/>
            <a:ext cx="609426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asis MT Pro Black" panose="020F0502020204030204" pitchFamily="18" charset="0"/>
              </a:rPr>
              <a:t>Blink</a:t>
            </a:r>
            <a:r>
              <a:rPr lang="en-US" sz="4400" b="1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asis MT Pro Black" panose="020F0502020204030204" pitchFamily="18" charset="0"/>
              </a:rPr>
              <a:t>it</a:t>
            </a:r>
            <a:r>
              <a:rPr lang="en-US" sz="1800" b="1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asis MT Pro Black" panose="020F0502020204030204" pitchFamily="18" charset="0"/>
              </a:rPr>
              <a:t> </a:t>
            </a:r>
            <a:r>
              <a:rPr lang="en-US" sz="44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asis MT Pro Black" panose="020F0502020204030204" pitchFamily="18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30361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BD3F-3A50-1A22-9FC2-EFAC596FD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8" y="907084"/>
            <a:ext cx="10515600" cy="544926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masis MT Pro Black" panose="02040A04050005020304" pitchFamily="18" charset="0"/>
              </a:rPr>
              <a:t>BUSINESS</a:t>
            </a:r>
            <a:r>
              <a:rPr lang="en-US" dirty="0"/>
              <a:t>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masis MT Pro Black" panose="02040A04050005020304" pitchFamily="18" charset="0"/>
              </a:rPr>
              <a:t>REQUIREMENT</a:t>
            </a:r>
            <a:br>
              <a:rPr lang="en-US" dirty="0"/>
            </a:br>
            <a:r>
              <a:rPr lang="en-US" sz="2000" i="1" dirty="0">
                <a:latin typeface="Aptos" panose="020B0004020202020204" pitchFamily="34" charset="0"/>
              </a:rPr>
              <a:t> </a:t>
            </a:r>
            <a:r>
              <a:rPr lang="en-US" sz="3100" b="1" dirty="0">
                <a:latin typeface="Aptos" panose="020B0004020202020204" pitchFamily="34" charset="0"/>
              </a:rPr>
              <a:t>Chart’s Requirements </a:t>
            </a:r>
            <a:br>
              <a:rPr lang="en-US" sz="3100" b="1" dirty="0">
                <a:latin typeface="Aptos" panose="020B0004020202020204" pitchFamily="34" charset="0"/>
              </a:rPr>
            </a:br>
            <a:br>
              <a:rPr lang="en-US" sz="2000" dirty="0">
                <a:latin typeface="Aptos" panose="020B0004020202020204" pitchFamily="34" charset="0"/>
              </a:rPr>
            </a:br>
            <a:r>
              <a:rPr lang="en-US" sz="2000" b="1" dirty="0">
                <a:latin typeface="Aptos" panose="020B0004020202020204" pitchFamily="34" charset="0"/>
              </a:rPr>
              <a:t>1</a:t>
            </a:r>
            <a:r>
              <a:rPr lang="en-US" sz="2000" b="1" dirty="0">
                <a:latin typeface="+mn-lt"/>
                <a:ea typeface="Cambria" panose="02040503050406030204" pitchFamily="18" charset="0"/>
              </a:rPr>
              <a:t>. Total Sales by Fat Content :</a:t>
            </a:r>
            <a:br>
              <a:rPr lang="en-US" sz="2000" dirty="0">
                <a:latin typeface="+mn-lt"/>
                <a:ea typeface="Cambria" panose="02040503050406030204" pitchFamily="18" charset="0"/>
              </a:rPr>
            </a:br>
            <a:r>
              <a:rPr lang="en-US" sz="2000" dirty="0">
                <a:latin typeface="+mn-lt"/>
                <a:ea typeface="Cambria" panose="02040503050406030204" pitchFamily="18" charset="0"/>
              </a:rPr>
              <a:t>	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n-lt"/>
                <a:ea typeface="Cambria" panose="02040503050406030204" pitchFamily="18" charset="0"/>
              </a:rPr>
              <a:t>Objective : Analyze the impact of fat content on total sales</a:t>
            </a:r>
            <a:br>
              <a:rPr lang="en-US" sz="1800" dirty="0">
                <a:solidFill>
                  <a:schemeClr val="accent1">
                    <a:lumMod val="75000"/>
                  </a:schemeClr>
                </a:solidFill>
                <a:latin typeface="+mn-lt"/>
                <a:ea typeface="Cambria" panose="02040503050406030204" pitchFamily="18" charset="0"/>
              </a:rPr>
            </a:b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n-lt"/>
                <a:ea typeface="Cambria" panose="02040503050406030204" pitchFamily="18" charset="0"/>
              </a:rPr>
              <a:t>	Additional KPI Metrics : Assess how other KPIs (Average Sales, Number of items, Average Rating) 	Vary  with fat  	Content.</a:t>
            </a:r>
            <a:br>
              <a:rPr lang="en-US" sz="1800" dirty="0">
                <a:solidFill>
                  <a:schemeClr val="accent1">
                    <a:lumMod val="75000"/>
                  </a:schemeClr>
                </a:solidFill>
                <a:latin typeface="+mn-lt"/>
                <a:ea typeface="Cambria" panose="02040503050406030204" pitchFamily="18" charset="0"/>
              </a:rPr>
            </a:b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n-lt"/>
                <a:ea typeface="Cambria" panose="02040503050406030204" pitchFamily="18" charset="0"/>
              </a:rPr>
              <a:t>	Chart Type  : Donut Chart</a:t>
            </a:r>
            <a:br>
              <a:rPr lang="en-US" sz="2000" dirty="0">
                <a:latin typeface="+mn-lt"/>
                <a:ea typeface="Cambria" panose="02040503050406030204" pitchFamily="18" charset="0"/>
              </a:rPr>
            </a:br>
            <a:r>
              <a:rPr lang="en-US" sz="2000" b="1" dirty="0">
                <a:latin typeface="+mn-lt"/>
                <a:ea typeface="Cambria" panose="02040503050406030204" pitchFamily="18" charset="0"/>
              </a:rPr>
              <a:t>2. Total Sales by Item Type : </a:t>
            </a:r>
            <a:br>
              <a:rPr lang="en-US" sz="2000" dirty="0">
                <a:latin typeface="+mn-lt"/>
                <a:ea typeface="Cambria" panose="02040503050406030204" pitchFamily="18" charset="0"/>
              </a:rPr>
            </a:br>
            <a:r>
              <a:rPr lang="en-US" sz="2000" dirty="0">
                <a:latin typeface="+mn-lt"/>
                <a:ea typeface="Cambria" panose="02040503050406030204" pitchFamily="18" charset="0"/>
              </a:rPr>
              <a:t>	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Cambria" panose="02040503050406030204" pitchFamily="18" charset="0"/>
              </a:rPr>
              <a:t>Objective : Identify the performance of different item types in terms of total sales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Cambria" panose="02040503050406030204" pitchFamily="18" charset="0"/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Cambria" panose="02040503050406030204" pitchFamily="18" charset="0"/>
              </a:rPr>
              <a:t>	Additional KPI Metrics : Assess how other KPIs (Average Sales, Number of items, Average 	Rating) Vary with fat  Content.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Cambria" panose="02040503050406030204" pitchFamily="18" charset="0"/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Cambria" panose="02040503050406030204" pitchFamily="18" charset="0"/>
              </a:rPr>
              <a:t>	Chart Type : Bar Chart</a:t>
            </a:r>
            <a:br>
              <a:rPr lang="en-US" sz="2000" dirty="0">
                <a:latin typeface="+mn-lt"/>
                <a:ea typeface="Cambria" panose="02040503050406030204" pitchFamily="18" charset="0"/>
              </a:rPr>
            </a:br>
            <a:r>
              <a:rPr lang="en-US" sz="2000" b="1" dirty="0">
                <a:latin typeface="+mn-lt"/>
                <a:ea typeface="Cambria" panose="02040503050406030204" pitchFamily="18" charset="0"/>
              </a:rPr>
              <a:t>3. Fat Content by outlet for total Sales :</a:t>
            </a:r>
            <a:br>
              <a:rPr lang="en-US" sz="2000" dirty="0">
                <a:latin typeface="+mn-lt"/>
                <a:ea typeface="Cambria" panose="02040503050406030204" pitchFamily="18" charset="0"/>
              </a:rPr>
            </a:br>
            <a:r>
              <a:rPr lang="en-US" sz="2000" dirty="0">
                <a:latin typeface="+mn-lt"/>
                <a:ea typeface="Cambria" panose="02040503050406030204" pitchFamily="18" charset="0"/>
              </a:rPr>
              <a:t>	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Cambria" panose="02040503050406030204" pitchFamily="18" charset="0"/>
              </a:rPr>
              <a:t>Objective : Compare total sales across different outlets segmented by fat content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Cambria" panose="02040503050406030204" pitchFamily="18" charset="0"/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Cambria" panose="02040503050406030204" pitchFamily="18" charset="0"/>
              </a:rPr>
              <a:t>	 Additional KPI Metrics : Assess how other KPIs (Average Sales, Number of items, Average Rating) 	Vary with fat  Content.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Cambria" panose="02040503050406030204" pitchFamily="18" charset="0"/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Cambria" panose="02040503050406030204" pitchFamily="18" charset="0"/>
              </a:rPr>
              <a:t>	Chart Type : Stacked Column Chart</a:t>
            </a:r>
            <a:br>
              <a:rPr lang="en-US" sz="2000" dirty="0">
                <a:latin typeface="+mn-lt"/>
                <a:ea typeface="Cambria" panose="02040503050406030204" pitchFamily="18" charset="0"/>
              </a:rPr>
            </a:br>
            <a:r>
              <a:rPr lang="en-US" sz="2000" b="1" dirty="0">
                <a:latin typeface="+mn-lt"/>
                <a:ea typeface="Cambria" panose="02040503050406030204" pitchFamily="18" charset="0"/>
              </a:rPr>
              <a:t>4. Total Sales by Outlet Establishment:</a:t>
            </a:r>
            <a:br>
              <a:rPr lang="en-US" sz="2000" dirty="0">
                <a:latin typeface="+mn-lt"/>
                <a:ea typeface="Cambria" panose="02040503050406030204" pitchFamily="18" charset="0"/>
              </a:rPr>
            </a:br>
            <a:r>
              <a:rPr lang="en-US" sz="2000" dirty="0">
                <a:latin typeface="+mn-lt"/>
                <a:ea typeface="Cambria" panose="02040503050406030204" pitchFamily="18" charset="0"/>
              </a:rPr>
              <a:t>	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Cambria" panose="02040503050406030204" pitchFamily="18" charset="0"/>
              </a:rPr>
              <a:t>Objective : Evaluate how the age or type of outlet establishment influences total sales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Cambria" panose="02040503050406030204" pitchFamily="18" charset="0"/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Cambria" panose="02040503050406030204" pitchFamily="18" charset="0"/>
              </a:rPr>
              <a:t>	Chart Type : Line Chart</a:t>
            </a:r>
            <a:br>
              <a:rPr lang="en-US" sz="1600" dirty="0">
                <a:latin typeface="+mn-lt"/>
                <a:ea typeface="Cambria" panose="02040503050406030204" pitchFamily="18" charset="0"/>
              </a:rPr>
            </a:br>
            <a:br>
              <a:rPr lang="en-US" sz="1600" dirty="0">
                <a:latin typeface="+mn-lt"/>
              </a:rPr>
            </a:br>
            <a:br>
              <a:rPr lang="en-US" sz="2700" i="1" dirty="0">
                <a:latin typeface="+mn-lt"/>
              </a:rPr>
            </a:br>
            <a:br>
              <a:rPr lang="en-US" sz="2700" i="1" dirty="0">
                <a:latin typeface="+mn-lt"/>
              </a:rPr>
            </a:br>
            <a:endParaRPr lang="en-IN" sz="2700" i="1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D6E5EC-D94A-BE93-DD65-1B13F96A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Power Bi Project By Nikita Shikarpur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C056D-7C92-9924-372A-48C5A357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4AF1-EAA5-4E15-AE56-2D35563154F2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4" descr="Download Power BI Logo in SVG Vector or PNG File Format - Logo.wine">
            <a:extLst>
              <a:ext uri="{FF2B5EF4-FFF2-40B4-BE49-F238E27FC236}">
                <a16:creationId xmlns:a16="http://schemas.microsoft.com/office/drawing/2014/main" id="{473DA542-C3C6-1CF0-B27D-26DFADC2E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336" y="5880848"/>
            <a:ext cx="1465728" cy="97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65400B-84D7-1703-1DBD-2BFF1358FB7B}"/>
              </a:ext>
            </a:extLst>
          </p:cNvPr>
          <p:cNvSpPr txBox="1"/>
          <p:nvPr/>
        </p:nvSpPr>
        <p:spPr>
          <a:xfrm>
            <a:off x="10298818" y="6136700"/>
            <a:ext cx="1693718" cy="584775"/>
          </a:xfrm>
          <a:prstGeom prst="rect">
            <a:avLst/>
          </a:prstGeom>
          <a:noFill/>
          <a:effectLst>
            <a:outerShdw blurRad="50800" dist="50800" dir="5400000" sx="97000" sy="97000" algn="ctr" rotWithShape="0">
              <a:srgbClr val="000000">
                <a:alpha val="9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/>
              <a:t>Power BI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7700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BD3F-3A50-1A22-9FC2-EFAC596FD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66" y="585098"/>
            <a:ext cx="10515600" cy="544926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masis MT Pro Black" panose="02040A04050005020304" pitchFamily="18" charset="0"/>
              </a:rPr>
              <a:t>BUSINESS</a:t>
            </a:r>
            <a:r>
              <a:rPr lang="en-US" dirty="0"/>
              <a:t>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masis MT Pro Black" panose="02040A04050005020304" pitchFamily="18" charset="0"/>
              </a:rPr>
              <a:t>REQUIREMENT</a:t>
            </a:r>
            <a:br>
              <a:rPr lang="en-US" dirty="0"/>
            </a:br>
            <a:r>
              <a:rPr lang="en-US" sz="2000" i="1" dirty="0">
                <a:latin typeface="+mn-lt"/>
              </a:rPr>
              <a:t> </a:t>
            </a:r>
            <a:r>
              <a:rPr lang="en-US" sz="2800" b="1" dirty="0">
                <a:latin typeface="Aptos" panose="020B0004020202020204" pitchFamily="34" charset="0"/>
              </a:rPr>
              <a:t>Chart’s</a:t>
            </a:r>
            <a:r>
              <a:rPr lang="en-US" sz="2000" dirty="0">
                <a:latin typeface="+mn-lt"/>
              </a:rPr>
              <a:t> </a:t>
            </a:r>
            <a:r>
              <a:rPr lang="en-US" sz="2800" b="1" dirty="0">
                <a:latin typeface="Aptos" panose="020B0004020202020204" pitchFamily="34" charset="0"/>
              </a:rPr>
              <a:t>Requirements</a:t>
            </a:r>
            <a:r>
              <a:rPr lang="en-US" sz="2000" dirty="0">
                <a:latin typeface="+mn-lt"/>
              </a:rPr>
              <a:t> </a:t>
            </a:r>
            <a:br>
              <a:rPr lang="en-US" sz="2000" dirty="0">
                <a:latin typeface="+mn-lt"/>
              </a:rPr>
            </a:br>
            <a:br>
              <a:rPr lang="en-US" sz="2000" dirty="0">
                <a:latin typeface="+mn-lt"/>
              </a:rPr>
            </a:br>
            <a:r>
              <a:rPr lang="en-US" sz="1800" b="1" dirty="0">
                <a:latin typeface="+mn-lt"/>
              </a:rPr>
              <a:t>6. Sales By outlet size : 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	</a:t>
            </a:r>
            <a:r>
              <a:rPr lang="en-US" sz="1800" dirty="0">
                <a:solidFill>
                  <a:schemeClr val="accent1"/>
                </a:solidFill>
                <a:latin typeface="+mn-lt"/>
              </a:rPr>
              <a:t>Objective : Analyze the correlation between outlet size and total sales</a:t>
            </a:r>
            <a:br>
              <a:rPr lang="en-US" sz="1800" dirty="0">
                <a:solidFill>
                  <a:schemeClr val="accent1"/>
                </a:solidFill>
                <a:latin typeface="+mn-lt"/>
              </a:rPr>
            </a:br>
            <a:r>
              <a:rPr lang="en-US" sz="1800" dirty="0">
                <a:solidFill>
                  <a:schemeClr val="accent1"/>
                </a:solidFill>
                <a:latin typeface="+mn-lt"/>
              </a:rPr>
              <a:t>	Chart Type : Donut / Pie Chart</a:t>
            </a:r>
            <a:br>
              <a:rPr lang="en-US" sz="1800" dirty="0">
                <a:latin typeface="+mn-lt"/>
              </a:rPr>
            </a:br>
            <a:r>
              <a:rPr lang="en-US" sz="1800" b="1" dirty="0">
                <a:latin typeface="+mn-lt"/>
              </a:rPr>
              <a:t>7. Sales By Outlet Location :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	</a:t>
            </a:r>
            <a:r>
              <a:rPr lang="en-US" sz="1800" dirty="0">
                <a:solidFill>
                  <a:schemeClr val="accent1"/>
                </a:solidFill>
                <a:latin typeface="+mn-lt"/>
              </a:rPr>
              <a:t>Objective : Assess the geographic distribution of sales across different locations</a:t>
            </a:r>
            <a:br>
              <a:rPr lang="en-US" sz="1800" dirty="0">
                <a:solidFill>
                  <a:schemeClr val="accent1"/>
                </a:solidFill>
                <a:latin typeface="+mn-lt"/>
              </a:rPr>
            </a:br>
            <a:r>
              <a:rPr lang="en-US" sz="1800" dirty="0">
                <a:solidFill>
                  <a:schemeClr val="accent1"/>
                </a:solidFill>
                <a:latin typeface="+mn-lt"/>
              </a:rPr>
              <a:t>	Chart Type : Funnel Map</a:t>
            </a:r>
            <a:br>
              <a:rPr lang="en-US" sz="1800" dirty="0">
                <a:latin typeface="+mn-lt"/>
              </a:rPr>
            </a:br>
            <a:r>
              <a:rPr lang="en-US" sz="1800" b="1" dirty="0">
                <a:latin typeface="+mn-lt"/>
              </a:rPr>
              <a:t>8. All Metrics by Outlet Type :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	</a:t>
            </a:r>
            <a:r>
              <a:rPr lang="en-US" sz="1800" dirty="0">
                <a:solidFill>
                  <a:schemeClr val="accent1"/>
                </a:solidFill>
                <a:latin typeface="+mn-lt"/>
              </a:rPr>
              <a:t>Objective : Provide a comprehensive view of all key metrics(Total Sales, Average Sales, Number of 	items, Average Rating) broken down by different outlet types</a:t>
            </a:r>
            <a:br>
              <a:rPr lang="en-US" sz="1800" dirty="0">
                <a:solidFill>
                  <a:schemeClr val="accent1"/>
                </a:solidFill>
                <a:latin typeface="+mn-lt"/>
              </a:rPr>
            </a:br>
            <a:r>
              <a:rPr lang="en-US" sz="1800" dirty="0">
                <a:solidFill>
                  <a:schemeClr val="accent1"/>
                </a:solidFill>
                <a:latin typeface="+mn-lt"/>
              </a:rPr>
              <a:t>	Chart Type : Matrix Card.</a:t>
            </a:r>
            <a:br>
              <a:rPr lang="en-US" sz="2000" dirty="0">
                <a:latin typeface="+mn-lt"/>
              </a:rPr>
            </a:br>
            <a:br>
              <a:rPr lang="en-US" sz="1600" dirty="0">
                <a:latin typeface="+mn-lt"/>
              </a:rPr>
            </a:br>
            <a:br>
              <a:rPr lang="en-US" sz="1600" dirty="0">
                <a:latin typeface="+mn-lt"/>
              </a:rPr>
            </a:br>
            <a:br>
              <a:rPr lang="en-US" sz="2700" i="1" dirty="0">
                <a:latin typeface="+mn-lt"/>
              </a:rPr>
            </a:br>
            <a:br>
              <a:rPr lang="en-US" sz="2700" i="1" dirty="0">
                <a:latin typeface="+mn-lt"/>
              </a:rPr>
            </a:br>
            <a:endParaRPr lang="en-IN" sz="2700" i="1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217C2-A116-0B8C-74B7-0FB88065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Power Bi Project By Nikita Shikarpur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4294F-8EA2-ECE4-95EA-D14D19E5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4AF1-EAA5-4E15-AE56-2D35563154F2}" type="slidenum">
              <a:rPr lang="en-IN" smtClean="0"/>
              <a:t>5</a:t>
            </a:fld>
            <a:endParaRPr lang="en-IN"/>
          </a:p>
        </p:txBody>
      </p:sp>
      <p:pic>
        <p:nvPicPr>
          <p:cNvPr id="5" name="Picture 4" descr="Download Power BI Logo in SVG Vector or PNG File Format - Logo.wine">
            <a:extLst>
              <a:ext uri="{FF2B5EF4-FFF2-40B4-BE49-F238E27FC236}">
                <a16:creationId xmlns:a16="http://schemas.microsoft.com/office/drawing/2014/main" id="{E4C7D821-36C1-D9A4-8D43-B938D87B0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336" y="5880848"/>
            <a:ext cx="1465728" cy="97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40D230-BDEE-53D4-68F5-CBA6A653E771}"/>
              </a:ext>
            </a:extLst>
          </p:cNvPr>
          <p:cNvSpPr txBox="1"/>
          <p:nvPr/>
        </p:nvSpPr>
        <p:spPr>
          <a:xfrm>
            <a:off x="10298818" y="6136700"/>
            <a:ext cx="1693718" cy="584775"/>
          </a:xfrm>
          <a:prstGeom prst="rect">
            <a:avLst/>
          </a:prstGeom>
          <a:noFill/>
          <a:effectLst>
            <a:outerShdw blurRad="50800" dist="50800" dir="5400000" sx="97000" sy="97000" algn="ctr" rotWithShape="0">
              <a:srgbClr val="000000">
                <a:alpha val="9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/>
              <a:t>Power BI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8938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05A5-B977-51CD-A5BC-9A2913541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742777"/>
            <a:ext cx="7100455" cy="1242116"/>
          </a:xfrm>
        </p:spPr>
        <p:txBody>
          <a:bodyPr>
            <a:noAutofit/>
          </a:bodyPr>
          <a:lstStyle/>
          <a:p>
            <a:r>
              <a:rPr lang="en-US" sz="2800" i="1" dirty="0"/>
              <a:t>Dataset : </a:t>
            </a:r>
            <a:r>
              <a:rPr lang="en-IN" sz="2800" i="1" dirty="0">
                <a:hlinkClick r:id="rId2"/>
              </a:rPr>
              <a:t>Blinkit Data - Google Drive</a:t>
            </a:r>
            <a:br>
              <a:rPr lang="en-IN" sz="2800" i="1" dirty="0"/>
            </a:br>
            <a:r>
              <a:rPr lang="en-IN" sz="1800" b="1" i="1" dirty="0"/>
              <a:t>Snippet of Dashboard </a:t>
            </a:r>
            <a:br>
              <a:rPr lang="en-IN" sz="2800" i="1" dirty="0"/>
            </a:br>
            <a:br>
              <a:rPr lang="en-IN" sz="2800" i="1" dirty="0"/>
            </a:br>
            <a:endParaRPr lang="en-IN" sz="2800" i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CF2E8-B743-0741-5E51-9FDD33AA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Power Bi Project By Nikita Shikarpur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299C-5C88-DE36-E471-6F334A505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4AF1-EAA5-4E15-AE56-2D35563154F2}" type="slidenum">
              <a:rPr lang="en-IN" smtClean="0"/>
              <a:t>6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97E98D-2F7D-5A53-FAA0-0069F16E0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363835"/>
            <a:ext cx="8210984" cy="4320913"/>
          </a:xfrm>
          <a:prstGeom prst="rect">
            <a:avLst/>
          </a:prstGeom>
        </p:spPr>
      </p:pic>
      <p:pic>
        <p:nvPicPr>
          <p:cNvPr id="9" name="Picture 8" descr="Download Power BI Logo in SVG Vector or PNG File Format - Logo.wine">
            <a:extLst>
              <a:ext uri="{FF2B5EF4-FFF2-40B4-BE49-F238E27FC236}">
                <a16:creationId xmlns:a16="http://schemas.microsoft.com/office/drawing/2014/main" id="{2A31DA30-9432-439B-6DD9-A28E6F2A1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336" y="5880848"/>
            <a:ext cx="1465728" cy="97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EF2B3D-AE39-5EE1-7E80-5ADEE67567FA}"/>
              </a:ext>
            </a:extLst>
          </p:cNvPr>
          <p:cNvSpPr txBox="1"/>
          <p:nvPr/>
        </p:nvSpPr>
        <p:spPr>
          <a:xfrm>
            <a:off x="10298818" y="6136700"/>
            <a:ext cx="1693718" cy="584775"/>
          </a:xfrm>
          <a:prstGeom prst="rect">
            <a:avLst/>
          </a:prstGeom>
          <a:noFill/>
          <a:effectLst>
            <a:outerShdw blurRad="50800" dist="50800" dir="5400000" sx="97000" sy="97000" algn="ctr" rotWithShape="0">
              <a:srgbClr val="000000">
                <a:alpha val="9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/>
              <a:t>Power BI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078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05A5-B977-51CD-A5BC-9A2913541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897" y="3038302"/>
            <a:ext cx="7100455" cy="1242116"/>
          </a:xfrm>
        </p:spPr>
        <p:txBody>
          <a:bodyPr>
            <a:noAutofit/>
          </a:bodyPr>
          <a:lstStyle/>
          <a:p>
            <a:pPr algn="ctr"/>
            <a:r>
              <a:rPr lang="en-US" sz="60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Thank you </a:t>
            </a:r>
            <a:br>
              <a:rPr lang="en-IN" sz="2800" i="1" dirty="0"/>
            </a:br>
            <a:br>
              <a:rPr lang="en-IN" sz="2800" i="1" dirty="0"/>
            </a:br>
            <a:endParaRPr lang="en-IN" sz="2800" i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CF2E8-B743-0741-5E51-9FDD33AA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Power Bi Project By Nikita Shikarpur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299C-5C88-DE36-E471-6F334A505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4AF1-EAA5-4E15-AE56-2D35563154F2}" type="slidenum">
              <a:rPr lang="en-IN" smtClean="0"/>
              <a:t>7</a:t>
            </a:fld>
            <a:endParaRPr lang="en-IN"/>
          </a:p>
        </p:txBody>
      </p:sp>
      <p:pic>
        <p:nvPicPr>
          <p:cNvPr id="5" name="Picture 4" descr="Download Power BI Logo in SVG Vector or PNG File Format - Logo.wine">
            <a:extLst>
              <a:ext uri="{FF2B5EF4-FFF2-40B4-BE49-F238E27FC236}">
                <a16:creationId xmlns:a16="http://schemas.microsoft.com/office/drawing/2014/main" id="{6599A403-D798-DAE5-0D9F-D40EA7601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336" y="5880848"/>
            <a:ext cx="1465728" cy="97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CFCAD0-692B-7350-1AA4-30F971DEE86F}"/>
              </a:ext>
            </a:extLst>
          </p:cNvPr>
          <p:cNvSpPr txBox="1"/>
          <p:nvPr/>
        </p:nvSpPr>
        <p:spPr>
          <a:xfrm>
            <a:off x="10298818" y="6136700"/>
            <a:ext cx="1693718" cy="584775"/>
          </a:xfrm>
          <a:prstGeom prst="rect">
            <a:avLst/>
          </a:prstGeom>
          <a:noFill/>
          <a:effectLst>
            <a:outerShdw blurRad="50800" dist="50800" dir="5400000" sx="97000" sy="97000" algn="ctr" rotWithShape="0">
              <a:srgbClr val="000000">
                <a:alpha val="9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/>
              <a:t>Power BI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51689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544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Adobe Devanagari</vt:lpstr>
      <vt:lpstr>Amasis MT Pro Black</vt:lpstr>
      <vt:lpstr>Aptos</vt:lpstr>
      <vt:lpstr>Arial</vt:lpstr>
      <vt:lpstr>Arial Black</vt:lpstr>
      <vt:lpstr>Calibri</vt:lpstr>
      <vt:lpstr>Calibri Light</vt:lpstr>
      <vt:lpstr>Office Theme</vt:lpstr>
      <vt:lpstr>Blinkit Data Analysis Using Power BI</vt:lpstr>
      <vt:lpstr>PowerPoint Presentation</vt:lpstr>
      <vt:lpstr>BUSINESS REQUIREMENT  To conduct a comprehensive analysis of blinkit’s sales performance, customer satisfaction and inventory distribution to identify key insights and opportunities for optimization using various KPIs and visualizations in Power BI.</vt:lpstr>
      <vt:lpstr>BUSINESS REQUIREMENT  Chart’s Requirements   1. Total Sales by Fat Content :  Objective : Analyze the impact of fat content on total sales  Additional KPI Metrics : Assess how other KPIs (Average Sales, Number of items, Average Rating)  Vary  with fat   Content.  Chart Type  : Donut Chart 2. Total Sales by Item Type :   Objective : Identify the performance of different item types in terms of total sales  Additional KPI Metrics : Assess how other KPIs (Average Sales, Number of items, Average  Rating) Vary with fat  Content.  Chart Type : Bar Chart 3. Fat Content by outlet for total Sales :  Objective : Compare total sales across different outlets segmented by fat content   Additional KPI Metrics : Assess how other KPIs (Average Sales, Number of items, Average Rating)  Vary with fat  Content.  Chart Type : Stacked Column Chart 4. Total Sales by Outlet Establishment:  Objective : Evaluate how the age or type of outlet establishment influences total sales  Chart Type : Line Chart    </vt:lpstr>
      <vt:lpstr>BUSINESS REQUIREMENT  Chart’s Requirements   6. Sales By outlet size :   Objective : Analyze the correlation between outlet size and total sales  Chart Type : Donut / Pie Chart 7. Sales By Outlet Location :  Objective : Assess the geographic distribution of sales across different locations  Chart Type : Funnel Map 8. All Metrics by Outlet Type :  Objective : Provide a comprehensive view of all key metrics(Total Sales, Average Sales, Number of  items, Average Rating) broken down by different outlet types  Chart Type : Matrix Card.     </vt:lpstr>
      <vt:lpstr>Dataset : Blinkit Data - Google Drive Snippet of Dashboard   </vt:lpstr>
      <vt:lpstr>Thank you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NIKITA</dc:creator>
  <cp:lastModifiedBy>NIKITA</cp:lastModifiedBy>
  <cp:revision>1</cp:revision>
  <dcterms:created xsi:type="dcterms:W3CDTF">2024-08-26T10:45:33Z</dcterms:created>
  <dcterms:modified xsi:type="dcterms:W3CDTF">2024-08-26T15:28:56Z</dcterms:modified>
</cp:coreProperties>
</file>