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8" r:id="rId1"/>
  </p:sldMasterIdLst>
  <p:sldIdLst>
    <p:sldId id="256" r:id="rId2"/>
    <p:sldId id="257" r:id="rId3"/>
    <p:sldId id="258" r:id="rId4"/>
    <p:sldId id="259" r:id="rId5"/>
    <p:sldId id="302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3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4" r:id="rId35"/>
    <p:sldId id="291" r:id="rId36"/>
    <p:sldId id="292" r:id="rId37"/>
    <p:sldId id="293" r:id="rId38"/>
    <p:sldId id="306" r:id="rId39"/>
    <p:sldId id="295" r:id="rId40"/>
    <p:sldId id="296" r:id="rId41"/>
    <p:sldId id="297" r:id="rId42"/>
    <p:sldId id="305" r:id="rId43"/>
    <p:sldId id="299" r:id="rId44"/>
    <p:sldId id="300" r:id="rId45"/>
    <p:sldId id="301" r:id="rId46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715"/>
  </p:normalViewPr>
  <p:slideViewPr>
    <p:cSldViewPr>
      <p:cViewPr varScale="1">
        <p:scale>
          <a:sx n="73" d="100"/>
          <a:sy n="73" d="100"/>
        </p:scale>
        <p:origin x="384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1380" y="0"/>
            <a:ext cx="13083409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744789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6763" y="5654672"/>
            <a:ext cx="9099061" cy="3741022"/>
          </a:xfrm>
        </p:spPr>
        <p:txBody>
          <a:bodyPr anchor="t">
            <a:normAutofit/>
          </a:bodyPr>
          <a:lstStyle>
            <a:lvl1pPr algn="r">
              <a:defRPr sz="98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364" y="3741397"/>
            <a:ext cx="8834459" cy="1913277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968" b="0">
                <a:solidFill>
                  <a:schemeClr val="tx1"/>
                </a:solidFill>
              </a:defRPr>
            </a:lvl1pPr>
            <a:lvl2pPr marL="753923" indent="0" algn="ctr">
              <a:buNone/>
              <a:defRPr sz="296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  <p:sp>
        <p:nvSpPr>
          <p:cNvPr id="13" name="TextBox 12"/>
          <p:cNvSpPr txBox="1"/>
          <p:nvPr/>
        </p:nvSpPr>
        <p:spPr>
          <a:xfrm>
            <a:off x="3613333" y="5380685"/>
            <a:ext cx="685366" cy="70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958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395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4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6344" y="0"/>
            <a:ext cx="17103517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8760740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3618204" y="1057428"/>
            <a:ext cx="6853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68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49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763" y="1332545"/>
            <a:ext cx="13115965" cy="1776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067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56344" y="0"/>
            <a:ext cx="17103517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8760740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7045491" y="716114"/>
            <a:ext cx="685415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68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49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5353" y="1328854"/>
            <a:ext cx="2187375" cy="864795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1722" y="1600278"/>
            <a:ext cx="10663654" cy="8376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0290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56344" y="0"/>
            <a:ext cx="17103517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760740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  <p:sp>
        <p:nvSpPr>
          <p:cNvPr id="7" name="TextBox 6"/>
          <p:cNvSpPr txBox="1"/>
          <p:nvPr/>
        </p:nvSpPr>
        <p:spPr>
          <a:xfrm>
            <a:off x="3619370" y="1057428"/>
            <a:ext cx="6853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68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49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8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656344" y="0"/>
            <a:ext cx="17103517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8760740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3614258" y="4885525"/>
            <a:ext cx="6853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68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49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572" y="5190055"/>
            <a:ext cx="13120036" cy="2349512"/>
          </a:xfrm>
        </p:spPr>
        <p:txBody>
          <a:bodyPr anchor="t">
            <a:normAutofit/>
          </a:bodyPr>
          <a:lstStyle>
            <a:lvl1pPr algn="r"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158" y="3741396"/>
            <a:ext cx="12848570" cy="1448659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968">
                <a:solidFill>
                  <a:schemeClr val="tx1"/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1366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656344" y="0"/>
            <a:ext cx="17103517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8760740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572" y="1328853"/>
            <a:ext cx="13110841" cy="17838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153" y="3384091"/>
            <a:ext cx="6417680" cy="6592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3005" y="3384089"/>
            <a:ext cx="6421410" cy="6592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  <p:sp>
        <p:nvSpPr>
          <p:cNvPr id="10" name="TextBox 9"/>
          <p:cNvSpPr txBox="1"/>
          <p:nvPr/>
        </p:nvSpPr>
        <p:spPr>
          <a:xfrm>
            <a:off x="3621396" y="1057425"/>
            <a:ext cx="6853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68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49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656344" y="0"/>
            <a:ext cx="17103517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8760740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3617238" y="1049511"/>
            <a:ext cx="6853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68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49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572" y="1328853"/>
            <a:ext cx="13120036" cy="1778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2603" y="3384090"/>
            <a:ext cx="6425112" cy="1177139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628" b="0" cap="none" baseline="0">
                <a:solidFill>
                  <a:schemeClr val="accent6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2603" y="4702056"/>
            <a:ext cx="6420422" cy="5065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93002" y="3384090"/>
            <a:ext cx="6430604" cy="1177139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628" b="0" cap="none" baseline="0">
                <a:solidFill>
                  <a:schemeClr val="accent6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93004" y="4702056"/>
            <a:ext cx="6430604" cy="5065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95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56344" y="0"/>
            <a:ext cx="17103517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8760740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  <p:sp>
        <p:nvSpPr>
          <p:cNvPr id="8" name="TextBox 7"/>
          <p:cNvSpPr txBox="1"/>
          <p:nvPr/>
        </p:nvSpPr>
        <p:spPr>
          <a:xfrm>
            <a:off x="3621396" y="1057430"/>
            <a:ext cx="6853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68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49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56344" y="0"/>
            <a:ext cx="17103517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8760740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4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656344" y="0"/>
            <a:ext cx="17103517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8760740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2562735" y="1859414"/>
            <a:ext cx="6853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68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49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981" y="2114858"/>
            <a:ext cx="4393420" cy="3138585"/>
          </a:xfrm>
        </p:spPr>
        <p:txBody>
          <a:bodyPr anchor="b">
            <a:normAutofit/>
          </a:bodyPr>
          <a:lstStyle>
            <a:lvl1pPr algn="l">
              <a:defRPr sz="39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2921" y="1328854"/>
            <a:ext cx="8980685" cy="86479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8980" y="5254205"/>
            <a:ext cx="4393420" cy="3935345"/>
          </a:xfrm>
        </p:spPr>
        <p:txBody>
          <a:bodyPr/>
          <a:lstStyle>
            <a:lvl1pPr marL="0" indent="0" algn="l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0245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656344" y="0"/>
            <a:ext cx="17103517" cy="113093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8760740" y="0"/>
            <a:ext cx="45234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25624" y="5325"/>
            <a:ext cx="7634238" cy="1130935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461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3613" y="1859414"/>
            <a:ext cx="6853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68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49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95" y="2114859"/>
            <a:ext cx="6547990" cy="3134021"/>
          </a:xfrm>
        </p:spPr>
        <p:txBody>
          <a:bodyPr anchor="b">
            <a:normAutofit/>
          </a:bodyPr>
          <a:lstStyle>
            <a:lvl1pPr algn="l"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8979" y="5248884"/>
            <a:ext cx="6549455" cy="3935340"/>
          </a:xfrm>
        </p:spPr>
        <p:txBody>
          <a:bodyPr>
            <a:normAutofit/>
          </a:bodyPr>
          <a:lstStyle>
            <a:lvl1pPr marL="0" indent="0" algn="l">
              <a:buNone/>
              <a:defRPr sz="329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191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11" y="3471634"/>
            <a:ext cx="15434588" cy="78377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100583" cy="11309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589883" cy="11309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764" y="1332545"/>
            <a:ext cx="13122956" cy="1776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549" y="3384091"/>
            <a:ext cx="12856170" cy="6592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1335917" y="8691627"/>
            <a:ext cx="4391037" cy="301562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1319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3689275" y="6037508"/>
            <a:ext cx="9705381" cy="295454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208" y="271425"/>
            <a:ext cx="1049936" cy="53240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2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/>
          </a:p>
        </p:txBody>
      </p:sp>
      <p:sp>
        <p:nvSpPr>
          <p:cNvPr id="57" name="Rectangle 56"/>
          <p:cNvSpPr/>
          <p:nvPr/>
        </p:nvSpPr>
        <p:spPr>
          <a:xfrm>
            <a:off x="1586368" y="0"/>
            <a:ext cx="75389" cy="1130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392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r" defTabSz="1507846" rtl="0" eaLnBrk="1" latinLnBrk="0" hangingPunct="1">
        <a:lnSpc>
          <a:spcPct val="90000"/>
        </a:lnSpc>
        <a:spcBef>
          <a:spcPct val="0"/>
        </a:spcBef>
        <a:buNone/>
        <a:defRPr sz="5607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68061" indent="-568061" algn="l" defTabSz="1507846" rtl="0" eaLnBrk="1" latinLnBrk="0" hangingPunct="1">
        <a:lnSpc>
          <a:spcPct val="120000"/>
        </a:lnSpc>
        <a:spcBef>
          <a:spcPts val="1649"/>
        </a:spcBef>
        <a:spcAft>
          <a:spcPts val="989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3298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11512" indent="-557590" algn="l" defTabSz="1507846" rtl="0" eaLnBrk="1" latinLnBrk="0" hangingPunct="1">
        <a:lnSpc>
          <a:spcPct val="120000"/>
        </a:lnSpc>
        <a:spcBef>
          <a:spcPts val="824"/>
        </a:spcBef>
        <a:spcAft>
          <a:spcPts val="989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968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075906" indent="-568061" algn="l" defTabSz="1507846" rtl="0" eaLnBrk="1" latinLnBrk="0" hangingPunct="1">
        <a:lnSpc>
          <a:spcPct val="120000"/>
        </a:lnSpc>
        <a:spcBef>
          <a:spcPts val="824"/>
        </a:spcBef>
        <a:spcAft>
          <a:spcPts val="989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638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819358" indent="-557590" algn="l" defTabSz="1507846" rtl="0" eaLnBrk="1" latinLnBrk="0" hangingPunct="1">
        <a:lnSpc>
          <a:spcPct val="120000"/>
        </a:lnSpc>
        <a:spcBef>
          <a:spcPts val="824"/>
        </a:spcBef>
        <a:spcAft>
          <a:spcPts val="989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309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583752" indent="-568061" algn="l" defTabSz="1507846" rtl="0" eaLnBrk="1" latinLnBrk="0" hangingPunct="1">
        <a:lnSpc>
          <a:spcPct val="120000"/>
        </a:lnSpc>
        <a:spcBef>
          <a:spcPts val="824"/>
        </a:spcBef>
        <a:spcAft>
          <a:spcPts val="989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979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357674" indent="-557903" algn="l" defTabSz="1507846" rtl="0" eaLnBrk="1" latinLnBrk="0" hangingPunct="1">
        <a:lnSpc>
          <a:spcPct val="120000"/>
        </a:lnSpc>
        <a:spcBef>
          <a:spcPts val="824"/>
        </a:spcBef>
        <a:spcAft>
          <a:spcPts val="989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979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126675" indent="-557903" algn="l" defTabSz="1507846" rtl="0" eaLnBrk="1" latinLnBrk="0" hangingPunct="1">
        <a:lnSpc>
          <a:spcPct val="120000"/>
        </a:lnSpc>
        <a:spcBef>
          <a:spcPts val="824"/>
        </a:spcBef>
        <a:spcAft>
          <a:spcPts val="989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979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895676" indent="-557903" algn="l" defTabSz="1507846" rtl="0" eaLnBrk="1" latinLnBrk="0" hangingPunct="1">
        <a:lnSpc>
          <a:spcPct val="120000"/>
        </a:lnSpc>
        <a:spcBef>
          <a:spcPts val="824"/>
        </a:spcBef>
        <a:spcAft>
          <a:spcPts val="989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979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664678" indent="-557903" algn="l" defTabSz="1507846" rtl="0" eaLnBrk="1" latinLnBrk="0" hangingPunct="1">
        <a:lnSpc>
          <a:spcPct val="120000"/>
        </a:lnSpc>
        <a:spcBef>
          <a:spcPts val="824"/>
        </a:spcBef>
        <a:spcAft>
          <a:spcPts val="989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979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5276" y="6228785"/>
            <a:ext cx="8182773" cy="1734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marR="5080" indent="-312420">
              <a:lnSpc>
                <a:spcPct val="111200"/>
              </a:lnSpc>
              <a:spcBef>
                <a:spcPts val="95"/>
              </a:spcBef>
            </a:pPr>
            <a:r>
              <a:rPr lang="en-GB" sz="5250" spc="130" dirty="0" err="1">
                <a:solidFill>
                  <a:srgbClr val="FF0000"/>
                </a:solidFill>
              </a:rPr>
              <a:t>Nkosithandile</a:t>
            </a:r>
            <a:r>
              <a:rPr lang="en-GB" sz="5250" spc="130" dirty="0">
                <a:solidFill>
                  <a:srgbClr val="FF0000"/>
                </a:solidFill>
              </a:rPr>
              <a:t> </a:t>
            </a:r>
            <a:r>
              <a:rPr lang="en-GB" sz="5250" spc="130" dirty="0" err="1">
                <a:solidFill>
                  <a:srgbClr val="FF0000"/>
                </a:solidFill>
              </a:rPr>
              <a:t>Shologu</a:t>
            </a:r>
            <a:br>
              <a:rPr lang="en-GB" sz="5250" spc="130" dirty="0"/>
            </a:br>
            <a:r>
              <a:rPr lang="en-GB" sz="5250" spc="130" dirty="0"/>
              <a:t>28 October 2024</a:t>
            </a:r>
            <a:endParaRPr sz="5250" dirty="0"/>
          </a:p>
        </p:txBody>
      </p:sp>
      <p:pic>
        <p:nvPicPr>
          <p:cNvPr id="6" name="Picture 2" descr="IBM Skills Network Logo - Horizontal-noai copy.png">
            <a:extLst>
              <a:ext uri="{FF2B5EF4-FFF2-40B4-BE49-F238E27FC236}">
                <a16:creationId xmlns:a16="http://schemas.microsoft.com/office/drawing/2014/main" id="{44B2C434-BFF5-CB16-429A-A2B2CABA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1920875"/>
            <a:ext cx="2895600" cy="1140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E040F3-2BA5-509B-FCDD-CB64175639AA}"/>
              </a:ext>
            </a:extLst>
          </p:cNvPr>
          <p:cNvSpPr txBox="1"/>
          <p:nvPr/>
        </p:nvSpPr>
        <p:spPr>
          <a:xfrm>
            <a:off x="7279477" y="2911475"/>
            <a:ext cx="8411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5400" b="1" dirty="0">
                <a:solidFill>
                  <a:schemeClr val="accent3"/>
                </a:solidFill>
              </a:rPr>
              <a:t>WINNING SPACE DATA SCIENCE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4450" y="1685072"/>
            <a:ext cx="9480656" cy="939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10260">
              <a:lnSpc>
                <a:spcPct val="1118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2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set, </a:t>
            </a:r>
            <a:r>
              <a:rPr sz="2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 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several </a:t>
            </a:r>
            <a:r>
              <a:rPr sz="2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 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cases </a:t>
            </a:r>
            <a:r>
              <a:rPr sz="2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where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 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did </a:t>
            </a:r>
            <a:r>
              <a:rPr sz="28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not 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successfully. 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Sometimes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attempted </a:t>
            </a:r>
            <a:r>
              <a:rPr sz="28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but </a:t>
            </a:r>
            <a:r>
              <a:rPr sz="2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 </a:t>
            </a:r>
            <a:r>
              <a:rPr sz="2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due </a:t>
            </a:r>
            <a:r>
              <a:rPr sz="28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an </a:t>
            </a:r>
            <a:r>
              <a:rPr sz="2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accident;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example, </a:t>
            </a: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True 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Ocean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 </a:t>
            </a:r>
            <a:r>
              <a:rPr sz="2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successfully </a:t>
            </a:r>
            <a:r>
              <a:rPr sz="2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 </a:t>
            </a:r>
            <a:r>
              <a:rPr sz="2800" spc="-7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ic </a:t>
            </a:r>
            <a:r>
              <a:rPr sz="2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region 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ocean </a:t>
            </a:r>
            <a:r>
              <a:rPr sz="2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 </a:t>
            </a:r>
            <a:r>
              <a:rPr sz="2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Ocean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 </a:t>
            </a:r>
            <a:r>
              <a:rPr sz="2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unsuccessfully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ic </a:t>
            </a:r>
            <a:r>
              <a:rPr sz="2800" spc="-7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region 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ocean. </a:t>
            </a: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True 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RTLS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 </a:t>
            </a:r>
            <a:r>
              <a:rPr sz="2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 </a:t>
            </a:r>
            <a:r>
              <a:rPr sz="28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successfully </a:t>
            </a:r>
            <a:r>
              <a:rPr sz="2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 </a:t>
            </a:r>
            <a:r>
              <a:rPr sz="28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ground </a:t>
            </a:r>
            <a:r>
              <a:rPr sz="2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pad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 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RTLS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 </a:t>
            </a:r>
            <a:r>
              <a:rPr sz="2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 </a:t>
            </a:r>
            <a:r>
              <a:rPr sz="2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unsuccessfully </a:t>
            </a:r>
            <a:r>
              <a:rPr sz="2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 </a:t>
            </a:r>
            <a:r>
              <a:rPr sz="28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ground </a:t>
            </a:r>
            <a:r>
              <a:rPr sz="2800" spc="-7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pad.True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ASDS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successfully </a:t>
            </a:r>
            <a:r>
              <a:rPr sz="2800" spc="-7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 </a:t>
            </a:r>
            <a:r>
              <a:rPr sz="2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 </a:t>
            </a:r>
            <a:r>
              <a:rPr sz="2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 </a:t>
            </a:r>
            <a:r>
              <a:rPr sz="2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ASDS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 </a:t>
            </a:r>
            <a:r>
              <a:rPr sz="2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unsuccessfully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ship.</a:t>
            </a:r>
            <a:endParaRPr sz="2800" dirty="0">
              <a:latin typeface="Microsoft Sans Serif"/>
              <a:cs typeface="Microsoft Sans Serif"/>
            </a:endParaRPr>
          </a:p>
          <a:p>
            <a:pPr marL="12700" marR="958850" algn="just">
              <a:lnSpc>
                <a:spcPct val="111800"/>
              </a:lnSpc>
              <a:spcBef>
                <a:spcPts val="1980"/>
              </a:spcBef>
            </a:pP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mainly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convert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those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into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Training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Labels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2800" spc="-7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“1”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successfully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landed,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“0”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800" spc="-7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unsuccessful.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55758" y="2326761"/>
            <a:ext cx="6201395" cy="1047115"/>
          </a:xfrm>
          <a:custGeom>
            <a:avLst/>
            <a:gdLst/>
            <a:ahLst/>
            <a:cxnLst/>
            <a:rect l="l" t="t" r="r" b="b"/>
            <a:pathLst>
              <a:path w="6701155" h="1047114">
                <a:moveTo>
                  <a:pt x="6199236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3"/>
                </a:lnTo>
                <a:lnTo>
                  <a:pt x="7173" y="277222"/>
                </a:lnTo>
                <a:lnTo>
                  <a:pt x="2960" y="321553"/>
                </a:lnTo>
                <a:lnTo>
                  <a:pt x="797" y="373250"/>
                </a:lnTo>
                <a:lnTo>
                  <a:pt x="0" y="433132"/>
                </a:lnTo>
                <a:lnTo>
                  <a:pt x="0" y="613956"/>
                </a:lnTo>
                <a:lnTo>
                  <a:pt x="797" y="673837"/>
                </a:lnTo>
                <a:lnTo>
                  <a:pt x="2960" y="725534"/>
                </a:lnTo>
                <a:lnTo>
                  <a:pt x="7173" y="769865"/>
                </a:lnTo>
                <a:lnTo>
                  <a:pt x="14119" y="807649"/>
                </a:lnTo>
                <a:lnTo>
                  <a:pt x="47210" y="888365"/>
                </a:lnTo>
                <a:lnTo>
                  <a:pt x="77716" y="931836"/>
                </a:lnTo>
                <a:lnTo>
                  <a:pt x="115136" y="969255"/>
                </a:lnTo>
                <a:lnTo>
                  <a:pt x="158609" y="999760"/>
                </a:lnTo>
                <a:lnTo>
                  <a:pt x="207272" y="1022487"/>
                </a:lnTo>
                <a:lnTo>
                  <a:pt x="277107" y="1039799"/>
                </a:lnTo>
                <a:lnTo>
                  <a:pt x="321439" y="1044013"/>
                </a:lnTo>
                <a:lnTo>
                  <a:pt x="373136" y="1046177"/>
                </a:lnTo>
                <a:lnTo>
                  <a:pt x="433018" y="1046974"/>
                </a:lnTo>
                <a:lnTo>
                  <a:pt x="501902" y="1047088"/>
                </a:lnTo>
                <a:lnTo>
                  <a:pt x="6199236" y="1047088"/>
                </a:lnTo>
                <a:lnTo>
                  <a:pt x="6268120" y="1046974"/>
                </a:lnTo>
                <a:lnTo>
                  <a:pt x="6328002" y="1046177"/>
                </a:lnTo>
                <a:lnTo>
                  <a:pt x="6379699" y="1044013"/>
                </a:lnTo>
                <a:lnTo>
                  <a:pt x="6424031" y="1039799"/>
                </a:lnTo>
                <a:lnTo>
                  <a:pt x="6461813" y="1032851"/>
                </a:lnTo>
                <a:lnTo>
                  <a:pt x="6542529" y="999760"/>
                </a:lnTo>
                <a:lnTo>
                  <a:pt x="6586001" y="969255"/>
                </a:lnTo>
                <a:lnTo>
                  <a:pt x="6623422" y="931836"/>
                </a:lnTo>
                <a:lnTo>
                  <a:pt x="6653928" y="888365"/>
                </a:lnTo>
                <a:lnTo>
                  <a:pt x="6676656" y="839704"/>
                </a:lnTo>
                <a:lnTo>
                  <a:pt x="6693965" y="769865"/>
                </a:lnTo>
                <a:lnTo>
                  <a:pt x="6698178" y="725534"/>
                </a:lnTo>
                <a:lnTo>
                  <a:pt x="6700341" y="673837"/>
                </a:lnTo>
                <a:lnTo>
                  <a:pt x="6701138" y="613956"/>
                </a:lnTo>
                <a:lnTo>
                  <a:pt x="6701138" y="433132"/>
                </a:lnTo>
                <a:lnTo>
                  <a:pt x="6700341" y="373250"/>
                </a:lnTo>
                <a:lnTo>
                  <a:pt x="6698178" y="321553"/>
                </a:lnTo>
                <a:lnTo>
                  <a:pt x="6693965" y="277222"/>
                </a:lnTo>
                <a:lnTo>
                  <a:pt x="6687018" y="239438"/>
                </a:lnTo>
                <a:lnTo>
                  <a:pt x="6653928" y="158722"/>
                </a:lnTo>
                <a:lnTo>
                  <a:pt x="6623422" y="115251"/>
                </a:lnTo>
                <a:lnTo>
                  <a:pt x="6586001" y="77832"/>
                </a:lnTo>
                <a:lnTo>
                  <a:pt x="6542529" y="47328"/>
                </a:lnTo>
                <a:lnTo>
                  <a:pt x="6493866" y="24601"/>
                </a:lnTo>
                <a:lnTo>
                  <a:pt x="6424031" y="7289"/>
                </a:lnTo>
                <a:lnTo>
                  <a:pt x="6379699" y="3075"/>
                </a:lnTo>
                <a:lnTo>
                  <a:pt x="6328002" y="911"/>
                </a:lnTo>
                <a:lnTo>
                  <a:pt x="6268120" y="113"/>
                </a:lnTo>
                <a:lnTo>
                  <a:pt x="619923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47161" y="2406728"/>
            <a:ext cx="51187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5080" indent="-283210">
              <a:lnSpc>
                <a:spcPct val="112200"/>
              </a:lnSpc>
              <a:spcBef>
                <a:spcPts val="95"/>
              </a:spcBef>
            </a:pPr>
            <a:r>
              <a:rPr sz="2450" spc="110" dirty="0">
                <a:latin typeface="Microsoft Sans Serif"/>
                <a:cs typeface="Microsoft Sans Serif"/>
              </a:rPr>
              <a:t>Perform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135" dirty="0">
                <a:latin typeface="Microsoft Sans Serif"/>
                <a:cs typeface="Microsoft Sans Serif"/>
              </a:rPr>
              <a:t>exploratory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60" dirty="0">
                <a:latin typeface="Microsoft Sans Serif"/>
                <a:cs typeface="Microsoft Sans Serif"/>
              </a:rPr>
              <a:t>Data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75" dirty="0">
                <a:latin typeface="Microsoft Sans Serif"/>
                <a:cs typeface="Microsoft Sans Serif"/>
              </a:rPr>
              <a:t>Analysis </a:t>
            </a:r>
            <a:r>
              <a:rPr sz="2450" spc="-635" dirty="0">
                <a:latin typeface="Microsoft Sans Serif"/>
                <a:cs typeface="Microsoft Sans Serif"/>
              </a:rPr>
              <a:t> </a:t>
            </a:r>
            <a:r>
              <a:rPr sz="2450" spc="114" dirty="0">
                <a:latin typeface="Microsoft Sans Serif"/>
                <a:cs typeface="Microsoft Sans Serif"/>
              </a:rPr>
              <a:t>and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40" dirty="0">
                <a:latin typeface="Microsoft Sans Serif"/>
                <a:cs typeface="Microsoft Sans Serif"/>
              </a:rPr>
              <a:t>determine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90" dirty="0">
                <a:latin typeface="Microsoft Sans Serif"/>
                <a:cs typeface="Microsoft Sans Serif"/>
              </a:rPr>
              <a:t>Training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65" dirty="0">
                <a:latin typeface="Microsoft Sans Serif"/>
                <a:cs typeface="Microsoft Sans Serif"/>
              </a:rPr>
              <a:t>Labels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55645" y="3974696"/>
            <a:ext cx="6201395" cy="1047115"/>
          </a:xfrm>
          <a:custGeom>
            <a:avLst/>
            <a:gdLst/>
            <a:ahLst/>
            <a:cxnLst/>
            <a:rect l="l" t="t" r="r" b="b"/>
            <a:pathLst>
              <a:path w="6701790" h="1047114">
                <a:moveTo>
                  <a:pt x="6156786" y="0"/>
                </a:moveTo>
                <a:lnTo>
                  <a:pt x="544580" y="0"/>
                </a:lnTo>
                <a:lnTo>
                  <a:pt x="470100" y="120"/>
                </a:lnTo>
                <a:lnTo>
                  <a:pt x="405355" y="966"/>
                </a:lnTo>
                <a:lnTo>
                  <a:pt x="349460" y="3263"/>
                </a:lnTo>
                <a:lnTo>
                  <a:pt x="301530" y="7735"/>
                </a:lnTo>
                <a:lnTo>
                  <a:pt x="260679" y="15107"/>
                </a:lnTo>
                <a:lnTo>
                  <a:pt x="181304" y="46204"/>
                </a:lnTo>
                <a:lnTo>
                  <a:pt x="140416" y="72318"/>
                </a:lnTo>
                <a:lnTo>
                  <a:pt x="103906" y="103903"/>
                </a:lnTo>
                <a:lnTo>
                  <a:pt x="72320" y="140412"/>
                </a:lnTo>
                <a:lnTo>
                  <a:pt x="46204" y="181300"/>
                </a:lnTo>
                <a:lnTo>
                  <a:pt x="26103" y="226021"/>
                </a:lnTo>
                <a:lnTo>
                  <a:pt x="8325" y="298191"/>
                </a:lnTo>
                <a:lnTo>
                  <a:pt x="3761" y="344945"/>
                </a:lnTo>
                <a:lnTo>
                  <a:pt x="1262" y="398330"/>
                </a:lnTo>
                <a:lnTo>
                  <a:pt x="213" y="457983"/>
                </a:lnTo>
                <a:lnTo>
                  <a:pt x="0" y="523544"/>
                </a:lnTo>
                <a:lnTo>
                  <a:pt x="213" y="589104"/>
                </a:lnTo>
                <a:lnTo>
                  <a:pt x="1262" y="648758"/>
                </a:lnTo>
                <a:lnTo>
                  <a:pt x="3761" y="702143"/>
                </a:lnTo>
                <a:lnTo>
                  <a:pt x="8325" y="748897"/>
                </a:lnTo>
                <a:lnTo>
                  <a:pt x="15568" y="788659"/>
                </a:lnTo>
                <a:lnTo>
                  <a:pt x="46204" y="865787"/>
                </a:lnTo>
                <a:lnTo>
                  <a:pt x="72320" y="906675"/>
                </a:lnTo>
                <a:lnTo>
                  <a:pt x="103906" y="943184"/>
                </a:lnTo>
                <a:lnTo>
                  <a:pt x="140416" y="974769"/>
                </a:lnTo>
                <a:lnTo>
                  <a:pt x="181304" y="1000884"/>
                </a:lnTo>
                <a:lnTo>
                  <a:pt x="226024" y="1020982"/>
                </a:lnTo>
                <a:lnTo>
                  <a:pt x="301530" y="1039353"/>
                </a:lnTo>
                <a:lnTo>
                  <a:pt x="349460" y="1043825"/>
                </a:lnTo>
                <a:lnTo>
                  <a:pt x="405355" y="1046121"/>
                </a:lnTo>
                <a:lnTo>
                  <a:pt x="470100" y="1046967"/>
                </a:lnTo>
                <a:lnTo>
                  <a:pt x="544580" y="1047088"/>
                </a:lnTo>
                <a:lnTo>
                  <a:pt x="6156786" y="1047088"/>
                </a:lnTo>
                <a:lnTo>
                  <a:pt x="6231265" y="1046967"/>
                </a:lnTo>
                <a:lnTo>
                  <a:pt x="6296010" y="1046121"/>
                </a:lnTo>
                <a:lnTo>
                  <a:pt x="6351906" y="1043825"/>
                </a:lnTo>
                <a:lnTo>
                  <a:pt x="6399836" y="1039353"/>
                </a:lnTo>
                <a:lnTo>
                  <a:pt x="6440686" y="1031980"/>
                </a:lnTo>
                <a:lnTo>
                  <a:pt x="6520062" y="1000884"/>
                </a:lnTo>
                <a:lnTo>
                  <a:pt x="6560950" y="974769"/>
                </a:lnTo>
                <a:lnTo>
                  <a:pt x="6597460" y="943184"/>
                </a:lnTo>
                <a:lnTo>
                  <a:pt x="6629046" y="906675"/>
                </a:lnTo>
                <a:lnTo>
                  <a:pt x="6655162" y="865787"/>
                </a:lnTo>
                <a:lnTo>
                  <a:pt x="6675262" y="821067"/>
                </a:lnTo>
                <a:lnTo>
                  <a:pt x="6693041" y="748897"/>
                </a:lnTo>
                <a:lnTo>
                  <a:pt x="6697604" y="702143"/>
                </a:lnTo>
                <a:lnTo>
                  <a:pt x="6700104" y="648758"/>
                </a:lnTo>
                <a:lnTo>
                  <a:pt x="6701153" y="589104"/>
                </a:lnTo>
                <a:lnTo>
                  <a:pt x="6701366" y="523544"/>
                </a:lnTo>
                <a:lnTo>
                  <a:pt x="6701153" y="457983"/>
                </a:lnTo>
                <a:lnTo>
                  <a:pt x="6700104" y="398330"/>
                </a:lnTo>
                <a:lnTo>
                  <a:pt x="6697604" y="344945"/>
                </a:lnTo>
                <a:lnTo>
                  <a:pt x="6693041" y="298191"/>
                </a:lnTo>
                <a:lnTo>
                  <a:pt x="6685798" y="258429"/>
                </a:lnTo>
                <a:lnTo>
                  <a:pt x="6655162" y="181300"/>
                </a:lnTo>
                <a:lnTo>
                  <a:pt x="6629046" y="140412"/>
                </a:lnTo>
                <a:lnTo>
                  <a:pt x="6597460" y="103903"/>
                </a:lnTo>
                <a:lnTo>
                  <a:pt x="6560950" y="72318"/>
                </a:lnTo>
                <a:lnTo>
                  <a:pt x="6520062" y="46204"/>
                </a:lnTo>
                <a:lnTo>
                  <a:pt x="6475342" y="26106"/>
                </a:lnTo>
                <a:lnTo>
                  <a:pt x="6399836" y="7735"/>
                </a:lnTo>
                <a:lnTo>
                  <a:pt x="6351906" y="3263"/>
                </a:lnTo>
                <a:lnTo>
                  <a:pt x="6296010" y="966"/>
                </a:lnTo>
                <a:lnTo>
                  <a:pt x="6231265" y="120"/>
                </a:lnTo>
                <a:lnTo>
                  <a:pt x="615678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55759" y="5166039"/>
            <a:ext cx="6201282" cy="1047115"/>
          </a:xfrm>
          <a:custGeom>
            <a:avLst/>
            <a:gdLst/>
            <a:ahLst/>
            <a:cxnLst/>
            <a:rect l="l" t="t" r="r" b="b"/>
            <a:pathLst>
              <a:path w="6701155" h="1047114">
                <a:moveTo>
                  <a:pt x="6199236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613956"/>
                </a:lnTo>
                <a:lnTo>
                  <a:pt x="797" y="673837"/>
                </a:lnTo>
                <a:lnTo>
                  <a:pt x="2960" y="725534"/>
                </a:lnTo>
                <a:lnTo>
                  <a:pt x="7173" y="769866"/>
                </a:lnTo>
                <a:lnTo>
                  <a:pt x="14119" y="807650"/>
                </a:lnTo>
                <a:lnTo>
                  <a:pt x="47210" y="888366"/>
                </a:lnTo>
                <a:lnTo>
                  <a:pt x="77716" y="931837"/>
                </a:lnTo>
                <a:lnTo>
                  <a:pt x="115136" y="969256"/>
                </a:lnTo>
                <a:lnTo>
                  <a:pt x="158609" y="999761"/>
                </a:lnTo>
                <a:lnTo>
                  <a:pt x="207272" y="1022488"/>
                </a:lnTo>
                <a:lnTo>
                  <a:pt x="277107" y="1039799"/>
                </a:lnTo>
                <a:lnTo>
                  <a:pt x="321439" y="1044013"/>
                </a:lnTo>
                <a:lnTo>
                  <a:pt x="373136" y="1046177"/>
                </a:lnTo>
                <a:lnTo>
                  <a:pt x="433018" y="1046974"/>
                </a:lnTo>
                <a:lnTo>
                  <a:pt x="501902" y="1047088"/>
                </a:lnTo>
                <a:lnTo>
                  <a:pt x="6199236" y="1047088"/>
                </a:lnTo>
                <a:lnTo>
                  <a:pt x="6268120" y="1046974"/>
                </a:lnTo>
                <a:lnTo>
                  <a:pt x="6328002" y="1046177"/>
                </a:lnTo>
                <a:lnTo>
                  <a:pt x="6379699" y="1044013"/>
                </a:lnTo>
                <a:lnTo>
                  <a:pt x="6424031" y="1039799"/>
                </a:lnTo>
                <a:lnTo>
                  <a:pt x="6461813" y="1032852"/>
                </a:lnTo>
                <a:lnTo>
                  <a:pt x="6542529" y="999761"/>
                </a:lnTo>
                <a:lnTo>
                  <a:pt x="6586001" y="969256"/>
                </a:lnTo>
                <a:lnTo>
                  <a:pt x="6623422" y="931837"/>
                </a:lnTo>
                <a:lnTo>
                  <a:pt x="6653928" y="888366"/>
                </a:lnTo>
                <a:lnTo>
                  <a:pt x="6676656" y="839705"/>
                </a:lnTo>
                <a:lnTo>
                  <a:pt x="6693965" y="769866"/>
                </a:lnTo>
                <a:lnTo>
                  <a:pt x="6698178" y="725534"/>
                </a:lnTo>
                <a:lnTo>
                  <a:pt x="6700341" y="673837"/>
                </a:lnTo>
                <a:lnTo>
                  <a:pt x="6701138" y="613956"/>
                </a:lnTo>
                <a:lnTo>
                  <a:pt x="6701138" y="433132"/>
                </a:lnTo>
                <a:lnTo>
                  <a:pt x="6700341" y="373251"/>
                </a:lnTo>
                <a:lnTo>
                  <a:pt x="6698178" y="321554"/>
                </a:lnTo>
                <a:lnTo>
                  <a:pt x="6693965" y="277222"/>
                </a:lnTo>
                <a:lnTo>
                  <a:pt x="6687018" y="239438"/>
                </a:lnTo>
                <a:lnTo>
                  <a:pt x="6653928" y="158722"/>
                </a:lnTo>
                <a:lnTo>
                  <a:pt x="6623422" y="115251"/>
                </a:lnTo>
                <a:lnTo>
                  <a:pt x="6586001" y="77832"/>
                </a:lnTo>
                <a:lnTo>
                  <a:pt x="6542529" y="47328"/>
                </a:lnTo>
                <a:lnTo>
                  <a:pt x="6493866" y="24601"/>
                </a:lnTo>
                <a:lnTo>
                  <a:pt x="6424031" y="7289"/>
                </a:lnTo>
                <a:lnTo>
                  <a:pt x="6379699" y="3075"/>
                </a:lnTo>
                <a:lnTo>
                  <a:pt x="6328002" y="911"/>
                </a:lnTo>
                <a:lnTo>
                  <a:pt x="6268120" y="113"/>
                </a:lnTo>
                <a:lnTo>
                  <a:pt x="619923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55759" y="6357383"/>
            <a:ext cx="6201282" cy="1047115"/>
          </a:xfrm>
          <a:custGeom>
            <a:avLst/>
            <a:gdLst/>
            <a:ahLst/>
            <a:cxnLst/>
            <a:rect l="l" t="t" r="r" b="b"/>
            <a:pathLst>
              <a:path w="6701155" h="1047115">
                <a:moveTo>
                  <a:pt x="6199236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3"/>
                </a:lnTo>
                <a:lnTo>
                  <a:pt x="7173" y="277222"/>
                </a:lnTo>
                <a:lnTo>
                  <a:pt x="2960" y="321553"/>
                </a:lnTo>
                <a:lnTo>
                  <a:pt x="797" y="373250"/>
                </a:lnTo>
                <a:lnTo>
                  <a:pt x="0" y="433132"/>
                </a:lnTo>
                <a:lnTo>
                  <a:pt x="0" y="613955"/>
                </a:lnTo>
                <a:lnTo>
                  <a:pt x="797" y="673837"/>
                </a:lnTo>
                <a:lnTo>
                  <a:pt x="2960" y="725534"/>
                </a:lnTo>
                <a:lnTo>
                  <a:pt x="7173" y="769865"/>
                </a:lnTo>
                <a:lnTo>
                  <a:pt x="14119" y="807649"/>
                </a:lnTo>
                <a:lnTo>
                  <a:pt x="47210" y="888365"/>
                </a:lnTo>
                <a:lnTo>
                  <a:pt x="77716" y="931836"/>
                </a:lnTo>
                <a:lnTo>
                  <a:pt x="115136" y="969255"/>
                </a:lnTo>
                <a:lnTo>
                  <a:pt x="158609" y="999760"/>
                </a:lnTo>
                <a:lnTo>
                  <a:pt x="207272" y="1022487"/>
                </a:lnTo>
                <a:lnTo>
                  <a:pt x="277107" y="1039799"/>
                </a:lnTo>
                <a:lnTo>
                  <a:pt x="321439" y="1044013"/>
                </a:lnTo>
                <a:lnTo>
                  <a:pt x="373136" y="1046177"/>
                </a:lnTo>
                <a:lnTo>
                  <a:pt x="433018" y="1046974"/>
                </a:lnTo>
                <a:lnTo>
                  <a:pt x="501902" y="1047088"/>
                </a:lnTo>
                <a:lnTo>
                  <a:pt x="6199236" y="1047088"/>
                </a:lnTo>
                <a:lnTo>
                  <a:pt x="6268120" y="1046974"/>
                </a:lnTo>
                <a:lnTo>
                  <a:pt x="6328002" y="1046177"/>
                </a:lnTo>
                <a:lnTo>
                  <a:pt x="6379699" y="1044013"/>
                </a:lnTo>
                <a:lnTo>
                  <a:pt x="6424031" y="1039799"/>
                </a:lnTo>
                <a:lnTo>
                  <a:pt x="6461813" y="1032851"/>
                </a:lnTo>
                <a:lnTo>
                  <a:pt x="6542529" y="999760"/>
                </a:lnTo>
                <a:lnTo>
                  <a:pt x="6586001" y="969255"/>
                </a:lnTo>
                <a:lnTo>
                  <a:pt x="6623422" y="931836"/>
                </a:lnTo>
                <a:lnTo>
                  <a:pt x="6653928" y="888365"/>
                </a:lnTo>
                <a:lnTo>
                  <a:pt x="6676656" y="839704"/>
                </a:lnTo>
                <a:lnTo>
                  <a:pt x="6693965" y="769865"/>
                </a:lnTo>
                <a:lnTo>
                  <a:pt x="6698178" y="725534"/>
                </a:lnTo>
                <a:lnTo>
                  <a:pt x="6700341" y="673837"/>
                </a:lnTo>
                <a:lnTo>
                  <a:pt x="6701138" y="613955"/>
                </a:lnTo>
                <a:lnTo>
                  <a:pt x="6701138" y="433132"/>
                </a:lnTo>
                <a:lnTo>
                  <a:pt x="6700341" y="373250"/>
                </a:lnTo>
                <a:lnTo>
                  <a:pt x="6698178" y="321553"/>
                </a:lnTo>
                <a:lnTo>
                  <a:pt x="6693965" y="277222"/>
                </a:lnTo>
                <a:lnTo>
                  <a:pt x="6687018" y="239438"/>
                </a:lnTo>
                <a:lnTo>
                  <a:pt x="6653928" y="158722"/>
                </a:lnTo>
                <a:lnTo>
                  <a:pt x="6623422" y="115251"/>
                </a:lnTo>
                <a:lnTo>
                  <a:pt x="6586001" y="77832"/>
                </a:lnTo>
                <a:lnTo>
                  <a:pt x="6542529" y="47328"/>
                </a:lnTo>
                <a:lnTo>
                  <a:pt x="6493866" y="24601"/>
                </a:lnTo>
                <a:lnTo>
                  <a:pt x="6424031" y="7289"/>
                </a:lnTo>
                <a:lnTo>
                  <a:pt x="6379699" y="3075"/>
                </a:lnTo>
                <a:lnTo>
                  <a:pt x="6328002" y="911"/>
                </a:lnTo>
                <a:lnTo>
                  <a:pt x="6268120" y="113"/>
                </a:lnTo>
                <a:lnTo>
                  <a:pt x="619923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56123" y="4054664"/>
            <a:ext cx="5701030" cy="324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marR="321310" algn="ctr">
              <a:lnSpc>
                <a:spcPct val="112200"/>
              </a:lnSpc>
              <a:spcBef>
                <a:spcPts val="95"/>
              </a:spcBef>
            </a:pPr>
            <a:r>
              <a:rPr sz="2450" spc="105" dirty="0">
                <a:latin typeface="Microsoft Sans Serif"/>
                <a:cs typeface="Microsoft Sans Serif"/>
              </a:rPr>
              <a:t>Calculate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the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number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launches </a:t>
            </a:r>
            <a:r>
              <a:rPr sz="2450" spc="-635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on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05" dirty="0">
                <a:latin typeface="Microsoft Sans Serif"/>
                <a:cs typeface="Microsoft Sans Serif"/>
              </a:rPr>
              <a:t>each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site</a:t>
            </a:r>
            <a:endParaRPr sz="2450" dirty="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12200"/>
              </a:lnSpc>
              <a:spcBef>
                <a:spcPts val="2780"/>
              </a:spcBef>
            </a:pPr>
            <a:r>
              <a:rPr sz="2450" spc="105" dirty="0">
                <a:latin typeface="Microsoft Sans Serif"/>
                <a:cs typeface="Microsoft Sans Serif"/>
              </a:rPr>
              <a:t>Calculate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the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number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14" dirty="0">
                <a:latin typeface="Microsoft Sans Serif"/>
                <a:cs typeface="Microsoft Sans Serif"/>
              </a:rPr>
              <a:t>and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occurrence </a:t>
            </a:r>
            <a:r>
              <a:rPr sz="2450" spc="-640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05" dirty="0">
                <a:latin typeface="Microsoft Sans Serif"/>
                <a:cs typeface="Microsoft Sans Serif"/>
              </a:rPr>
              <a:t>each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orbit</a:t>
            </a:r>
            <a:endParaRPr sz="2450" dirty="0">
              <a:latin typeface="Microsoft Sans Serif"/>
              <a:cs typeface="Microsoft Sans Serif"/>
            </a:endParaRPr>
          </a:p>
          <a:p>
            <a:pPr marL="316865" marR="5080" indent="-304800">
              <a:lnSpc>
                <a:spcPct val="112200"/>
              </a:lnSpc>
              <a:spcBef>
                <a:spcPts val="2785"/>
              </a:spcBef>
            </a:pPr>
            <a:r>
              <a:rPr sz="2450" spc="105" dirty="0">
                <a:latin typeface="Microsoft Sans Serif"/>
                <a:cs typeface="Microsoft Sans Serif"/>
              </a:rPr>
              <a:t>Calculate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the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number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14" dirty="0">
                <a:latin typeface="Microsoft Sans Serif"/>
                <a:cs typeface="Microsoft Sans Serif"/>
              </a:rPr>
              <a:t>and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occurrence </a:t>
            </a:r>
            <a:r>
              <a:rPr sz="2450" spc="-640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05" dirty="0">
                <a:latin typeface="Microsoft Sans Serif"/>
                <a:cs typeface="Microsoft Sans Serif"/>
              </a:rPr>
              <a:t>mission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65" dirty="0">
                <a:latin typeface="Microsoft Sans Serif"/>
                <a:cs typeface="Microsoft Sans Serif"/>
              </a:rPr>
              <a:t>outcome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per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orbit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60" dirty="0">
                <a:latin typeface="Microsoft Sans Serif"/>
                <a:cs typeface="Microsoft Sans Serif"/>
              </a:rPr>
              <a:t>type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55759" y="7548726"/>
            <a:ext cx="6201282" cy="1047115"/>
          </a:xfrm>
          <a:custGeom>
            <a:avLst/>
            <a:gdLst/>
            <a:ahLst/>
            <a:cxnLst/>
            <a:rect l="l" t="t" r="r" b="b"/>
            <a:pathLst>
              <a:path w="6701155" h="1047115">
                <a:moveTo>
                  <a:pt x="6199236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613956"/>
                </a:lnTo>
                <a:lnTo>
                  <a:pt x="797" y="673837"/>
                </a:lnTo>
                <a:lnTo>
                  <a:pt x="2960" y="725534"/>
                </a:lnTo>
                <a:lnTo>
                  <a:pt x="7173" y="769866"/>
                </a:lnTo>
                <a:lnTo>
                  <a:pt x="14119" y="807650"/>
                </a:lnTo>
                <a:lnTo>
                  <a:pt x="47210" y="888366"/>
                </a:lnTo>
                <a:lnTo>
                  <a:pt x="77716" y="931837"/>
                </a:lnTo>
                <a:lnTo>
                  <a:pt x="115136" y="969256"/>
                </a:lnTo>
                <a:lnTo>
                  <a:pt x="158609" y="999761"/>
                </a:lnTo>
                <a:lnTo>
                  <a:pt x="207272" y="1022488"/>
                </a:lnTo>
                <a:lnTo>
                  <a:pt x="277107" y="1039799"/>
                </a:lnTo>
                <a:lnTo>
                  <a:pt x="321439" y="1044013"/>
                </a:lnTo>
                <a:lnTo>
                  <a:pt x="373136" y="1046177"/>
                </a:lnTo>
                <a:lnTo>
                  <a:pt x="433018" y="1046974"/>
                </a:lnTo>
                <a:lnTo>
                  <a:pt x="501902" y="1047088"/>
                </a:lnTo>
                <a:lnTo>
                  <a:pt x="6199236" y="1047088"/>
                </a:lnTo>
                <a:lnTo>
                  <a:pt x="6268120" y="1046974"/>
                </a:lnTo>
                <a:lnTo>
                  <a:pt x="6328002" y="1046177"/>
                </a:lnTo>
                <a:lnTo>
                  <a:pt x="6379699" y="1044013"/>
                </a:lnTo>
                <a:lnTo>
                  <a:pt x="6424031" y="1039799"/>
                </a:lnTo>
                <a:lnTo>
                  <a:pt x="6461813" y="1032852"/>
                </a:lnTo>
                <a:lnTo>
                  <a:pt x="6542529" y="999761"/>
                </a:lnTo>
                <a:lnTo>
                  <a:pt x="6586001" y="969256"/>
                </a:lnTo>
                <a:lnTo>
                  <a:pt x="6623422" y="931837"/>
                </a:lnTo>
                <a:lnTo>
                  <a:pt x="6653928" y="888366"/>
                </a:lnTo>
                <a:lnTo>
                  <a:pt x="6676656" y="839705"/>
                </a:lnTo>
                <a:lnTo>
                  <a:pt x="6693965" y="769866"/>
                </a:lnTo>
                <a:lnTo>
                  <a:pt x="6698178" y="725534"/>
                </a:lnTo>
                <a:lnTo>
                  <a:pt x="6700341" y="673837"/>
                </a:lnTo>
                <a:lnTo>
                  <a:pt x="6701138" y="613956"/>
                </a:lnTo>
                <a:lnTo>
                  <a:pt x="6701138" y="433132"/>
                </a:lnTo>
                <a:lnTo>
                  <a:pt x="6700341" y="373251"/>
                </a:lnTo>
                <a:lnTo>
                  <a:pt x="6698178" y="321554"/>
                </a:lnTo>
                <a:lnTo>
                  <a:pt x="6693965" y="277222"/>
                </a:lnTo>
                <a:lnTo>
                  <a:pt x="6687018" y="239438"/>
                </a:lnTo>
                <a:lnTo>
                  <a:pt x="6653928" y="158722"/>
                </a:lnTo>
                <a:lnTo>
                  <a:pt x="6623422" y="115251"/>
                </a:lnTo>
                <a:lnTo>
                  <a:pt x="6586001" y="77832"/>
                </a:lnTo>
                <a:lnTo>
                  <a:pt x="6542529" y="47328"/>
                </a:lnTo>
                <a:lnTo>
                  <a:pt x="6493866" y="24601"/>
                </a:lnTo>
                <a:lnTo>
                  <a:pt x="6424031" y="7289"/>
                </a:lnTo>
                <a:lnTo>
                  <a:pt x="6379699" y="3075"/>
                </a:lnTo>
                <a:lnTo>
                  <a:pt x="6328002" y="911"/>
                </a:lnTo>
                <a:lnTo>
                  <a:pt x="6268120" y="113"/>
                </a:lnTo>
                <a:lnTo>
                  <a:pt x="619923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55759" y="8740070"/>
            <a:ext cx="6201282" cy="1047115"/>
          </a:xfrm>
          <a:custGeom>
            <a:avLst/>
            <a:gdLst/>
            <a:ahLst/>
            <a:cxnLst/>
            <a:rect l="l" t="t" r="r" b="b"/>
            <a:pathLst>
              <a:path w="6701155" h="1047115">
                <a:moveTo>
                  <a:pt x="6199236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8"/>
                </a:lnTo>
                <a:lnTo>
                  <a:pt x="239324" y="14236"/>
                </a:lnTo>
                <a:lnTo>
                  <a:pt x="158609" y="47327"/>
                </a:lnTo>
                <a:lnTo>
                  <a:pt x="115136" y="77831"/>
                </a:lnTo>
                <a:lnTo>
                  <a:pt x="77716" y="115250"/>
                </a:lnTo>
                <a:lnTo>
                  <a:pt x="47210" y="158722"/>
                </a:lnTo>
                <a:lnTo>
                  <a:pt x="24482" y="207383"/>
                </a:lnTo>
                <a:lnTo>
                  <a:pt x="7173" y="277222"/>
                </a:lnTo>
                <a:lnTo>
                  <a:pt x="2960" y="321553"/>
                </a:lnTo>
                <a:lnTo>
                  <a:pt x="797" y="373250"/>
                </a:lnTo>
                <a:lnTo>
                  <a:pt x="0" y="433132"/>
                </a:lnTo>
                <a:lnTo>
                  <a:pt x="0" y="613955"/>
                </a:lnTo>
                <a:lnTo>
                  <a:pt x="797" y="673837"/>
                </a:lnTo>
                <a:lnTo>
                  <a:pt x="2960" y="725534"/>
                </a:lnTo>
                <a:lnTo>
                  <a:pt x="7173" y="769865"/>
                </a:lnTo>
                <a:lnTo>
                  <a:pt x="14119" y="807649"/>
                </a:lnTo>
                <a:lnTo>
                  <a:pt x="47210" y="888365"/>
                </a:lnTo>
                <a:lnTo>
                  <a:pt x="77716" y="931836"/>
                </a:lnTo>
                <a:lnTo>
                  <a:pt x="115136" y="969255"/>
                </a:lnTo>
                <a:lnTo>
                  <a:pt x="158609" y="999760"/>
                </a:lnTo>
                <a:lnTo>
                  <a:pt x="207272" y="1022487"/>
                </a:lnTo>
                <a:lnTo>
                  <a:pt x="277107" y="1039799"/>
                </a:lnTo>
                <a:lnTo>
                  <a:pt x="321439" y="1044013"/>
                </a:lnTo>
                <a:lnTo>
                  <a:pt x="373136" y="1046177"/>
                </a:lnTo>
                <a:lnTo>
                  <a:pt x="433018" y="1046974"/>
                </a:lnTo>
                <a:lnTo>
                  <a:pt x="501902" y="1047088"/>
                </a:lnTo>
                <a:lnTo>
                  <a:pt x="6199236" y="1047088"/>
                </a:lnTo>
                <a:lnTo>
                  <a:pt x="6268120" y="1046974"/>
                </a:lnTo>
                <a:lnTo>
                  <a:pt x="6328002" y="1046177"/>
                </a:lnTo>
                <a:lnTo>
                  <a:pt x="6379699" y="1044013"/>
                </a:lnTo>
                <a:lnTo>
                  <a:pt x="6424031" y="1039799"/>
                </a:lnTo>
                <a:lnTo>
                  <a:pt x="6461813" y="1032851"/>
                </a:lnTo>
                <a:lnTo>
                  <a:pt x="6542529" y="999760"/>
                </a:lnTo>
                <a:lnTo>
                  <a:pt x="6586001" y="969255"/>
                </a:lnTo>
                <a:lnTo>
                  <a:pt x="6623422" y="931836"/>
                </a:lnTo>
                <a:lnTo>
                  <a:pt x="6653928" y="888365"/>
                </a:lnTo>
                <a:lnTo>
                  <a:pt x="6676656" y="839704"/>
                </a:lnTo>
                <a:lnTo>
                  <a:pt x="6693965" y="769865"/>
                </a:lnTo>
                <a:lnTo>
                  <a:pt x="6698178" y="725534"/>
                </a:lnTo>
                <a:lnTo>
                  <a:pt x="6700341" y="673837"/>
                </a:lnTo>
                <a:lnTo>
                  <a:pt x="6701138" y="613955"/>
                </a:lnTo>
                <a:lnTo>
                  <a:pt x="6701138" y="433132"/>
                </a:lnTo>
                <a:lnTo>
                  <a:pt x="6700341" y="373250"/>
                </a:lnTo>
                <a:lnTo>
                  <a:pt x="6698178" y="321553"/>
                </a:lnTo>
                <a:lnTo>
                  <a:pt x="6693965" y="277222"/>
                </a:lnTo>
                <a:lnTo>
                  <a:pt x="6687018" y="239438"/>
                </a:lnTo>
                <a:lnTo>
                  <a:pt x="6653928" y="158722"/>
                </a:lnTo>
                <a:lnTo>
                  <a:pt x="6623422" y="115250"/>
                </a:lnTo>
                <a:lnTo>
                  <a:pt x="6586001" y="77831"/>
                </a:lnTo>
                <a:lnTo>
                  <a:pt x="6542529" y="47327"/>
                </a:lnTo>
                <a:lnTo>
                  <a:pt x="6493866" y="24600"/>
                </a:lnTo>
                <a:lnTo>
                  <a:pt x="6424031" y="7288"/>
                </a:lnTo>
                <a:lnTo>
                  <a:pt x="6379699" y="3075"/>
                </a:lnTo>
                <a:lnTo>
                  <a:pt x="6328002" y="911"/>
                </a:lnTo>
                <a:lnTo>
                  <a:pt x="6268120" y="113"/>
                </a:lnTo>
                <a:lnTo>
                  <a:pt x="619923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356525" y="7628694"/>
            <a:ext cx="4699635" cy="205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95"/>
              </a:spcBef>
            </a:pPr>
            <a:r>
              <a:rPr sz="2450" spc="95" dirty="0">
                <a:latin typeface="Microsoft Sans Serif"/>
                <a:cs typeface="Microsoft Sans Serif"/>
              </a:rPr>
              <a:t>Create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0" dirty="0">
                <a:latin typeface="Microsoft Sans Serif"/>
                <a:cs typeface="Microsoft Sans Serif"/>
              </a:rPr>
              <a:t>a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30" dirty="0">
                <a:latin typeface="Microsoft Sans Serif"/>
                <a:cs typeface="Microsoft Sans Serif"/>
              </a:rPr>
              <a:t>landing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65" dirty="0">
                <a:latin typeface="Microsoft Sans Serif"/>
                <a:cs typeface="Microsoft Sans Serif"/>
              </a:rPr>
              <a:t>outcome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label </a:t>
            </a:r>
            <a:r>
              <a:rPr sz="2450" spc="-635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from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60" dirty="0">
                <a:latin typeface="Microsoft Sans Serif"/>
                <a:cs typeface="Microsoft Sans Serif"/>
              </a:rPr>
              <a:t>Outcome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60" dirty="0">
                <a:latin typeface="Microsoft Sans Serif"/>
                <a:cs typeface="Microsoft Sans Serif"/>
              </a:rPr>
              <a:t>column</a:t>
            </a:r>
            <a:endParaRPr sz="2450">
              <a:latin typeface="Microsoft Sans Serif"/>
              <a:cs typeface="Microsoft Sans Serif"/>
            </a:endParaRPr>
          </a:p>
          <a:p>
            <a:pPr marL="963930" marR="956310" algn="ctr">
              <a:lnSpc>
                <a:spcPct val="112200"/>
              </a:lnSpc>
              <a:spcBef>
                <a:spcPts val="2780"/>
              </a:spcBef>
            </a:pPr>
            <a:r>
              <a:rPr sz="2450" spc="130" dirty="0">
                <a:latin typeface="Microsoft Sans Serif"/>
                <a:cs typeface="Microsoft Sans Serif"/>
              </a:rPr>
              <a:t>Exporting</a:t>
            </a:r>
            <a:r>
              <a:rPr sz="2450" spc="-10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the</a:t>
            </a:r>
            <a:r>
              <a:rPr sz="2450" spc="-95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data </a:t>
            </a:r>
            <a:r>
              <a:rPr sz="2450" spc="-635" dirty="0">
                <a:latin typeface="Microsoft Sans Serif"/>
                <a:cs typeface="Microsoft Sans Serif"/>
              </a:rPr>
              <a:t> </a:t>
            </a:r>
            <a:r>
              <a:rPr sz="2450" spc="190" dirty="0">
                <a:latin typeface="Microsoft Sans Serif"/>
                <a:cs typeface="Microsoft Sans Serif"/>
              </a:rPr>
              <a:t>to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-5" dirty="0">
                <a:latin typeface="Microsoft Sans Serif"/>
                <a:cs typeface="Microsoft Sans Serif"/>
              </a:rPr>
              <a:t>CSV</a:t>
            </a:r>
            <a:endParaRPr sz="245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388882" y="3401765"/>
            <a:ext cx="635000" cy="535940"/>
            <a:chOff x="15388882" y="3401765"/>
            <a:chExt cx="635000" cy="535940"/>
          </a:xfrm>
        </p:grpSpPr>
        <p:sp>
          <p:nvSpPr>
            <p:cNvPr id="14" name="object 14"/>
            <p:cNvSpPr/>
            <p:nvPr/>
          </p:nvSpPr>
          <p:spPr>
            <a:xfrm>
              <a:off x="15415059" y="3427942"/>
              <a:ext cx="582930" cy="483234"/>
            </a:xfrm>
            <a:custGeom>
              <a:avLst/>
              <a:gdLst/>
              <a:ahLst/>
              <a:cxnLst/>
              <a:rect l="l" t="t" r="r" b="b"/>
              <a:pathLst>
                <a:path w="582930" h="483235">
                  <a:moveTo>
                    <a:pt x="384469" y="0"/>
                  </a:moveTo>
                  <a:lnTo>
                    <a:pt x="198067" y="0"/>
                  </a:lnTo>
                  <a:lnTo>
                    <a:pt x="198067" y="214777"/>
                  </a:lnTo>
                  <a:lnTo>
                    <a:pt x="0" y="214777"/>
                  </a:lnTo>
                  <a:lnTo>
                    <a:pt x="291268" y="483237"/>
                  </a:lnTo>
                  <a:lnTo>
                    <a:pt x="582537" y="214777"/>
                  </a:lnTo>
                  <a:lnTo>
                    <a:pt x="384469" y="214777"/>
                  </a:lnTo>
                  <a:lnTo>
                    <a:pt x="38446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15059" y="3427942"/>
              <a:ext cx="582930" cy="483234"/>
            </a:xfrm>
            <a:custGeom>
              <a:avLst/>
              <a:gdLst/>
              <a:ahLst/>
              <a:cxnLst/>
              <a:rect l="l" t="t" r="r" b="b"/>
              <a:pathLst>
                <a:path w="582930" h="483235">
                  <a:moveTo>
                    <a:pt x="384475" y="214777"/>
                  </a:moveTo>
                  <a:lnTo>
                    <a:pt x="582538" y="214777"/>
                  </a:lnTo>
                  <a:lnTo>
                    <a:pt x="291269" y="483237"/>
                  </a:lnTo>
                  <a:lnTo>
                    <a:pt x="0" y="214777"/>
                  </a:lnTo>
                  <a:lnTo>
                    <a:pt x="198063" y="214777"/>
                  </a:lnTo>
                  <a:lnTo>
                    <a:pt x="198063" y="0"/>
                  </a:lnTo>
                  <a:lnTo>
                    <a:pt x="384475" y="0"/>
                  </a:lnTo>
                  <a:lnTo>
                    <a:pt x="384475" y="214777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7C6656-6D40-E980-298A-80CE771A7117}"/>
              </a:ext>
            </a:extLst>
          </p:cNvPr>
          <p:cNvSpPr txBox="1"/>
          <p:nvPr/>
        </p:nvSpPr>
        <p:spPr>
          <a:xfrm>
            <a:off x="5099050" y="854075"/>
            <a:ext cx="566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DATA WRANGLING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8650" y="2238812"/>
            <a:ext cx="594360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150" dirty="0">
                <a:solidFill>
                  <a:srgbClr val="FF0000"/>
                </a:solidFill>
              </a:rPr>
              <a:t>Charts</a:t>
            </a:r>
            <a:r>
              <a:rPr sz="4050" spc="-140" dirty="0">
                <a:solidFill>
                  <a:srgbClr val="FF0000"/>
                </a:solidFill>
              </a:rPr>
              <a:t> </a:t>
            </a:r>
            <a:r>
              <a:rPr sz="4050" spc="175" dirty="0">
                <a:solidFill>
                  <a:srgbClr val="FF0000"/>
                </a:solidFill>
              </a:rPr>
              <a:t>were</a:t>
            </a:r>
            <a:r>
              <a:rPr sz="4050" spc="-135" dirty="0">
                <a:solidFill>
                  <a:srgbClr val="FF0000"/>
                </a:solidFill>
              </a:rPr>
              <a:t> </a:t>
            </a:r>
            <a:r>
              <a:rPr sz="4050" spc="240" dirty="0">
                <a:solidFill>
                  <a:srgbClr val="FF0000"/>
                </a:solidFill>
              </a:rPr>
              <a:t>plotted:</a:t>
            </a:r>
            <a:endParaRPr sz="405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2049" y="3086658"/>
            <a:ext cx="16226815" cy="7396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6445" marR="17145">
              <a:lnSpc>
                <a:spcPct val="1107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vs.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Mass,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vs.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Site,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Mass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vs. </a:t>
            </a:r>
            <a:r>
              <a:rPr sz="3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Site, </a:t>
            </a:r>
            <a:r>
              <a:rPr sz="36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vs.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Rate, </a:t>
            </a: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vs. </a:t>
            </a:r>
            <a:r>
              <a:rPr sz="36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Type,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vs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Yearly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Trend</a:t>
            </a:r>
            <a:endParaRPr sz="3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900" dirty="0">
              <a:latin typeface="Microsoft Sans Serif"/>
              <a:cs typeface="Microsoft Sans Serif"/>
            </a:endParaRPr>
          </a:p>
          <a:p>
            <a:pPr marL="12700" marR="880110">
              <a:lnSpc>
                <a:spcPct val="110700"/>
              </a:lnSpc>
            </a:pP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Scatter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plots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relationship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variables.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relationship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exists,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could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model.</a:t>
            </a:r>
            <a:endParaRPr sz="3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0700"/>
              </a:lnSpc>
              <a:spcBef>
                <a:spcPts val="1800"/>
              </a:spcBef>
            </a:pPr>
            <a:r>
              <a:rPr sz="3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Bar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charts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comparisons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among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discrete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categories.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goal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relationship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36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ic categories </a:t>
            </a:r>
            <a:r>
              <a:rPr sz="36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being compared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3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measured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value.</a:t>
            </a:r>
            <a:endParaRPr sz="3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Line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trends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(time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series).</a:t>
            </a:r>
            <a:endParaRPr sz="3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 dirty="0">
              <a:latin typeface="Microsoft Sans Serif"/>
              <a:cs typeface="Microsoft Sans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75564-4889-D54A-B8FC-EBC4FE0883DB}"/>
              </a:ext>
            </a:extLst>
          </p:cNvPr>
          <p:cNvSpPr txBox="1"/>
          <p:nvPr/>
        </p:nvSpPr>
        <p:spPr>
          <a:xfrm>
            <a:off x="5099050" y="1082675"/>
            <a:ext cx="9592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EDA WITH DATA 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46250" y="2032369"/>
            <a:ext cx="15316200" cy="8374087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Performed</a:t>
            </a:r>
            <a:r>
              <a:rPr sz="28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SQL</a:t>
            </a:r>
            <a:r>
              <a:rPr sz="28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Microsoft Sans Serif"/>
                <a:cs typeface="Microsoft Sans Serif"/>
              </a:rPr>
              <a:t>queries:</a:t>
            </a:r>
            <a:endParaRPr sz="2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5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unique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records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where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begin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string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‘CCA'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NASA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(CRS)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average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F9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v1.1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irst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ground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pad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achieved</a:t>
            </a:r>
            <a:endParaRPr sz="2500" dirty="0">
              <a:latin typeface="Microsoft Sans Serif"/>
              <a:cs typeface="Microsoft Sans Serif"/>
            </a:endParaRPr>
          </a:p>
          <a:p>
            <a:pPr marL="1056640" marR="5080" indent="-290830">
              <a:lnSpc>
                <a:spcPct val="109900"/>
              </a:lnSpc>
              <a:spcBef>
                <a:spcPts val="12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ship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greater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4000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but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6000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maximum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endParaRPr sz="2500" dirty="0">
              <a:latin typeface="Microsoft Sans Serif"/>
              <a:cs typeface="Microsoft Sans Serif"/>
            </a:endParaRPr>
          </a:p>
          <a:p>
            <a:pPr marL="1056640" marR="301625" indent="-290830">
              <a:lnSpc>
                <a:spcPct val="109900"/>
              </a:lnSpc>
              <a:spcBef>
                <a:spcPts val="1250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ship,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months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year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2015</a:t>
            </a:r>
            <a:endParaRPr sz="2500" dirty="0">
              <a:latin typeface="Microsoft Sans Serif"/>
              <a:cs typeface="Microsoft Sans Serif"/>
            </a:endParaRPr>
          </a:p>
          <a:p>
            <a:pPr marL="1056640" marR="345440" indent="-290830">
              <a:lnSpc>
                <a:spcPct val="109900"/>
              </a:lnSpc>
              <a:spcBef>
                <a:spcPts val="12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Ranking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(such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(drone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ship)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(ground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pad))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 </a:t>
            </a:r>
            <a:r>
              <a:rPr sz="25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2010-06-04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2017-03-20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descending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endParaRPr sz="25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 dirty="0">
              <a:latin typeface="Microsoft Sans Serif"/>
              <a:cs typeface="Microsoft Sans 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803CF-E71F-2DB9-B999-BE3566552F9B}"/>
              </a:ext>
            </a:extLst>
          </p:cNvPr>
          <p:cNvSpPr txBox="1"/>
          <p:nvPr/>
        </p:nvSpPr>
        <p:spPr>
          <a:xfrm>
            <a:off x="6623050" y="520331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EDA WITH 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3450" y="2231393"/>
            <a:ext cx="5791199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0000"/>
                </a:solidFill>
              </a:rPr>
              <a:t>Markers</a:t>
            </a:r>
            <a:r>
              <a:rPr sz="3300" spc="-110" dirty="0">
                <a:solidFill>
                  <a:srgbClr val="FF0000"/>
                </a:solidFill>
              </a:rPr>
              <a:t> </a:t>
            </a:r>
            <a:r>
              <a:rPr sz="3300" spc="225" dirty="0">
                <a:solidFill>
                  <a:srgbClr val="FF0000"/>
                </a:solidFill>
              </a:rPr>
              <a:t>of</a:t>
            </a:r>
            <a:r>
              <a:rPr sz="3300" spc="-105" dirty="0">
                <a:solidFill>
                  <a:srgbClr val="FF0000"/>
                </a:solidFill>
              </a:rPr>
              <a:t> </a:t>
            </a:r>
            <a:r>
              <a:rPr sz="3300" spc="90" dirty="0">
                <a:solidFill>
                  <a:srgbClr val="FF0000"/>
                </a:solidFill>
              </a:rPr>
              <a:t>all</a:t>
            </a:r>
            <a:r>
              <a:rPr sz="3300" spc="-110" dirty="0">
                <a:solidFill>
                  <a:srgbClr val="FF0000"/>
                </a:solidFill>
              </a:rPr>
              <a:t> </a:t>
            </a:r>
            <a:r>
              <a:rPr sz="3300" spc="114" dirty="0">
                <a:solidFill>
                  <a:srgbClr val="FF0000"/>
                </a:solidFill>
              </a:rPr>
              <a:t>Launch</a:t>
            </a:r>
            <a:r>
              <a:rPr sz="3300" spc="-105" dirty="0">
                <a:solidFill>
                  <a:srgbClr val="FF0000"/>
                </a:solidFill>
              </a:rPr>
              <a:t> </a:t>
            </a:r>
            <a:r>
              <a:rPr sz="3300" spc="75" dirty="0">
                <a:solidFill>
                  <a:srgbClr val="FF0000"/>
                </a:solidFill>
              </a:rPr>
              <a:t>Sites</a:t>
            </a:r>
            <a:r>
              <a:rPr sz="3300" spc="75" dirty="0"/>
              <a:t>:</a:t>
            </a:r>
            <a:endParaRPr sz="3300" dirty="0"/>
          </a:p>
        </p:txBody>
      </p:sp>
      <p:sp>
        <p:nvSpPr>
          <p:cNvPr id="4" name="object 4"/>
          <p:cNvSpPr txBox="1"/>
          <p:nvPr/>
        </p:nvSpPr>
        <p:spPr>
          <a:xfrm>
            <a:off x="1974850" y="2920850"/>
            <a:ext cx="16597654" cy="73892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6445" marR="273050">
              <a:lnSpc>
                <a:spcPct val="111400"/>
              </a:lnSpc>
              <a:spcBef>
                <a:spcPts val="90"/>
              </a:spcBef>
              <a:buChar char="-"/>
              <a:tabLst>
                <a:tab pos="989965" algn="l"/>
              </a:tabLst>
            </a:pP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Marker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Circle,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Popup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Label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Text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Label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NASA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Johnson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Center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latitude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longitude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coordinates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start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location.</a:t>
            </a:r>
            <a:endParaRPr sz="2900" dirty="0">
              <a:latin typeface="Microsoft Sans Serif"/>
              <a:cs typeface="Microsoft Sans Serif"/>
            </a:endParaRPr>
          </a:p>
          <a:p>
            <a:pPr marL="766445" marR="75565">
              <a:lnSpc>
                <a:spcPct val="111400"/>
              </a:lnSpc>
              <a:spcBef>
                <a:spcPts val="1465"/>
              </a:spcBef>
              <a:buChar char="-"/>
              <a:tabLst>
                <a:tab pos="989965" algn="l"/>
              </a:tabLst>
            </a:pP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Markers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Circle,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Popup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Label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Text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Label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latitude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longitude 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coordinates </a:t>
            </a:r>
            <a:r>
              <a:rPr sz="29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show </a:t>
            </a:r>
            <a:r>
              <a:rPr sz="29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 </a:t>
            </a:r>
            <a:r>
              <a:rPr sz="2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geographical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locations and </a:t>
            </a:r>
            <a:r>
              <a:rPr sz="2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proximity </a:t>
            </a:r>
            <a:r>
              <a:rPr sz="29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Equator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900" spc="-7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coasts.</a:t>
            </a:r>
            <a:endParaRPr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35"/>
              </a:spcBef>
            </a:pPr>
            <a:r>
              <a:rPr sz="330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Coloured</a:t>
            </a:r>
            <a:r>
              <a:rPr sz="3300" spc="-1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95" dirty="0">
                <a:solidFill>
                  <a:srgbClr val="FF0000"/>
                </a:solidFill>
                <a:latin typeface="Microsoft Sans Serif"/>
                <a:cs typeface="Microsoft Sans Serif"/>
              </a:rPr>
              <a:t>Markers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225" dirty="0">
                <a:solidFill>
                  <a:srgbClr val="FF0000"/>
                </a:solidFill>
                <a:latin typeface="Microsoft Sans Serif"/>
                <a:cs typeface="Microsoft Sans Serif"/>
              </a:rPr>
              <a:t>of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8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3300" spc="-1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45" dirty="0">
                <a:solidFill>
                  <a:srgbClr val="FF0000"/>
                </a:solidFill>
                <a:latin typeface="Microsoft Sans Serif"/>
                <a:cs typeface="Microsoft Sans Serif"/>
              </a:rPr>
              <a:t>launch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75" dirty="0">
                <a:solidFill>
                  <a:srgbClr val="FF0000"/>
                </a:solidFill>
                <a:latin typeface="Microsoft Sans Serif"/>
                <a:cs typeface="Microsoft Sans Serif"/>
              </a:rPr>
              <a:t>outcomes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95" dirty="0">
                <a:solidFill>
                  <a:srgbClr val="FF0000"/>
                </a:solidFill>
                <a:latin typeface="Microsoft Sans Serif"/>
                <a:cs typeface="Microsoft Sans Serif"/>
              </a:rPr>
              <a:t>for</a:t>
            </a:r>
            <a:r>
              <a:rPr sz="3300" spc="-1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each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14" dirty="0">
                <a:solidFill>
                  <a:srgbClr val="FF0000"/>
                </a:solidFill>
                <a:latin typeface="Microsoft Sans Serif"/>
                <a:cs typeface="Microsoft Sans Serif"/>
              </a:rPr>
              <a:t>Launch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90" dirty="0">
                <a:solidFill>
                  <a:srgbClr val="FF0000"/>
                </a:solidFill>
                <a:latin typeface="Microsoft Sans Serif"/>
                <a:cs typeface="Microsoft Sans Serif"/>
              </a:rPr>
              <a:t>Site:</a:t>
            </a:r>
            <a:endParaRPr sz="33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766445" marR="5080">
              <a:lnSpc>
                <a:spcPct val="111400"/>
              </a:lnSpc>
              <a:spcBef>
                <a:spcPts val="1465"/>
              </a:spcBef>
              <a:buChar char="-"/>
              <a:tabLst>
                <a:tab pos="989965" algn="l"/>
              </a:tabLst>
            </a:pP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coloured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Markers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(Green)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(Red)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Marker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Cluster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900" spc="-7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identify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relatively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rates.</a:t>
            </a:r>
            <a:endParaRPr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40"/>
              </a:spcBef>
            </a:pPr>
            <a:r>
              <a:rPr sz="3300" spc="95" dirty="0">
                <a:solidFill>
                  <a:srgbClr val="FF0000"/>
                </a:solidFill>
                <a:latin typeface="Microsoft Sans Serif"/>
                <a:cs typeface="Microsoft Sans Serif"/>
              </a:rPr>
              <a:t>Distances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70" dirty="0">
                <a:solidFill>
                  <a:srgbClr val="FF0000"/>
                </a:solidFill>
                <a:latin typeface="Microsoft Sans Serif"/>
                <a:cs typeface="Microsoft Sans Serif"/>
              </a:rPr>
              <a:t>between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14" dirty="0">
                <a:solidFill>
                  <a:srgbClr val="FF0000"/>
                </a:solidFill>
                <a:latin typeface="Microsoft Sans Serif"/>
                <a:cs typeface="Microsoft Sans Serif"/>
              </a:rPr>
              <a:t>Launch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Site</a:t>
            </a:r>
            <a:r>
              <a:rPr sz="33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235" dirty="0">
                <a:solidFill>
                  <a:srgbClr val="FF0000"/>
                </a:solidFill>
                <a:latin typeface="Microsoft Sans Serif"/>
                <a:cs typeface="Microsoft Sans Serif"/>
              </a:rPr>
              <a:t>to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40" dirty="0">
                <a:solidFill>
                  <a:srgbClr val="FF0000"/>
                </a:solidFill>
                <a:latin typeface="Microsoft Sans Serif"/>
                <a:cs typeface="Microsoft Sans Serif"/>
              </a:rPr>
              <a:t>its</a:t>
            </a:r>
            <a:r>
              <a:rPr sz="33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300" spc="145" dirty="0">
                <a:solidFill>
                  <a:srgbClr val="FF0000"/>
                </a:solidFill>
                <a:latin typeface="Microsoft Sans Serif"/>
                <a:cs typeface="Microsoft Sans Serif"/>
              </a:rPr>
              <a:t>proximities:</a:t>
            </a:r>
            <a:endParaRPr sz="33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766445" marR="1466215">
              <a:lnSpc>
                <a:spcPct val="111400"/>
              </a:lnSpc>
              <a:spcBef>
                <a:spcPts val="1465"/>
              </a:spcBef>
              <a:buChar char="-"/>
              <a:tabLst>
                <a:tab pos="989965" algn="l"/>
              </a:tabLst>
            </a:pP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coloured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Lines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distances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9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(as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an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example)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proximities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Railway,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Highway,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Coastline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Closest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City.</a:t>
            </a:r>
            <a:endParaRPr sz="2950" dirty="0">
              <a:latin typeface="Microsoft Sans Serif"/>
              <a:cs typeface="Microsoft Sans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41499-E614-82E9-E3D8-1B4C84980955}"/>
              </a:ext>
            </a:extLst>
          </p:cNvPr>
          <p:cNvSpPr txBox="1"/>
          <p:nvPr/>
        </p:nvSpPr>
        <p:spPr>
          <a:xfrm>
            <a:off x="4870450" y="1158875"/>
            <a:ext cx="1296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BUILD AN INTERACTIVE MAP WITH FOLIUM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8650" y="2274394"/>
            <a:ext cx="7315200" cy="5533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135" dirty="0">
                <a:solidFill>
                  <a:srgbClr val="FF0000"/>
                </a:solidFill>
              </a:rPr>
              <a:t>Launch</a:t>
            </a:r>
            <a:r>
              <a:rPr sz="3500" spc="-114" dirty="0">
                <a:solidFill>
                  <a:srgbClr val="FF0000"/>
                </a:solidFill>
              </a:rPr>
              <a:t> </a:t>
            </a:r>
            <a:r>
              <a:rPr sz="3500" spc="95" dirty="0">
                <a:solidFill>
                  <a:srgbClr val="FF0000"/>
                </a:solidFill>
              </a:rPr>
              <a:t>Sites</a:t>
            </a:r>
            <a:r>
              <a:rPr sz="3500" spc="-110" dirty="0">
                <a:solidFill>
                  <a:srgbClr val="FF0000"/>
                </a:solidFill>
              </a:rPr>
              <a:t> </a:t>
            </a:r>
            <a:r>
              <a:rPr sz="3500" spc="200" dirty="0">
                <a:solidFill>
                  <a:srgbClr val="FF0000"/>
                </a:solidFill>
              </a:rPr>
              <a:t>Dropdown</a:t>
            </a:r>
            <a:r>
              <a:rPr sz="3500" spc="-110" dirty="0">
                <a:solidFill>
                  <a:srgbClr val="FF0000"/>
                </a:solidFill>
              </a:rPr>
              <a:t> </a:t>
            </a:r>
            <a:r>
              <a:rPr sz="3500" spc="105" dirty="0">
                <a:solidFill>
                  <a:srgbClr val="FF0000"/>
                </a:solidFill>
              </a:rPr>
              <a:t>List</a:t>
            </a:r>
            <a:r>
              <a:rPr sz="3500" spc="105" dirty="0"/>
              <a:t>:</a:t>
            </a:r>
            <a:endParaRPr sz="3500" dirty="0"/>
          </a:p>
        </p:txBody>
      </p:sp>
      <p:sp>
        <p:nvSpPr>
          <p:cNvPr id="4" name="object 4"/>
          <p:cNvSpPr txBox="1"/>
          <p:nvPr/>
        </p:nvSpPr>
        <p:spPr>
          <a:xfrm>
            <a:off x="2279650" y="3057514"/>
            <a:ext cx="16335400" cy="940924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03935" indent="-238125">
              <a:lnSpc>
                <a:spcPct val="100000"/>
              </a:lnSpc>
              <a:spcBef>
                <a:spcPts val="125"/>
              </a:spcBef>
              <a:buChar char="-"/>
              <a:tabLst>
                <a:tab pos="1004569" algn="l"/>
              </a:tabLst>
            </a:pPr>
            <a:r>
              <a:rPr sz="31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dropdown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enable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selection.</a:t>
            </a:r>
            <a:endParaRPr sz="3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20"/>
              </a:spcBef>
            </a:pPr>
            <a:r>
              <a:rPr sz="35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Pie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170" dirty="0">
                <a:solidFill>
                  <a:srgbClr val="FF0000"/>
                </a:solidFill>
                <a:latin typeface="Microsoft Sans Serif"/>
                <a:cs typeface="Microsoft Sans Serif"/>
              </a:rPr>
              <a:t>Chart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180" dirty="0">
                <a:solidFill>
                  <a:srgbClr val="FF0000"/>
                </a:solidFill>
                <a:latin typeface="Microsoft Sans Serif"/>
                <a:cs typeface="Microsoft Sans Serif"/>
              </a:rPr>
              <a:t>showing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95" dirty="0">
                <a:solidFill>
                  <a:srgbClr val="FF0000"/>
                </a:solidFill>
                <a:latin typeface="Microsoft Sans Serif"/>
                <a:cs typeface="Microsoft Sans Serif"/>
              </a:rPr>
              <a:t>Success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114" dirty="0">
                <a:solidFill>
                  <a:srgbClr val="FF0000"/>
                </a:solidFill>
                <a:latin typeface="Microsoft Sans Serif"/>
                <a:cs typeface="Microsoft Sans Serif"/>
              </a:rPr>
              <a:t>Launches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114" dirty="0">
                <a:solidFill>
                  <a:srgbClr val="FF0000"/>
                </a:solidFill>
                <a:latin typeface="Microsoft Sans Serif"/>
                <a:cs typeface="Microsoft Sans Serif"/>
              </a:rPr>
              <a:t>(All</a:t>
            </a:r>
            <a:r>
              <a:rPr sz="35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145" dirty="0">
                <a:solidFill>
                  <a:srgbClr val="FF0000"/>
                </a:solidFill>
                <a:latin typeface="Microsoft Sans Serif"/>
                <a:cs typeface="Microsoft Sans Serif"/>
              </a:rPr>
              <a:t>Sites/Certain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85" dirty="0">
                <a:solidFill>
                  <a:srgbClr val="FF0000"/>
                </a:solidFill>
                <a:latin typeface="Microsoft Sans Serif"/>
                <a:cs typeface="Microsoft Sans Serif"/>
              </a:rPr>
              <a:t>Site):</a:t>
            </a:r>
            <a:endParaRPr sz="35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766445" marR="1111250">
              <a:lnSpc>
                <a:spcPct val="110800"/>
              </a:lnSpc>
              <a:spcBef>
                <a:spcPts val="1575"/>
              </a:spcBef>
              <a:buChar char="-"/>
              <a:tabLst>
                <a:tab pos="1004569" algn="l"/>
              </a:tabLst>
            </a:pPr>
            <a:r>
              <a:rPr sz="31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pie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100" spc="-8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vs.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counts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site,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</a:t>
            </a:r>
            <a:r>
              <a:rPr sz="3100" spc="1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1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ic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selected.</a:t>
            </a:r>
            <a:endParaRPr sz="3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15"/>
              </a:spcBef>
            </a:pPr>
            <a:r>
              <a:rPr sz="3500" spc="135" dirty="0">
                <a:solidFill>
                  <a:srgbClr val="FF0000"/>
                </a:solidFill>
                <a:latin typeface="Microsoft Sans Serif"/>
                <a:cs typeface="Microsoft Sans Serif"/>
              </a:rPr>
              <a:t>Slider</a:t>
            </a:r>
            <a:r>
              <a:rPr sz="350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250" dirty="0">
                <a:solidFill>
                  <a:srgbClr val="FF0000"/>
                </a:solidFill>
                <a:latin typeface="Microsoft Sans Serif"/>
                <a:cs typeface="Microsoft Sans Serif"/>
              </a:rPr>
              <a:t>of</a:t>
            </a:r>
            <a:r>
              <a:rPr sz="350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Payload</a:t>
            </a:r>
            <a:r>
              <a:rPr sz="350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Mass</a:t>
            </a:r>
            <a:r>
              <a:rPr sz="350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Range:</a:t>
            </a:r>
            <a:endParaRPr sz="35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003935" indent="-238125">
              <a:lnSpc>
                <a:spcPct val="100000"/>
              </a:lnSpc>
              <a:spcBef>
                <a:spcPts val="1980"/>
              </a:spcBef>
              <a:buChar char="-"/>
              <a:tabLst>
                <a:tab pos="1004569" algn="l"/>
              </a:tabLst>
            </a:pPr>
            <a:r>
              <a:rPr sz="31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slider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range.</a:t>
            </a:r>
            <a:endParaRPr sz="3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15"/>
              </a:spcBef>
            </a:pPr>
            <a:r>
              <a:rPr sz="3500" spc="160" dirty="0">
                <a:solidFill>
                  <a:srgbClr val="FF0000"/>
                </a:solidFill>
                <a:latin typeface="Microsoft Sans Serif"/>
                <a:cs typeface="Microsoft Sans Serif"/>
              </a:rPr>
              <a:t>Scatter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170" dirty="0">
                <a:solidFill>
                  <a:srgbClr val="FF0000"/>
                </a:solidFill>
                <a:latin typeface="Microsoft Sans Serif"/>
                <a:cs typeface="Microsoft Sans Serif"/>
              </a:rPr>
              <a:t>Chart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250" dirty="0">
                <a:solidFill>
                  <a:srgbClr val="FF0000"/>
                </a:solidFill>
                <a:latin typeface="Microsoft Sans Serif"/>
                <a:cs typeface="Microsoft Sans Serif"/>
              </a:rPr>
              <a:t>of</a:t>
            </a:r>
            <a:r>
              <a:rPr sz="35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Payload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Mass</a:t>
            </a:r>
            <a:r>
              <a:rPr sz="35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vs.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95" dirty="0">
                <a:solidFill>
                  <a:srgbClr val="FF0000"/>
                </a:solidFill>
                <a:latin typeface="Microsoft Sans Serif"/>
                <a:cs typeface="Microsoft Sans Serif"/>
              </a:rPr>
              <a:t>Success</a:t>
            </a:r>
            <a:r>
              <a:rPr sz="35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Rate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215" dirty="0">
                <a:solidFill>
                  <a:srgbClr val="FF0000"/>
                </a:solidFill>
                <a:latin typeface="Microsoft Sans Serif"/>
                <a:cs typeface="Microsoft Sans Serif"/>
              </a:rPr>
              <a:t>for</a:t>
            </a:r>
            <a:r>
              <a:rPr sz="35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20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125" dirty="0">
                <a:solidFill>
                  <a:srgbClr val="FF0000"/>
                </a:solidFill>
                <a:latin typeface="Microsoft Sans Serif"/>
                <a:cs typeface="Microsoft Sans Serif"/>
              </a:rPr>
              <a:t>di</a:t>
            </a:r>
            <a:r>
              <a:rPr sz="3500" spc="125" dirty="0">
                <a:solidFill>
                  <a:srgbClr val="FF0000"/>
                </a:solidFill>
                <a:latin typeface="Verdana"/>
                <a:cs typeface="Verdana"/>
              </a:rPr>
              <a:t>ff</a:t>
            </a:r>
            <a:r>
              <a:rPr sz="3500" spc="125" dirty="0">
                <a:solidFill>
                  <a:srgbClr val="FF0000"/>
                </a:solidFill>
                <a:latin typeface="Microsoft Sans Serif"/>
                <a:cs typeface="Microsoft Sans Serif"/>
              </a:rPr>
              <a:t>erent</a:t>
            </a:r>
            <a:r>
              <a:rPr sz="35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135" dirty="0">
                <a:solidFill>
                  <a:srgbClr val="FF0000"/>
                </a:solidFill>
                <a:latin typeface="Microsoft Sans Serif"/>
                <a:cs typeface="Microsoft Sans Serif"/>
              </a:rPr>
              <a:t>Booster</a:t>
            </a:r>
            <a:r>
              <a:rPr sz="35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50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Versions:</a:t>
            </a:r>
            <a:endParaRPr sz="35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003935" indent="-238125">
              <a:lnSpc>
                <a:spcPct val="100000"/>
              </a:lnSpc>
              <a:spcBef>
                <a:spcPts val="1980"/>
              </a:spcBef>
              <a:buChar char="-"/>
              <a:tabLst>
                <a:tab pos="1004569" algn="l"/>
              </a:tabLst>
            </a:pPr>
            <a:r>
              <a:rPr sz="31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scatter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correlation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Success.</a:t>
            </a:r>
            <a:endParaRPr sz="3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 dirty="0">
              <a:latin typeface="Microsoft Sans Serif"/>
              <a:cs typeface="Microsoft Sans Serif"/>
            </a:endParaRPr>
          </a:p>
          <a:p>
            <a:pPr marL="180975" algn="ctr">
              <a:lnSpc>
                <a:spcPct val="100000"/>
              </a:lnSpc>
            </a:pPr>
            <a:r>
              <a:rPr sz="2950" u="heavy" spc="1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GitHub</a:t>
            </a:r>
            <a:r>
              <a:rPr sz="2950" u="heavy" spc="-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-85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URL:</a:t>
            </a:r>
            <a:r>
              <a:rPr sz="2950" u="heavy" spc="-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5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SpaceX</a:t>
            </a:r>
            <a:r>
              <a:rPr sz="2950" u="heavy" spc="-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-5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Dash</a:t>
            </a:r>
            <a:r>
              <a:rPr sz="2950" u="heavy" spc="-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155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App</a:t>
            </a:r>
            <a:endParaRPr sz="2950" dirty="0">
              <a:latin typeface="Microsoft Sans Serif"/>
              <a:cs typeface="Microsoft Sans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1A35D-FA45-44C4-7720-B07494CE92CA}"/>
              </a:ext>
            </a:extLst>
          </p:cNvPr>
          <p:cNvSpPr txBox="1"/>
          <p:nvPr/>
        </p:nvSpPr>
        <p:spPr>
          <a:xfrm>
            <a:off x="5099050" y="930275"/>
            <a:ext cx="12168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BUILD DASHBOARD WITH PLOTLY DASH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79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8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8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766" y="3202365"/>
            <a:ext cx="3566795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35" dirty="0">
                <a:latin typeface="Microsoft Sans Serif"/>
                <a:cs typeface="Microsoft Sans Serif"/>
              </a:rPr>
              <a:t>Creating </a:t>
            </a:r>
            <a:r>
              <a:rPr sz="2600" spc="15" dirty="0">
                <a:latin typeface="Microsoft Sans Serif"/>
                <a:cs typeface="Microsoft Sans Serif"/>
              </a:rPr>
              <a:t>a </a:t>
            </a:r>
            <a:r>
              <a:rPr sz="2600" spc="100" dirty="0">
                <a:latin typeface="Microsoft Sans Serif"/>
                <a:cs typeface="Microsoft Sans Serif"/>
              </a:rPr>
              <a:t>NumPy </a:t>
            </a:r>
            <a:r>
              <a:rPr sz="2600" spc="105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array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200" dirty="0">
                <a:latin typeface="Microsoft Sans Serif"/>
                <a:cs typeface="Microsoft Sans Serif"/>
              </a:rPr>
              <a:t>from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75" dirty="0">
                <a:latin typeface="Microsoft Sans Serif"/>
                <a:cs typeface="Microsoft Sans Serif"/>
              </a:rPr>
              <a:t>column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“Class”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in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3202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66800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7" y="911"/>
                </a:lnTo>
                <a:lnTo>
                  <a:pt x="321439" y="3075"/>
                </a:lnTo>
                <a:lnTo>
                  <a:pt x="277108" y="7289"/>
                </a:lnTo>
                <a:lnTo>
                  <a:pt x="239324" y="14236"/>
                </a:lnTo>
                <a:lnTo>
                  <a:pt x="158608" y="47328"/>
                </a:lnTo>
                <a:lnTo>
                  <a:pt x="115137" y="77832"/>
                </a:lnTo>
                <a:lnTo>
                  <a:pt x="77718" y="115251"/>
                </a:lnTo>
                <a:lnTo>
                  <a:pt x="47214" y="158722"/>
                </a:lnTo>
                <a:lnTo>
                  <a:pt x="24487" y="207384"/>
                </a:lnTo>
                <a:lnTo>
                  <a:pt x="7175" y="277222"/>
                </a:lnTo>
                <a:lnTo>
                  <a:pt x="2961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1" y="2919994"/>
                </a:lnTo>
                <a:lnTo>
                  <a:pt x="7175" y="2964325"/>
                </a:lnTo>
                <a:lnTo>
                  <a:pt x="14122" y="3002109"/>
                </a:lnTo>
                <a:lnTo>
                  <a:pt x="47214" y="3082825"/>
                </a:lnTo>
                <a:lnTo>
                  <a:pt x="77718" y="3126296"/>
                </a:lnTo>
                <a:lnTo>
                  <a:pt x="115137" y="3163715"/>
                </a:lnTo>
                <a:lnTo>
                  <a:pt x="158608" y="3194220"/>
                </a:lnTo>
                <a:lnTo>
                  <a:pt x="207269" y="3216947"/>
                </a:lnTo>
                <a:lnTo>
                  <a:pt x="277108" y="3234259"/>
                </a:lnTo>
                <a:lnTo>
                  <a:pt x="321439" y="3238473"/>
                </a:lnTo>
                <a:lnTo>
                  <a:pt x="373137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0" y="3241548"/>
                </a:lnTo>
                <a:lnTo>
                  <a:pt x="3235684" y="3241434"/>
                </a:lnTo>
                <a:lnTo>
                  <a:pt x="3295566" y="3240637"/>
                </a:lnTo>
                <a:lnTo>
                  <a:pt x="3347263" y="3238473"/>
                </a:lnTo>
                <a:lnTo>
                  <a:pt x="3391594" y="3234259"/>
                </a:lnTo>
                <a:lnTo>
                  <a:pt x="3429378" y="3227311"/>
                </a:lnTo>
                <a:lnTo>
                  <a:pt x="3510094" y="3194220"/>
                </a:lnTo>
                <a:lnTo>
                  <a:pt x="3553565" y="3163715"/>
                </a:lnTo>
                <a:lnTo>
                  <a:pt x="3590984" y="3126296"/>
                </a:lnTo>
                <a:lnTo>
                  <a:pt x="3621488" y="3082825"/>
                </a:lnTo>
                <a:lnTo>
                  <a:pt x="3644215" y="3034164"/>
                </a:lnTo>
                <a:lnTo>
                  <a:pt x="3661528" y="2964325"/>
                </a:lnTo>
                <a:lnTo>
                  <a:pt x="3665742" y="2919994"/>
                </a:lnTo>
                <a:lnTo>
                  <a:pt x="3667906" y="2868297"/>
                </a:lnTo>
                <a:lnTo>
                  <a:pt x="3668703" y="2808415"/>
                </a:lnTo>
                <a:lnTo>
                  <a:pt x="3668703" y="433132"/>
                </a:lnTo>
                <a:lnTo>
                  <a:pt x="3667906" y="373251"/>
                </a:lnTo>
                <a:lnTo>
                  <a:pt x="3665742" y="321554"/>
                </a:lnTo>
                <a:lnTo>
                  <a:pt x="3661528" y="277222"/>
                </a:lnTo>
                <a:lnTo>
                  <a:pt x="3654580" y="239438"/>
                </a:lnTo>
                <a:lnTo>
                  <a:pt x="3621488" y="158722"/>
                </a:lnTo>
                <a:lnTo>
                  <a:pt x="3590984" y="115251"/>
                </a:lnTo>
                <a:lnTo>
                  <a:pt x="3553565" y="77832"/>
                </a:lnTo>
                <a:lnTo>
                  <a:pt x="3510094" y="47328"/>
                </a:lnTo>
                <a:lnTo>
                  <a:pt x="3461433" y="24601"/>
                </a:lnTo>
                <a:lnTo>
                  <a:pt x="3391594" y="7289"/>
                </a:lnTo>
                <a:lnTo>
                  <a:pt x="3347263" y="3075"/>
                </a:lnTo>
                <a:lnTo>
                  <a:pt x="3295566" y="911"/>
                </a:lnTo>
                <a:lnTo>
                  <a:pt x="3235684" y="113"/>
                </a:lnTo>
                <a:lnTo>
                  <a:pt x="316680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3809" y="2757679"/>
            <a:ext cx="3385185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20" dirty="0">
                <a:latin typeface="Microsoft Sans Serif"/>
                <a:cs typeface="Microsoft Sans Serif"/>
              </a:rPr>
              <a:t>Standardizing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200" dirty="0">
                <a:latin typeface="Microsoft Sans Serif"/>
                <a:cs typeface="Microsoft Sans Serif"/>
              </a:rPr>
              <a:t>with </a:t>
            </a:r>
            <a:r>
              <a:rPr sz="2600" spc="204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StandardScaler,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then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Verdana"/>
                <a:cs typeface="Verdana"/>
              </a:rPr>
              <a:t>f</a:t>
            </a:r>
            <a:r>
              <a:rPr sz="2600" spc="160" dirty="0">
                <a:latin typeface="Microsoft Sans Serif"/>
                <a:cs typeface="Microsoft Sans Serif"/>
              </a:rPr>
              <a:t>itting </a:t>
            </a:r>
            <a:r>
              <a:rPr sz="2600" spc="130" dirty="0">
                <a:latin typeface="Microsoft Sans Serif"/>
                <a:cs typeface="Microsoft Sans Serif"/>
              </a:rPr>
              <a:t>and </a:t>
            </a:r>
            <a:r>
              <a:rPr sz="2600" spc="135" dirty="0">
                <a:latin typeface="Microsoft Sans Serif"/>
                <a:cs typeface="Microsoft Sans Serif"/>
              </a:rPr>
              <a:t> </a:t>
            </a:r>
            <a:r>
              <a:rPr sz="2600" spc="155" dirty="0">
                <a:latin typeface="Microsoft Sans Serif"/>
                <a:cs typeface="Microsoft Sans Serif"/>
              </a:rPr>
              <a:t>transforming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85" dirty="0">
                <a:latin typeface="Microsoft Sans Serif"/>
                <a:cs typeface="Microsoft Sans Serif"/>
              </a:rPr>
              <a:t>it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8826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805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0" y="2919994"/>
                </a:lnTo>
                <a:lnTo>
                  <a:pt x="7173" y="2964325"/>
                </a:lnTo>
                <a:lnTo>
                  <a:pt x="14119" y="3002109"/>
                </a:lnTo>
                <a:lnTo>
                  <a:pt x="47210" y="3082825"/>
                </a:lnTo>
                <a:lnTo>
                  <a:pt x="77716" y="3126296"/>
                </a:lnTo>
                <a:lnTo>
                  <a:pt x="115136" y="3163715"/>
                </a:lnTo>
                <a:lnTo>
                  <a:pt x="158609" y="3194220"/>
                </a:lnTo>
                <a:lnTo>
                  <a:pt x="207272" y="3216947"/>
                </a:lnTo>
                <a:lnTo>
                  <a:pt x="277107" y="3234259"/>
                </a:lnTo>
                <a:lnTo>
                  <a:pt x="321439" y="3238473"/>
                </a:lnTo>
                <a:lnTo>
                  <a:pt x="373136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5" y="3241548"/>
                </a:lnTo>
                <a:lnTo>
                  <a:pt x="3235688" y="3241434"/>
                </a:lnTo>
                <a:lnTo>
                  <a:pt x="3295568" y="3240637"/>
                </a:lnTo>
                <a:lnTo>
                  <a:pt x="3347264" y="3238473"/>
                </a:lnTo>
                <a:lnTo>
                  <a:pt x="3391595" y="3234259"/>
                </a:lnTo>
                <a:lnTo>
                  <a:pt x="3429379" y="3227311"/>
                </a:lnTo>
                <a:lnTo>
                  <a:pt x="3510096" y="3194220"/>
                </a:lnTo>
                <a:lnTo>
                  <a:pt x="3553567" y="3163715"/>
                </a:lnTo>
                <a:lnTo>
                  <a:pt x="3590984" y="3126296"/>
                </a:lnTo>
                <a:lnTo>
                  <a:pt x="3621487" y="3082825"/>
                </a:lnTo>
                <a:lnTo>
                  <a:pt x="3644214" y="3034164"/>
                </a:lnTo>
                <a:lnTo>
                  <a:pt x="3661530" y="2964325"/>
                </a:lnTo>
                <a:lnTo>
                  <a:pt x="3665745" y="2919994"/>
                </a:lnTo>
                <a:lnTo>
                  <a:pt x="3667910" y="2868297"/>
                </a:lnTo>
                <a:lnTo>
                  <a:pt x="3668707" y="2808415"/>
                </a:lnTo>
                <a:lnTo>
                  <a:pt x="3668707" y="433132"/>
                </a:lnTo>
                <a:lnTo>
                  <a:pt x="3667910" y="373251"/>
                </a:lnTo>
                <a:lnTo>
                  <a:pt x="3665745" y="321554"/>
                </a:lnTo>
                <a:lnTo>
                  <a:pt x="3661530" y="277222"/>
                </a:lnTo>
                <a:lnTo>
                  <a:pt x="3654581" y="239438"/>
                </a:lnTo>
                <a:lnTo>
                  <a:pt x="3621487" y="158722"/>
                </a:lnTo>
                <a:lnTo>
                  <a:pt x="3590984" y="115251"/>
                </a:lnTo>
                <a:lnTo>
                  <a:pt x="3553567" y="77832"/>
                </a:lnTo>
                <a:lnTo>
                  <a:pt x="3510096" y="47328"/>
                </a:lnTo>
                <a:lnTo>
                  <a:pt x="3461435" y="24601"/>
                </a:lnTo>
                <a:lnTo>
                  <a:pt x="3391595" y="7289"/>
                </a:lnTo>
                <a:lnTo>
                  <a:pt x="3347264" y="3075"/>
                </a:lnTo>
                <a:lnTo>
                  <a:pt x="3295568" y="911"/>
                </a:lnTo>
                <a:lnTo>
                  <a:pt x="3235688" y="113"/>
                </a:lnTo>
                <a:lnTo>
                  <a:pt x="316680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83477" y="2757679"/>
            <a:ext cx="3478529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55" dirty="0">
                <a:latin typeface="Microsoft Sans Serif"/>
                <a:cs typeface="Microsoft Sans Serif"/>
              </a:rPr>
              <a:t>Splitting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into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50" dirty="0">
                <a:latin typeface="Microsoft Sans Serif"/>
                <a:cs typeface="Microsoft Sans Serif"/>
              </a:rPr>
              <a:t>training </a:t>
            </a:r>
            <a:r>
              <a:rPr sz="2600" spc="130" dirty="0">
                <a:latin typeface="Microsoft Sans Serif"/>
                <a:cs typeface="Microsoft Sans Serif"/>
              </a:rPr>
              <a:t>and </a:t>
            </a:r>
            <a:r>
              <a:rPr sz="2600" spc="155" dirty="0">
                <a:latin typeface="Microsoft Sans Serif"/>
                <a:cs typeface="Microsoft Sans Serif"/>
              </a:rPr>
              <a:t>testing </a:t>
            </a:r>
            <a:r>
              <a:rPr sz="2600" spc="160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sets </a:t>
            </a:r>
            <a:r>
              <a:rPr sz="2600" spc="200" dirty="0">
                <a:latin typeface="Microsoft Sans Serif"/>
                <a:cs typeface="Microsoft Sans Serif"/>
              </a:rPr>
              <a:t>with </a:t>
            </a:r>
            <a:r>
              <a:rPr sz="2600" spc="204" dirty="0">
                <a:latin typeface="Microsoft Sans Serif"/>
                <a:cs typeface="Microsoft Sans Serif"/>
              </a:rPr>
              <a:t> </a:t>
            </a:r>
            <a:r>
              <a:rPr sz="2600" spc="80" dirty="0">
                <a:latin typeface="Microsoft Sans Serif"/>
                <a:cs typeface="Microsoft Sans Serif"/>
              </a:rPr>
              <a:t>train_test_split 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180" dirty="0">
                <a:latin typeface="Microsoft Sans Serif"/>
                <a:cs typeface="Microsoft Sans Serif"/>
              </a:rPr>
              <a:t>function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44505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794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7" y="3075"/>
                </a:lnTo>
                <a:lnTo>
                  <a:pt x="277104" y="7289"/>
                </a:lnTo>
                <a:lnTo>
                  <a:pt x="239318" y="14236"/>
                </a:lnTo>
                <a:lnTo>
                  <a:pt x="158604" y="47328"/>
                </a:lnTo>
                <a:lnTo>
                  <a:pt x="115134" y="77832"/>
                </a:lnTo>
                <a:lnTo>
                  <a:pt x="77715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0" y="2919994"/>
                </a:lnTo>
                <a:lnTo>
                  <a:pt x="7173" y="2964325"/>
                </a:lnTo>
                <a:lnTo>
                  <a:pt x="14119" y="3002109"/>
                </a:lnTo>
                <a:lnTo>
                  <a:pt x="47210" y="3082825"/>
                </a:lnTo>
                <a:lnTo>
                  <a:pt x="77715" y="3126296"/>
                </a:lnTo>
                <a:lnTo>
                  <a:pt x="115134" y="3163715"/>
                </a:lnTo>
                <a:lnTo>
                  <a:pt x="158604" y="3194220"/>
                </a:lnTo>
                <a:lnTo>
                  <a:pt x="207262" y="3216947"/>
                </a:lnTo>
                <a:lnTo>
                  <a:pt x="277104" y="3234259"/>
                </a:lnTo>
                <a:lnTo>
                  <a:pt x="321437" y="3238473"/>
                </a:lnTo>
                <a:lnTo>
                  <a:pt x="373136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794" y="3241548"/>
                </a:lnTo>
                <a:lnTo>
                  <a:pt x="3235678" y="3241434"/>
                </a:lnTo>
                <a:lnTo>
                  <a:pt x="3295560" y="3240637"/>
                </a:lnTo>
                <a:lnTo>
                  <a:pt x="3347259" y="3238473"/>
                </a:lnTo>
                <a:lnTo>
                  <a:pt x="3391592" y="3234259"/>
                </a:lnTo>
                <a:lnTo>
                  <a:pt x="3429378" y="3227311"/>
                </a:lnTo>
                <a:lnTo>
                  <a:pt x="3510092" y="3194220"/>
                </a:lnTo>
                <a:lnTo>
                  <a:pt x="3553562" y="3163715"/>
                </a:lnTo>
                <a:lnTo>
                  <a:pt x="3590981" y="3126296"/>
                </a:lnTo>
                <a:lnTo>
                  <a:pt x="3621486" y="3082825"/>
                </a:lnTo>
                <a:lnTo>
                  <a:pt x="3644214" y="3034164"/>
                </a:lnTo>
                <a:lnTo>
                  <a:pt x="3661523" y="2964325"/>
                </a:lnTo>
                <a:lnTo>
                  <a:pt x="3665736" y="2919994"/>
                </a:lnTo>
                <a:lnTo>
                  <a:pt x="3667900" y="2868297"/>
                </a:lnTo>
                <a:lnTo>
                  <a:pt x="3668697" y="2808415"/>
                </a:lnTo>
                <a:lnTo>
                  <a:pt x="3668697" y="433132"/>
                </a:lnTo>
                <a:lnTo>
                  <a:pt x="3667900" y="373251"/>
                </a:lnTo>
                <a:lnTo>
                  <a:pt x="3665736" y="321554"/>
                </a:lnTo>
                <a:lnTo>
                  <a:pt x="3661523" y="277222"/>
                </a:lnTo>
                <a:lnTo>
                  <a:pt x="3654577" y="239438"/>
                </a:lnTo>
                <a:lnTo>
                  <a:pt x="3621486" y="158722"/>
                </a:lnTo>
                <a:lnTo>
                  <a:pt x="3590981" y="115251"/>
                </a:lnTo>
                <a:lnTo>
                  <a:pt x="3553562" y="77832"/>
                </a:lnTo>
                <a:lnTo>
                  <a:pt x="3510092" y="47328"/>
                </a:lnTo>
                <a:lnTo>
                  <a:pt x="3461435" y="24601"/>
                </a:lnTo>
                <a:lnTo>
                  <a:pt x="3391592" y="7289"/>
                </a:lnTo>
                <a:lnTo>
                  <a:pt x="3347259" y="3075"/>
                </a:lnTo>
                <a:lnTo>
                  <a:pt x="3295560" y="911"/>
                </a:lnTo>
                <a:lnTo>
                  <a:pt x="3235678" y="113"/>
                </a:lnTo>
                <a:lnTo>
                  <a:pt x="3166794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72723" y="2980022"/>
            <a:ext cx="3412490" cy="178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35" dirty="0">
                <a:latin typeface="Microsoft Sans Serif"/>
                <a:cs typeface="Microsoft Sans Serif"/>
              </a:rPr>
              <a:t>Creating </a:t>
            </a:r>
            <a:r>
              <a:rPr sz="2600" spc="15" dirty="0">
                <a:latin typeface="Microsoft Sans Serif"/>
                <a:cs typeface="Microsoft Sans Serif"/>
              </a:rPr>
              <a:t>a 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GridSearchCV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175" dirty="0">
                <a:latin typeface="Microsoft Sans Serif"/>
                <a:cs typeface="Microsoft Sans Serif"/>
              </a:rPr>
              <a:t>object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200" dirty="0">
                <a:latin typeface="Microsoft Sans Serif"/>
                <a:cs typeface="Microsoft Sans Serif"/>
              </a:rPr>
              <a:t>with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c</a:t>
            </a:r>
            <a:r>
              <a:rPr sz="2600" spc="165" dirty="0">
                <a:latin typeface="Microsoft Sans Serif"/>
                <a:cs typeface="Microsoft Sans Serif"/>
              </a:rPr>
              <a:t>v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=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30" dirty="0">
                <a:latin typeface="Microsoft Sans Serif"/>
                <a:cs typeface="Microsoft Sans Serif"/>
              </a:rPr>
              <a:t>10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204" dirty="0">
                <a:latin typeface="Microsoft Sans Serif"/>
                <a:cs typeface="Microsoft Sans Serif"/>
              </a:rPr>
              <a:t>to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Verdana"/>
                <a:cs typeface="Verdana"/>
              </a:rPr>
              <a:t>f</a:t>
            </a:r>
            <a:r>
              <a:rPr sz="2600" spc="140" dirty="0">
                <a:latin typeface="Microsoft Sans Serif"/>
                <a:cs typeface="Microsoft Sans Serif"/>
              </a:rPr>
              <a:t>ind 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best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parameters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44514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24221" y="0"/>
                </a:moveTo>
                <a:lnTo>
                  <a:pt x="544456" y="0"/>
                </a:lnTo>
                <a:lnTo>
                  <a:pt x="469732" y="123"/>
                </a:lnTo>
                <a:lnTo>
                  <a:pt x="404774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6" y="15443"/>
                </a:lnTo>
                <a:lnTo>
                  <a:pt x="180487" y="46621"/>
                </a:lnTo>
                <a:lnTo>
                  <a:pt x="139933" y="72522"/>
                </a:lnTo>
                <a:lnTo>
                  <a:pt x="103722" y="103848"/>
                </a:lnTo>
                <a:lnTo>
                  <a:pt x="72395" y="140059"/>
                </a:lnTo>
                <a:lnTo>
                  <a:pt x="46493" y="180613"/>
                </a:lnTo>
                <a:lnTo>
                  <a:pt x="26556" y="224968"/>
                </a:lnTo>
                <a:lnTo>
                  <a:pt x="7781" y="300728"/>
                </a:lnTo>
                <a:lnTo>
                  <a:pt x="3211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1" y="2892730"/>
                </a:lnTo>
                <a:lnTo>
                  <a:pt x="7781" y="2940820"/>
                </a:lnTo>
                <a:lnTo>
                  <a:pt x="15316" y="2981807"/>
                </a:lnTo>
                <a:lnTo>
                  <a:pt x="46493" y="3060935"/>
                </a:lnTo>
                <a:lnTo>
                  <a:pt x="72395" y="3101489"/>
                </a:lnTo>
                <a:lnTo>
                  <a:pt x="103722" y="3137699"/>
                </a:lnTo>
                <a:lnTo>
                  <a:pt x="139933" y="3169026"/>
                </a:lnTo>
                <a:lnTo>
                  <a:pt x="180487" y="3194927"/>
                </a:lnTo>
                <a:lnTo>
                  <a:pt x="224843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4" y="3240560"/>
                </a:lnTo>
                <a:lnTo>
                  <a:pt x="469732" y="3241424"/>
                </a:lnTo>
                <a:lnTo>
                  <a:pt x="544456" y="3241548"/>
                </a:lnTo>
                <a:lnTo>
                  <a:pt x="3124221" y="3241548"/>
                </a:lnTo>
                <a:lnTo>
                  <a:pt x="3198945" y="3241424"/>
                </a:lnTo>
                <a:lnTo>
                  <a:pt x="3263903" y="3240560"/>
                </a:lnTo>
                <a:lnTo>
                  <a:pt x="3319983" y="3238212"/>
                </a:lnTo>
                <a:lnTo>
                  <a:pt x="3368073" y="3233641"/>
                </a:lnTo>
                <a:lnTo>
                  <a:pt x="3409060" y="3226104"/>
                </a:lnTo>
                <a:lnTo>
                  <a:pt x="3488190" y="3194927"/>
                </a:lnTo>
                <a:lnTo>
                  <a:pt x="3528744" y="3169026"/>
                </a:lnTo>
                <a:lnTo>
                  <a:pt x="3564955" y="3137699"/>
                </a:lnTo>
                <a:lnTo>
                  <a:pt x="3596282" y="3101489"/>
                </a:lnTo>
                <a:lnTo>
                  <a:pt x="3622184" y="3060935"/>
                </a:lnTo>
                <a:lnTo>
                  <a:pt x="3642121" y="3016580"/>
                </a:lnTo>
                <a:lnTo>
                  <a:pt x="3660896" y="2940820"/>
                </a:lnTo>
                <a:lnTo>
                  <a:pt x="3665466" y="2892730"/>
                </a:lnTo>
                <a:lnTo>
                  <a:pt x="3667813" y="2836649"/>
                </a:lnTo>
                <a:lnTo>
                  <a:pt x="3668677" y="2771690"/>
                </a:lnTo>
                <a:lnTo>
                  <a:pt x="3668677" y="469857"/>
                </a:lnTo>
                <a:lnTo>
                  <a:pt x="3667813" y="404899"/>
                </a:lnTo>
                <a:lnTo>
                  <a:pt x="3665466" y="348818"/>
                </a:lnTo>
                <a:lnTo>
                  <a:pt x="3660896" y="300728"/>
                </a:lnTo>
                <a:lnTo>
                  <a:pt x="3653361" y="259740"/>
                </a:lnTo>
                <a:lnTo>
                  <a:pt x="3622184" y="180613"/>
                </a:lnTo>
                <a:lnTo>
                  <a:pt x="3596282" y="140059"/>
                </a:lnTo>
                <a:lnTo>
                  <a:pt x="3564955" y="103848"/>
                </a:lnTo>
                <a:lnTo>
                  <a:pt x="3528744" y="72522"/>
                </a:lnTo>
                <a:lnTo>
                  <a:pt x="3488190" y="46621"/>
                </a:lnTo>
                <a:lnTo>
                  <a:pt x="3443834" y="26687"/>
                </a:lnTo>
                <a:lnTo>
                  <a:pt x="3368073" y="7907"/>
                </a:lnTo>
                <a:lnTo>
                  <a:pt x="3319983" y="3335"/>
                </a:lnTo>
                <a:lnTo>
                  <a:pt x="3263903" y="988"/>
                </a:lnTo>
                <a:lnTo>
                  <a:pt x="3198945" y="123"/>
                </a:lnTo>
                <a:lnTo>
                  <a:pt x="312422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95879" y="7101054"/>
            <a:ext cx="2966085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730" marR="118110" algn="ctr">
              <a:lnSpc>
                <a:spcPct val="111000"/>
              </a:lnSpc>
              <a:spcBef>
                <a:spcPts val="90"/>
              </a:spcBef>
            </a:pPr>
            <a:r>
              <a:rPr sz="2600" spc="165" dirty="0">
                <a:latin typeface="Microsoft Sans Serif"/>
                <a:cs typeface="Microsoft Sans Serif"/>
              </a:rPr>
              <a:t>Applying </a:t>
            </a:r>
            <a:r>
              <a:rPr sz="2600" spc="170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GridSearchCV </a:t>
            </a:r>
            <a:r>
              <a:rPr sz="2600" spc="10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on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LogReg,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40" dirty="0">
                <a:latin typeface="Microsoft Sans Serif"/>
                <a:cs typeface="Microsoft Sans Serif"/>
              </a:rPr>
              <a:t>SVM,</a:t>
            </a:r>
            <a:endParaRPr sz="260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11000"/>
              </a:lnSpc>
            </a:pPr>
            <a:r>
              <a:rPr sz="2600" spc="105" dirty="0">
                <a:latin typeface="Microsoft Sans Serif"/>
                <a:cs typeface="Microsoft Sans Serif"/>
              </a:rPr>
              <a:t>Decision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40" dirty="0">
                <a:latin typeface="Microsoft Sans Serif"/>
                <a:cs typeface="Microsoft Sans Serif"/>
              </a:rPr>
              <a:t>Tree,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and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60" dirty="0">
                <a:latin typeface="Microsoft Sans Serif"/>
                <a:cs typeface="Microsoft Sans Serif"/>
              </a:rPr>
              <a:t>KNN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models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88272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24221" y="0"/>
                </a:moveTo>
                <a:lnTo>
                  <a:pt x="544456" y="0"/>
                </a:lnTo>
                <a:lnTo>
                  <a:pt x="469732" y="123"/>
                </a:lnTo>
                <a:lnTo>
                  <a:pt x="404774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6" y="15443"/>
                </a:lnTo>
                <a:lnTo>
                  <a:pt x="180487" y="46621"/>
                </a:lnTo>
                <a:lnTo>
                  <a:pt x="139933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9" y="180613"/>
                </a:lnTo>
                <a:lnTo>
                  <a:pt x="26566" y="224968"/>
                </a:lnTo>
                <a:lnTo>
                  <a:pt x="7784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4" y="2940820"/>
                </a:lnTo>
                <a:lnTo>
                  <a:pt x="15322" y="2981807"/>
                </a:lnTo>
                <a:lnTo>
                  <a:pt x="46499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3" y="3169026"/>
                </a:lnTo>
                <a:lnTo>
                  <a:pt x="180487" y="3194927"/>
                </a:lnTo>
                <a:lnTo>
                  <a:pt x="224843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4" y="3240560"/>
                </a:lnTo>
                <a:lnTo>
                  <a:pt x="469732" y="3241424"/>
                </a:lnTo>
                <a:lnTo>
                  <a:pt x="544456" y="3241548"/>
                </a:lnTo>
                <a:lnTo>
                  <a:pt x="3124221" y="3241548"/>
                </a:lnTo>
                <a:lnTo>
                  <a:pt x="3198946" y="3241424"/>
                </a:lnTo>
                <a:lnTo>
                  <a:pt x="3263905" y="3240560"/>
                </a:lnTo>
                <a:lnTo>
                  <a:pt x="3319987" y="3238212"/>
                </a:lnTo>
                <a:lnTo>
                  <a:pt x="3368077" y="3233641"/>
                </a:lnTo>
                <a:lnTo>
                  <a:pt x="3409064" y="3226104"/>
                </a:lnTo>
                <a:lnTo>
                  <a:pt x="3488191" y="3194927"/>
                </a:lnTo>
                <a:lnTo>
                  <a:pt x="3528746" y="3169026"/>
                </a:lnTo>
                <a:lnTo>
                  <a:pt x="3564958" y="3137699"/>
                </a:lnTo>
                <a:lnTo>
                  <a:pt x="3596286" y="3101489"/>
                </a:lnTo>
                <a:lnTo>
                  <a:pt x="3622187" y="3060935"/>
                </a:lnTo>
                <a:lnTo>
                  <a:pt x="3642121" y="3016580"/>
                </a:lnTo>
                <a:lnTo>
                  <a:pt x="3660903" y="2940820"/>
                </a:lnTo>
                <a:lnTo>
                  <a:pt x="3665475" y="2892730"/>
                </a:lnTo>
                <a:lnTo>
                  <a:pt x="3667823" y="2836649"/>
                </a:lnTo>
                <a:lnTo>
                  <a:pt x="3668688" y="2771690"/>
                </a:lnTo>
                <a:lnTo>
                  <a:pt x="3668688" y="469857"/>
                </a:lnTo>
                <a:lnTo>
                  <a:pt x="3667823" y="404899"/>
                </a:lnTo>
                <a:lnTo>
                  <a:pt x="3665475" y="348818"/>
                </a:lnTo>
                <a:lnTo>
                  <a:pt x="3660903" y="300728"/>
                </a:lnTo>
                <a:lnTo>
                  <a:pt x="3653366" y="259740"/>
                </a:lnTo>
                <a:lnTo>
                  <a:pt x="3622187" y="180613"/>
                </a:lnTo>
                <a:lnTo>
                  <a:pt x="3596286" y="140059"/>
                </a:lnTo>
                <a:lnTo>
                  <a:pt x="3564958" y="103848"/>
                </a:lnTo>
                <a:lnTo>
                  <a:pt x="3528746" y="72522"/>
                </a:lnTo>
                <a:lnTo>
                  <a:pt x="3488191" y="46621"/>
                </a:lnTo>
                <a:lnTo>
                  <a:pt x="3443834" y="26687"/>
                </a:lnTo>
                <a:lnTo>
                  <a:pt x="3368077" y="7907"/>
                </a:lnTo>
                <a:lnTo>
                  <a:pt x="3319987" y="3335"/>
                </a:lnTo>
                <a:lnTo>
                  <a:pt x="3263905" y="988"/>
                </a:lnTo>
                <a:lnTo>
                  <a:pt x="3198946" y="123"/>
                </a:lnTo>
                <a:lnTo>
                  <a:pt x="312422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88353" y="7101054"/>
            <a:ext cx="3268979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35" dirty="0">
                <a:latin typeface="Microsoft Sans Serif"/>
                <a:cs typeface="Microsoft Sans Serif"/>
              </a:rPr>
              <a:t>Calculating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accuracy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on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50" dirty="0">
                <a:latin typeface="Microsoft Sans Serif"/>
                <a:cs typeface="Microsoft Sans Serif"/>
              </a:rPr>
              <a:t>test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130" dirty="0">
                <a:latin typeface="Microsoft Sans Serif"/>
                <a:cs typeface="Microsoft Sans Serif"/>
              </a:rPr>
              <a:t>using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method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.score()</a:t>
            </a:r>
            <a:endParaRPr sz="2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600" spc="170" dirty="0">
                <a:latin typeface="Microsoft Sans Serif"/>
                <a:cs typeface="Microsoft Sans Serif"/>
              </a:rPr>
              <a:t>for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all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models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2032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9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9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05360" y="7545740"/>
            <a:ext cx="2722245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10" dirty="0">
                <a:latin typeface="Microsoft Sans Serif"/>
                <a:cs typeface="Microsoft Sans Serif"/>
              </a:rPr>
              <a:t>Examining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50" dirty="0">
                <a:latin typeface="Microsoft Sans Serif"/>
                <a:cs typeface="Microsoft Sans Serif"/>
              </a:rPr>
              <a:t>confusion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165" dirty="0">
                <a:latin typeface="Microsoft Sans Serif"/>
                <a:cs typeface="Microsoft Sans Serif"/>
              </a:rPr>
              <a:t>matrix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for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all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models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5793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9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9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35221" y="7101054"/>
            <a:ext cx="3150235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20" dirty="0">
                <a:latin typeface="Microsoft Sans Serif"/>
                <a:cs typeface="Microsoft Sans Serif"/>
              </a:rPr>
              <a:t>Finding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method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performs </a:t>
            </a:r>
            <a:r>
              <a:rPr sz="2600" spc="140" dirty="0">
                <a:latin typeface="Microsoft Sans Serif"/>
                <a:cs typeface="Microsoft Sans Serif"/>
              </a:rPr>
              <a:t>best </a:t>
            </a:r>
            <a:r>
              <a:rPr sz="2600" spc="170" dirty="0">
                <a:latin typeface="Microsoft Sans Serif"/>
                <a:cs typeface="Microsoft Sans Serif"/>
              </a:rPr>
              <a:t>by </a:t>
            </a:r>
            <a:r>
              <a:rPr sz="2600" spc="175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examining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Jaccard_score </a:t>
            </a:r>
            <a:r>
              <a:rPr sz="2600" spc="130" dirty="0">
                <a:latin typeface="Microsoft Sans Serif"/>
                <a:cs typeface="Microsoft Sans Serif"/>
              </a:rPr>
              <a:t>and </a:t>
            </a:r>
            <a:r>
              <a:rPr sz="2600" spc="13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F1_score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metrics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96148" y="3454547"/>
            <a:ext cx="887730" cy="846455"/>
            <a:chOff x="9596148" y="3454547"/>
            <a:chExt cx="887730" cy="846455"/>
          </a:xfrm>
        </p:grpSpPr>
        <p:sp>
          <p:nvSpPr>
            <p:cNvPr id="21" name="object 21"/>
            <p:cNvSpPr/>
            <p:nvPr/>
          </p:nvSpPr>
          <p:spPr>
            <a:xfrm>
              <a:off x="9622325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4" y="0"/>
                  </a:moveTo>
                  <a:lnTo>
                    <a:pt x="469134" y="269861"/>
                  </a:lnTo>
                  <a:lnTo>
                    <a:pt x="0" y="269861"/>
                  </a:lnTo>
                  <a:lnTo>
                    <a:pt x="0" y="523848"/>
                  </a:lnTo>
                  <a:lnTo>
                    <a:pt x="469134" y="523848"/>
                  </a:lnTo>
                  <a:lnTo>
                    <a:pt x="469134" y="793710"/>
                  </a:lnTo>
                  <a:lnTo>
                    <a:pt x="834912" y="396855"/>
                  </a:lnTo>
                  <a:lnTo>
                    <a:pt x="469134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22325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839910" y="3454547"/>
            <a:ext cx="887730" cy="846455"/>
            <a:chOff x="4839910" y="3454547"/>
            <a:chExt cx="887730" cy="846455"/>
          </a:xfrm>
        </p:grpSpPr>
        <p:sp>
          <p:nvSpPr>
            <p:cNvPr id="24" name="object 24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0"/>
                  </a:moveTo>
                  <a:lnTo>
                    <a:pt x="469133" y="269860"/>
                  </a:lnTo>
                  <a:lnTo>
                    <a:pt x="0" y="269860"/>
                  </a:lnTo>
                  <a:lnTo>
                    <a:pt x="0" y="523848"/>
                  </a:lnTo>
                  <a:lnTo>
                    <a:pt x="469133" y="523848"/>
                  </a:lnTo>
                  <a:lnTo>
                    <a:pt x="469133" y="793710"/>
                  </a:lnTo>
                  <a:lnTo>
                    <a:pt x="834912" y="396854"/>
                  </a:lnTo>
                  <a:lnTo>
                    <a:pt x="46913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352390" y="3454547"/>
            <a:ext cx="887730" cy="846455"/>
            <a:chOff x="14352390" y="3454547"/>
            <a:chExt cx="887730" cy="846455"/>
          </a:xfrm>
        </p:grpSpPr>
        <p:sp>
          <p:nvSpPr>
            <p:cNvPr id="27" name="object 27"/>
            <p:cNvSpPr/>
            <p:nvPr/>
          </p:nvSpPr>
          <p:spPr>
            <a:xfrm>
              <a:off x="1437856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27" y="0"/>
                  </a:moveTo>
                  <a:lnTo>
                    <a:pt x="469127" y="269860"/>
                  </a:lnTo>
                  <a:lnTo>
                    <a:pt x="0" y="269860"/>
                  </a:lnTo>
                  <a:lnTo>
                    <a:pt x="0" y="523848"/>
                  </a:lnTo>
                  <a:lnTo>
                    <a:pt x="469127" y="523848"/>
                  </a:lnTo>
                  <a:lnTo>
                    <a:pt x="469127" y="793710"/>
                  </a:lnTo>
                  <a:lnTo>
                    <a:pt x="834906" y="396854"/>
                  </a:lnTo>
                  <a:lnTo>
                    <a:pt x="46912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37856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839910" y="7797922"/>
            <a:ext cx="887730" cy="846455"/>
            <a:chOff x="4839910" y="7797922"/>
            <a:chExt cx="887730" cy="846455"/>
          </a:xfrm>
        </p:grpSpPr>
        <p:sp>
          <p:nvSpPr>
            <p:cNvPr id="30" name="object 30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0"/>
                  </a:moveTo>
                  <a:lnTo>
                    <a:pt x="0" y="396855"/>
                  </a:lnTo>
                  <a:lnTo>
                    <a:pt x="365778" y="793711"/>
                  </a:lnTo>
                  <a:lnTo>
                    <a:pt x="365778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8" y="269861"/>
                  </a:lnTo>
                  <a:lnTo>
                    <a:pt x="365778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605572" y="7797922"/>
            <a:ext cx="887730" cy="846455"/>
            <a:chOff x="9605572" y="7797922"/>
            <a:chExt cx="887730" cy="846455"/>
          </a:xfrm>
        </p:grpSpPr>
        <p:sp>
          <p:nvSpPr>
            <p:cNvPr id="33" name="object 33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9" y="0"/>
                  </a:moveTo>
                  <a:lnTo>
                    <a:pt x="0" y="396855"/>
                  </a:lnTo>
                  <a:lnTo>
                    <a:pt x="365779" y="793711"/>
                  </a:lnTo>
                  <a:lnTo>
                    <a:pt x="365779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9" y="269861"/>
                  </a:lnTo>
                  <a:lnTo>
                    <a:pt x="3657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4361807" y="7797922"/>
            <a:ext cx="887730" cy="846455"/>
            <a:chOff x="14361807" y="7797922"/>
            <a:chExt cx="887730" cy="846455"/>
          </a:xfrm>
        </p:grpSpPr>
        <p:sp>
          <p:nvSpPr>
            <p:cNvPr id="36" name="object 36"/>
            <p:cNvSpPr/>
            <p:nvPr/>
          </p:nvSpPr>
          <p:spPr>
            <a:xfrm>
              <a:off x="14387990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9" y="0"/>
                  </a:moveTo>
                  <a:lnTo>
                    <a:pt x="0" y="396855"/>
                  </a:lnTo>
                  <a:lnTo>
                    <a:pt x="365779" y="793711"/>
                  </a:lnTo>
                  <a:lnTo>
                    <a:pt x="365779" y="523850"/>
                  </a:lnTo>
                  <a:lnTo>
                    <a:pt x="834906" y="523850"/>
                  </a:lnTo>
                  <a:lnTo>
                    <a:pt x="834906" y="269861"/>
                  </a:lnTo>
                  <a:lnTo>
                    <a:pt x="365779" y="269861"/>
                  </a:lnTo>
                  <a:lnTo>
                    <a:pt x="3657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87984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6755825" y="5608614"/>
            <a:ext cx="846455" cy="887730"/>
            <a:chOff x="16755825" y="5608614"/>
            <a:chExt cx="846455" cy="887730"/>
          </a:xfrm>
        </p:grpSpPr>
        <p:sp>
          <p:nvSpPr>
            <p:cNvPr id="39" name="object 39"/>
            <p:cNvSpPr/>
            <p:nvPr/>
          </p:nvSpPr>
          <p:spPr>
            <a:xfrm>
              <a:off x="16782002" y="5634791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523847" y="0"/>
                  </a:moveTo>
                  <a:lnTo>
                    <a:pt x="269855" y="0"/>
                  </a:lnTo>
                  <a:lnTo>
                    <a:pt x="269855" y="469134"/>
                  </a:lnTo>
                  <a:lnTo>
                    <a:pt x="0" y="469134"/>
                  </a:lnTo>
                  <a:lnTo>
                    <a:pt x="396857" y="834912"/>
                  </a:lnTo>
                  <a:lnTo>
                    <a:pt x="793703" y="469134"/>
                  </a:lnTo>
                  <a:lnTo>
                    <a:pt x="523847" y="469134"/>
                  </a:lnTo>
                  <a:lnTo>
                    <a:pt x="52384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782002" y="5634791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523849" y="469133"/>
                  </a:moveTo>
                  <a:lnTo>
                    <a:pt x="793711" y="469133"/>
                  </a:lnTo>
                  <a:lnTo>
                    <a:pt x="396855" y="834912"/>
                  </a:lnTo>
                  <a:lnTo>
                    <a:pt x="0" y="469133"/>
                  </a:lnTo>
                  <a:lnTo>
                    <a:pt x="269861" y="469133"/>
                  </a:lnTo>
                  <a:lnTo>
                    <a:pt x="269861" y="0"/>
                  </a:lnTo>
                  <a:lnTo>
                    <a:pt x="523849" y="0"/>
                  </a:lnTo>
                  <a:lnTo>
                    <a:pt x="523849" y="469133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D643477-96DB-526B-B4B1-F3AB8B3CC6AB}"/>
              </a:ext>
            </a:extLst>
          </p:cNvPr>
          <p:cNvSpPr txBox="1"/>
          <p:nvPr/>
        </p:nvSpPr>
        <p:spPr>
          <a:xfrm>
            <a:off x="3270250" y="930275"/>
            <a:ext cx="1258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PREDICTIVE ANALYSIS (CLASSIFICATION)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32051" y="3444214"/>
            <a:ext cx="6614568" cy="464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29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5451" y="3664199"/>
            <a:ext cx="5257800" cy="435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D2CEB-6CFB-7687-6A05-B3D1AFA9C3A3}"/>
              </a:ext>
            </a:extLst>
          </p:cNvPr>
          <p:cNvSpPr txBox="1"/>
          <p:nvPr/>
        </p:nvSpPr>
        <p:spPr>
          <a:xfrm>
            <a:off x="2203450" y="1768475"/>
            <a:ext cx="876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4E1B6D-37A6-5304-A307-F85D809F2D38}"/>
              </a:ext>
            </a:extLst>
          </p:cNvPr>
          <p:cNvSpPr txBox="1"/>
          <p:nvPr/>
        </p:nvSpPr>
        <p:spPr>
          <a:xfrm>
            <a:off x="14014450" y="1387475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6000" dirty="0"/>
              <a:t>Section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31AF3-CDAA-407F-805E-189C301F033B}"/>
              </a:ext>
            </a:extLst>
          </p:cNvPr>
          <p:cNvSpPr txBox="1"/>
          <p:nvPr/>
        </p:nvSpPr>
        <p:spPr>
          <a:xfrm>
            <a:off x="2813050" y="4435475"/>
            <a:ext cx="14935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8000" dirty="0">
                <a:solidFill>
                  <a:schemeClr val="accent3"/>
                </a:solidFill>
              </a:rPr>
              <a:t>INSIGHTS DRAWN FROM EDA</a:t>
            </a:r>
          </a:p>
        </p:txBody>
      </p:sp>
    </p:spTree>
    <p:extLst>
      <p:ext uri="{BB962C8B-B14F-4D97-AF65-F5344CB8AC3E}">
        <p14:creationId xmlns:p14="http://schemas.microsoft.com/office/powerpoint/2010/main" val="183056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451" y="2511299"/>
            <a:ext cx="16459200" cy="36687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22451" y="6288434"/>
            <a:ext cx="15044680" cy="4651273"/>
          </a:xfrm>
          <a:prstGeom prst="rect">
            <a:avLst/>
          </a:prstGeom>
        </p:spPr>
        <p:txBody>
          <a:bodyPr vert="horz" wrap="square" lIns="0" tIns="316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900" spc="14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39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39215" indent="-405765">
              <a:lnSpc>
                <a:spcPct val="100000"/>
              </a:lnSpc>
              <a:spcBef>
                <a:spcPts val="2145"/>
              </a:spcBef>
              <a:buChar char="•"/>
              <a:tabLst>
                <a:tab pos="1339215" algn="l"/>
                <a:tab pos="1339850" algn="l"/>
              </a:tabLst>
            </a:pP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earliest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4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lights</a:t>
            </a:r>
            <a:r>
              <a:rPr sz="34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</a:t>
            </a:r>
            <a:r>
              <a:rPr sz="34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latest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4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lights</a:t>
            </a:r>
            <a:r>
              <a:rPr sz="34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succeeded.</a:t>
            </a:r>
            <a:endParaRPr sz="3450" dirty="0">
              <a:latin typeface="Microsoft Sans Serif"/>
              <a:cs typeface="Microsoft Sans Serif"/>
            </a:endParaRPr>
          </a:p>
          <a:p>
            <a:pPr marL="1339215" indent="-405765">
              <a:lnSpc>
                <a:spcPct val="100000"/>
              </a:lnSpc>
              <a:spcBef>
                <a:spcPts val="2135"/>
              </a:spcBef>
              <a:buChar char="•"/>
              <a:tabLst>
                <a:tab pos="1339215" algn="l"/>
                <a:tab pos="1339850" algn="l"/>
              </a:tabLst>
            </a:pP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CCAFS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SLC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40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half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launches.</a:t>
            </a:r>
            <a:endParaRPr sz="3450" dirty="0">
              <a:latin typeface="Microsoft Sans Serif"/>
              <a:cs typeface="Microsoft Sans Serif"/>
            </a:endParaRPr>
          </a:p>
          <a:p>
            <a:pPr marL="1339215" indent="-405765">
              <a:lnSpc>
                <a:spcPct val="100000"/>
              </a:lnSpc>
              <a:spcBef>
                <a:spcPts val="2140"/>
              </a:spcBef>
              <a:buChar char="•"/>
              <a:tabLst>
                <a:tab pos="1339215" algn="l"/>
                <a:tab pos="1339850" algn="l"/>
              </a:tabLst>
            </a:pPr>
            <a:r>
              <a:rPr sz="345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VAFB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SLC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4E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LC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39A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rates.</a:t>
            </a:r>
            <a:endParaRPr sz="3450" dirty="0">
              <a:latin typeface="Microsoft Sans Serif"/>
              <a:cs typeface="Microsoft Sans Serif"/>
            </a:endParaRPr>
          </a:p>
          <a:p>
            <a:pPr marL="1339215" indent="-405765">
              <a:lnSpc>
                <a:spcPct val="100000"/>
              </a:lnSpc>
              <a:spcBef>
                <a:spcPts val="2135"/>
              </a:spcBef>
              <a:buChar char="•"/>
              <a:tabLst>
                <a:tab pos="1339215" algn="l"/>
                <a:tab pos="1339850" algn="l"/>
              </a:tabLst>
            </a:pPr>
            <a:r>
              <a:rPr sz="34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assumed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new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success.</a:t>
            </a:r>
            <a:endParaRPr sz="3450" dirty="0">
              <a:latin typeface="Microsoft Sans Serif"/>
              <a:cs typeface="Microsoft Sans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60E0-B317-E9AF-4C56-DDB29072F81C}"/>
              </a:ext>
            </a:extLst>
          </p:cNvPr>
          <p:cNvSpPr txBox="1"/>
          <p:nvPr/>
        </p:nvSpPr>
        <p:spPr>
          <a:xfrm>
            <a:off x="3041650" y="1158875"/>
            <a:ext cx="104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FLIGHT NUMBER VS LAUNCH SITE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8650" y="6257638"/>
            <a:ext cx="16892150" cy="4735142"/>
          </a:xfrm>
          <a:prstGeom prst="rect">
            <a:avLst/>
          </a:prstGeom>
        </p:spPr>
        <p:txBody>
          <a:bodyPr vert="horz" wrap="square" lIns="0" tIns="340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4150" spc="135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1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62075" marR="194310" indent="-428625">
              <a:lnSpc>
                <a:spcPct val="111100"/>
              </a:lnSpc>
              <a:spcBef>
                <a:spcPts val="1845"/>
              </a:spcBef>
              <a:buChar char="•"/>
              <a:tabLst>
                <a:tab pos="1362075" algn="l"/>
                <a:tab pos="1362710" algn="l"/>
              </a:tabLst>
            </a:pP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every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mass,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3650" spc="-9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rate.</a:t>
            </a:r>
            <a:endParaRPr sz="3650" dirty="0">
              <a:latin typeface="Microsoft Sans Serif"/>
              <a:cs typeface="Microsoft Sans Serif"/>
            </a:endParaRPr>
          </a:p>
          <a:p>
            <a:pPr marL="1362075" indent="-428625">
              <a:lnSpc>
                <a:spcPct val="100000"/>
              </a:lnSpc>
              <a:spcBef>
                <a:spcPts val="2325"/>
              </a:spcBef>
              <a:buChar char="•"/>
              <a:tabLst>
                <a:tab pos="1362075" algn="l"/>
                <a:tab pos="1362710" algn="l"/>
              </a:tabLst>
            </a:pPr>
            <a:r>
              <a:rPr sz="3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7000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kg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successful.</a:t>
            </a:r>
            <a:endParaRPr sz="3650" dirty="0">
              <a:latin typeface="Microsoft Sans Serif"/>
              <a:cs typeface="Microsoft Sans Serif"/>
            </a:endParaRPr>
          </a:p>
          <a:p>
            <a:pPr marL="1362075" indent="-428625">
              <a:lnSpc>
                <a:spcPct val="100000"/>
              </a:lnSpc>
              <a:spcBef>
                <a:spcPts val="2320"/>
              </a:spcBef>
              <a:buChar char="•"/>
              <a:tabLst>
                <a:tab pos="1362075" algn="l"/>
                <a:tab pos="1362710" algn="l"/>
              </a:tabLst>
            </a:pPr>
            <a:r>
              <a:rPr sz="36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LC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39A</a:t>
            </a: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100% </a:t>
            </a:r>
            <a:r>
              <a:rPr sz="3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</a:t>
            </a: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5500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kg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too.</a:t>
            </a:r>
            <a:endParaRPr sz="36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650" y="2513489"/>
            <a:ext cx="16687800" cy="3664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A017A-5093-EB75-C750-BDFD4E2E8235}"/>
              </a:ext>
            </a:extLst>
          </p:cNvPr>
          <p:cNvSpPr txBox="1"/>
          <p:nvPr/>
        </p:nvSpPr>
        <p:spPr>
          <a:xfrm>
            <a:off x="4032250" y="1006475"/>
            <a:ext cx="8234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PAYLOAD VS LAUNCH 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2450" y="3089233"/>
            <a:ext cx="9578719" cy="70371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5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5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9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5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5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251" y="3313059"/>
            <a:ext cx="6705600" cy="6765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BE9D-6CB1-53A2-C498-A9978A5D6CC6}"/>
              </a:ext>
            </a:extLst>
          </p:cNvPr>
          <p:cNvSpPr txBox="1"/>
          <p:nvPr/>
        </p:nvSpPr>
        <p:spPr>
          <a:xfrm>
            <a:off x="2051050" y="1693946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4800" dirty="0">
                <a:solidFill>
                  <a:srgbClr val="00B0F0"/>
                </a:solidFill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0650" y="2454275"/>
            <a:ext cx="4114800" cy="1738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>
                <a:solidFill>
                  <a:srgbClr val="FF0000"/>
                </a:solidFill>
              </a:rPr>
              <a:t>E</a:t>
            </a:r>
            <a:r>
              <a:rPr spc="160" dirty="0">
                <a:solidFill>
                  <a:srgbClr val="FF0000"/>
                </a:solidFill>
              </a:rPr>
              <a:t>xplan</a:t>
            </a:r>
            <a:r>
              <a:rPr spc="185" dirty="0">
                <a:solidFill>
                  <a:srgbClr val="FF0000"/>
                </a:solidFill>
              </a:rPr>
              <a:t>a</a:t>
            </a:r>
            <a:r>
              <a:rPr spc="229" dirty="0">
                <a:solidFill>
                  <a:srgbClr val="FF0000"/>
                </a:solidFill>
              </a:rPr>
              <a:t>tion</a:t>
            </a:r>
            <a:r>
              <a:rPr spc="229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2660" y="3532323"/>
            <a:ext cx="7715884" cy="622427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1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100%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rate:</a:t>
            </a:r>
            <a:endParaRPr sz="3950" dirty="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20"/>
              </a:spcBef>
              <a:buChar char="-"/>
              <a:tabLst>
                <a:tab pos="933450" algn="l"/>
                <a:tab pos="934719" algn="l"/>
              </a:tabLst>
            </a:pPr>
            <a:r>
              <a:rPr sz="395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ES-L1,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GEO,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HEO,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SSO</a:t>
            </a:r>
            <a:endParaRPr sz="3950" dirty="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1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rate:</a:t>
            </a:r>
            <a:endParaRPr sz="3950" dirty="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15"/>
              </a:spcBef>
              <a:buChar char="-"/>
              <a:tabLst>
                <a:tab pos="933450" algn="l"/>
                <a:tab pos="934719" algn="l"/>
              </a:tabLst>
            </a:pPr>
            <a:r>
              <a:rPr sz="39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endParaRPr sz="3950" dirty="0">
              <a:latin typeface="Microsoft Sans Serif"/>
              <a:cs typeface="Microsoft Sans Serif"/>
            </a:endParaRPr>
          </a:p>
          <a:p>
            <a:pPr marL="473075" marR="1564005" indent="-461009">
              <a:lnSpc>
                <a:spcPct val="111300"/>
              </a:lnSpc>
              <a:spcBef>
                <a:spcPts val="198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3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50%</a:t>
            </a:r>
            <a:r>
              <a:rPr sz="3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85%:</a:t>
            </a:r>
            <a:endParaRPr sz="3950" dirty="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15"/>
              </a:spcBef>
              <a:buChar char="-"/>
              <a:tabLst>
                <a:tab pos="933450" algn="l"/>
                <a:tab pos="934719" algn="l"/>
              </a:tabLst>
            </a:pPr>
            <a:r>
              <a:rPr sz="395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GTO,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ISS,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LEO,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MEO,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PO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0786" y="2454275"/>
            <a:ext cx="7853119" cy="7533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C9215-62A8-3CD7-CA47-A472C3FE2E70}"/>
              </a:ext>
            </a:extLst>
          </p:cNvPr>
          <p:cNvSpPr txBox="1"/>
          <p:nvPr/>
        </p:nvSpPr>
        <p:spPr>
          <a:xfrm>
            <a:off x="4946650" y="1082675"/>
            <a:ext cx="9728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SUCCESS RATE VS ORBIT 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2450" y="6659274"/>
            <a:ext cx="17068045" cy="3328035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LEO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appears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related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lights;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other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hand,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 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seems </a:t>
            </a:r>
            <a:r>
              <a:rPr sz="39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no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relationship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3950" spc="16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GTO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3451" y="2444282"/>
            <a:ext cx="16230600" cy="3664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9EB18B-1E24-81E8-64AE-6553710405B3}"/>
              </a:ext>
            </a:extLst>
          </p:cNvPr>
          <p:cNvSpPr txBox="1"/>
          <p:nvPr/>
        </p:nvSpPr>
        <p:spPr>
          <a:xfrm>
            <a:off x="3194050" y="1311275"/>
            <a:ext cx="10005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FLIGHT NUMBER VS ORBIT TYPE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2450" y="6994342"/>
            <a:ext cx="16981685" cy="265811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Heavy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negative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luence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GTO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positive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GTO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Polar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LEO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(ISS)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450" y="2513012"/>
            <a:ext cx="16611600" cy="3664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CB739-A873-42E1-B47F-3AC441DF19F8}"/>
              </a:ext>
            </a:extLst>
          </p:cNvPr>
          <p:cNvSpPr txBox="1"/>
          <p:nvPr/>
        </p:nvSpPr>
        <p:spPr>
          <a:xfrm>
            <a:off x="3803650" y="1158875"/>
            <a:ext cx="9719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PAYLOAD MASS VS ORBIT TYPE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8650" y="4820451"/>
            <a:ext cx="4114800" cy="1738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>
                <a:solidFill>
                  <a:srgbClr val="FF0000"/>
                </a:solidFill>
              </a:rPr>
              <a:t>E</a:t>
            </a:r>
            <a:r>
              <a:rPr spc="160" dirty="0">
                <a:solidFill>
                  <a:srgbClr val="FF0000"/>
                </a:solidFill>
              </a:rPr>
              <a:t>xplan</a:t>
            </a:r>
            <a:r>
              <a:rPr spc="185" dirty="0">
                <a:solidFill>
                  <a:srgbClr val="FF0000"/>
                </a:solidFill>
              </a:rPr>
              <a:t>a</a:t>
            </a:r>
            <a:r>
              <a:rPr spc="229" dirty="0">
                <a:solidFill>
                  <a:srgbClr val="FF0000"/>
                </a:solidFill>
              </a:rPr>
              <a:t>tion</a:t>
            </a:r>
            <a:r>
              <a:rPr spc="229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2660" y="5752150"/>
            <a:ext cx="5111115" cy="203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1300"/>
              </a:lnSpc>
              <a:spcBef>
                <a:spcPts val="10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3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since </a:t>
            </a:r>
            <a:r>
              <a:rPr sz="39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2013 </a:t>
            </a: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kept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increasing</a:t>
            </a:r>
            <a:r>
              <a:rPr sz="3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till</a:t>
            </a:r>
            <a:r>
              <a:rPr sz="3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2020.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291" y="2513012"/>
            <a:ext cx="10266760" cy="753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2B90D-74AB-17A3-09CF-88EF5A81DE32}"/>
              </a:ext>
            </a:extLst>
          </p:cNvPr>
          <p:cNvSpPr txBox="1"/>
          <p:nvPr/>
        </p:nvSpPr>
        <p:spPr>
          <a:xfrm>
            <a:off x="4718050" y="1311275"/>
            <a:ext cx="10671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LAUNCH SUCCESS YEARLY TREND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8650" y="7329411"/>
            <a:ext cx="16981685" cy="2597506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94460" indent="-461009">
              <a:lnSpc>
                <a:spcPct val="100000"/>
              </a:lnSpc>
              <a:spcBef>
                <a:spcPts val="2530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unique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250" y="2513012"/>
            <a:ext cx="15925800" cy="3769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DB3AC-F4E3-BF75-D56A-43C298BBD35E}"/>
              </a:ext>
            </a:extLst>
          </p:cNvPr>
          <p:cNvSpPr txBox="1"/>
          <p:nvPr/>
        </p:nvSpPr>
        <p:spPr>
          <a:xfrm>
            <a:off x="3422650" y="1387475"/>
            <a:ext cx="7859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ALL LAUNCH SITE NAMES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3967" y="8376302"/>
            <a:ext cx="16545348" cy="2597506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94460" indent="-461009">
              <a:lnSpc>
                <a:spcPct val="100000"/>
              </a:lnSpc>
              <a:spcBef>
                <a:spcPts val="2530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records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where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begin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string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'CCA'.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968" y="2513012"/>
            <a:ext cx="16545348" cy="5754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7F678D-8A5C-2707-E02C-A7FF94685162}"/>
              </a:ext>
            </a:extLst>
          </p:cNvPr>
          <p:cNvSpPr txBox="1"/>
          <p:nvPr/>
        </p:nvSpPr>
        <p:spPr>
          <a:xfrm>
            <a:off x="2051050" y="1175139"/>
            <a:ext cx="1195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LAUNCG SITE NAMES BEGIN WITH CCA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48272" y="6994342"/>
            <a:ext cx="16236738" cy="265811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NASA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(CRS).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8272" y="2513012"/>
            <a:ext cx="16236738" cy="2621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A56AF-F336-0B54-D75F-492A09B5C3C1}"/>
              </a:ext>
            </a:extLst>
          </p:cNvPr>
          <p:cNvSpPr txBox="1"/>
          <p:nvPr/>
        </p:nvSpPr>
        <p:spPr>
          <a:xfrm>
            <a:off x="4337050" y="1311275"/>
            <a:ext cx="6994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TOTAL PAYLOAD MASS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05820" y="7329411"/>
            <a:ext cx="16611600" cy="2597506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94460" indent="-461009">
              <a:lnSpc>
                <a:spcPct val="100000"/>
              </a:lnSpc>
              <a:spcBef>
                <a:spcPts val="2530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average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F9 </a:t>
            </a:r>
            <a:r>
              <a:rPr sz="3950" spc="-300" dirty="0">
                <a:solidFill>
                  <a:srgbClr val="FFFFFF"/>
                </a:solidFill>
                <a:latin typeface="Microsoft Sans Serif"/>
                <a:cs typeface="Microsoft Sans Serif"/>
              </a:rPr>
              <a:t>v1.1.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850" y="2513012"/>
            <a:ext cx="16611600" cy="2617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B028A-3FE0-7D2B-46AE-87E508F99184}"/>
              </a:ext>
            </a:extLst>
          </p:cNvPr>
          <p:cNvSpPr txBox="1"/>
          <p:nvPr/>
        </p:nvSpPr>
        <p:spPr>
          <a:xfrm>
            <a:off x="3727450" y="1387475"/>
            <a:ext cx="11329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AVERAGE PAYLOAD MASS BY F9 V1.1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2450" y="6994342"/>
            <a:ext cx="16925170" cy="265811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irst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ground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pad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achieved.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450" y="2513012"/>
            <a:ext cx="16687800" cy="2617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3BD4F-7F1E-83B2-5B34-CA7BB420A20A}"/>
              </a:ext>
            </a:extLst>
          </p:cNvPr>
          <p:cNvSpPr txBox="1"/>
          <p:nvPr/>
        </p:nvSpPr>
        <p:spPr>
          <a:xfrm>
            <a:off x="2584450" y="1539875"/>
            <a:ext cx="13820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FIRST SUCCESSFUL GROUND LANDING DATE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46250" y="7465370"/>
            <a:ext cx="16697205" cy="3285964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ship </a:t>
            </a:r>
            <a:r>
              <a:rPr sz="3950" spc="-10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greater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25" dirty="0">
                <a:solidFill>
                  <a:srgbClr val="FFFFFF"/>
                </a:solidFill>
                <a:latin typeface="Microsoft Sans Serif"/>
                <a:cs typeface="Microsoft Sans Serif"/>
              </a:rPr>
              <a:t>4000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6000.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650" y="3141265"/>
            <a:ext cx="16697205" cy="3974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4330E-D019-B40F-DF69-4C36BE89B9FA}"/>
              </a:ext>
            </a:extLst>
          </p:cNvPr>
          <p:cNvSpPr txBox="1"/>
          <p:nvPr/>
        </p:nvSpPr>
        <p:spPr>
          <a:xfrm>
            <a:off x="2051050" y="1311275"/>
            <a:ext cx="15929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SUCCESSFUL DRONE SHIP LANDING WITH PAYLOAD</a:t>
            </a:r>
          </a:p>
          <a:p>
            <a:r>
              <a:rPr lang="en-AE" sz="4800" dirty="0">
                <a:solidFill>
                  <a:schemeClr val="accent3"/>
                </a:solidFill>
              </a:rPr>
              <a:t>BETWEEN 4000 AND 6000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4139" y="2571952"/>
            <a:ext cx="533590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spc="140" dirty="0"/>
              <a:t>Summary</a:t>
            </a:r>
            <a:r>
              <a:rPr sz="3150" spc="-114" dirty="0"/>
              <a:t> </a:t>
            </a:r>
            <a:r>
              <a:rPr sz="3150" spc="220" dirty="0"/>
              <a:t>of</a:t>
            </a:r>
            <a:r>
              <a:rPr sz="3150" spc="-114" dirty="0"/>
              <a:t> </a:t>
            </a:r>
            <a:r>
              <a:rPr sz="3150" spc="170" dirty="0"/>
              <a:t>methodologies</a:t>
            </a:r>
            <a:endParaRPr sz="315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99049" y="1213331"/>
            <a:ext cx="10972801" cy="9964907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074420" indent="-308610">
              <a:lnSpc>
                <a:spcPct val="100000"/>
              </a:lnSpc>
              <a:spcBef>
                <a:spcPts val="1770"/>
              </a:spcBef>
              <a:buChar char="-"/>
              <a:tabLst>
                <a:tab pos="1074420" algn="l"/>
                <a:tab pos="1075055" algn="l"/>
              </a:tabLst>
            </a:pPr>
            <a:r>
              <a:rPr spc="20" dirty="0"/>
              <a:t>Data</a:t>
            </a:r>
            <a:r>
              <a:rPr spc="-95" dirty="0"/>
              <a:t> </a:t>
            </a:r>
            <a:r>
              <a:rPr spc="130" dirty="0"/>
              <a:t>collection</a:t>
            </a:r>
          </a:p>
          <a:p>
            <a:pPr marL="1074420" indent="-308610">
              <a:lnSpc>
                <a:spcPct val="100000"/>
              </a:lnSpc>
              <a:spcBef>
                <a:spcPts val="1670"/>
              </a:spcBef>
              <a:buChar char="-"/>
              <a:tabLst>
                <a:tab pos="1074420" algn="l"/>
                <a:tab pos="1075055" algn="l"/>
              </a:tabLst>
            </a:pPr>
            <a:r>
              <a:rPr spc="20" dirty="0"/>
              <a:t>Data</a:t>
            </a:r>
            <a:r>
              <a:rPr spc="-85" dirty="0"/>
              <a:t> </a:t>
            </a:r>
            <a:r>
              <a:rPr spc="120" dirty="0"/>
              <a:t>wrangling</a:t>
            </a:r>
          </a:p>
          <a:p>
            <a:pPr marL="1074420" indent="-308610">
              <a:lnSpc>
                <a:spcPct val="100000"/>
              </a:lnSpc>
              <a:spcBef>
                <a:spcPts val="1675"/>
              </a:spcBef>
              <a:buChar char="-"/>
              <a:tabLst>
                <a:tab pos="1074420" algn="l"/>
                <a:tab pos="1075055" algn="l"/>
              </a:tabLst>
            </a:pPr>
            <a:r>
              <a:rPr spc="80" dirty="0"/>
              <a:t>Exploratory</a:t>
            </a:r>
            <a:r>
              <a:rPr spc="-5" dirty="0"/>
              <a:t> </a:t>
            </a:r>
            <a:r>
              <a:rPr spc="20" dirty="0"/>
              <a:t>Data</a:t>
            </a:r>
            <a:r>
              <a:rPr spc="-5" dirty="0"/>
              <a:t> </a:t>
            </a:r>
            <a:r>
              <a:rPr spc="30" dirty="0"/>
              <a:t>Analysis</a:t>
            </a:r>
            <a:r>
              <a:rPr spc="-5" dirty="0"/>
              <a:t> </a:t>
            </a:r>
            <a:r>
              <a:rPr spc="155" dirty="0"/>
              <a:t>with</a:t>
            </a:r>
            <a:r>
              <a:rPr spc="-5" dirty="0"/>
              <a:t> </a:t>
            </a:r>
            <a:r>
              <a:rPr spc="20" dirty="0"/>
              <a:t>Data</a:t>
            </a:r>
            <a:r>
              <a:rPr spc="-5" dirty="0"/>
              <a:t> </a:t>
            </a:r>
            <a:r>
              <a:rPr spc="50" dirty="0"/>
              <a:t>Visualization</a:t>
            </a:r>
          </a:p>
          <a:p>
            <a:pPr marL="1074420" indent="-308610">
              <a:lnSpc>
                <a:spcPct val="100000"/>
              </a:lnSpc>
              <a:spcBef>
                <a:spcPts val="1670"/>
              </a:spcBef>
              <a:buChar char="-"/>
              <a:tabLst>
                <a:tab pos="1074420" algn="l"/>
                <a:tab pos="1075055" algn="l"/>
              </a:tabLst>
            </a:pPr>
            <a:r>
              <a:rPr spc="80" dirty="0"/>
              <a:t>Exploratory</a:t>
            </a:r>
            <a:r>
              <a:rPr spc="-15" dirty="0"/>
              <a:t> </a:t>
            </a:r>
            <a:r>
              <a:rPr spc="20" dirty="0"/>
              <a:t>Data</a:t>
            </a:r>
            <a:r>
              <a:rPr spc="-10" dirty="0"/>
              <a:t> </a:t>
            </a:r>
            <a:r>
              <a:rPr spc="30" dirty="0"/>
              <a:t>Analysis</a:t>
            </a:r>
            <a:r>
              <a:rPr spc="-15" dirty="0"/>
              <a:t> </a:t>
            </a:r>
            <a:r>
              <a:rPr spc="155" dirty="0"/>
              <a:t>with</a:t>
            </a:r>
            <a:r>
              <a:rPr spc="-10" dirty="0"/>
              <a:t> </a:t>
            </a:r>
            <a:r>
              <a:rPr spc="-25" dirty="0"/>
              <a:t>SQL</a:t>
            </a:r>
          </a:p>
          <a:p>
            <a:pPr marL="1074420" indent="-308610">
              <a:lnSpc>
                <a:spcPct val="100000"/>
              </a:lnSpc>
              <a:spcBef>
                <a:spcPts val="1675"/>
              </a:spcBef>
              <a:buChar char="-"/>
              <a:tabLst>
                <a:tab pos="1074420" algn="l"/>
                <a:tab pos="1075055" algn="l"/>
              </a:tabLst>
            </a:pPr>
            <a:r>
              <a:rPr spc="95" dirty="0"/>
              <a:t>Building</a:t>
            </a:r>
            <a:r>
              <a:rPr spc="-10" dirty="0"/>
              <a:t> </a:t>
            </a:r>
            <a:r>
              <a:rPr spc="40" dirty="0"/>
              <a:t>an</a:t>
            </a:r>
            <a:r>
              <a:rPr spc="-5" dirty="0"/>
              <a:t> </a:t>
            </a:r>
            <a:r>
              <a:rPr spc="100" dirty="0"/>
              <a:t>interactive</a:t>
            </a:r>
            <a:r>
              <a:rPr spc="-5" dirty="0"/>
              <a:t> </a:t>
            </a:r>
            <a:r>
              <a:rPr spc="125" dirty="0"/>
              <a:t>map</a:t>
            </a:r>
            <a:r>
              <a:rPr spc="-5" dirty="0"/>
              <a:t> </a:t>
            </a:r>
            <a:r>
              <a:rPr spc="155" dirty="0"/>
              <a:t>with</a:t>
            </a:r>
            <a:r>
              <a:rPr spc="-5" dirty="0"/>
              <a:t> </a:t>
            </a:r>
            <a:r>
              <a:rPr spc="60" dirty="0"/>
              <a:t>Folium</a:t>
            </a:r>
          </a:p>
          <a:p>
            <a:pPr marL="1074420" indent="-308610">
              <a:lnSpc>
                <a:spcPct val="100000"/>
              </a:lnSpc>
              <a:spcBef>
                <a:spcPts val="1670"/>
              </a:spcBef>
              <a:buChar char="-"/>
              <a:tabLst>
                <a:tab pos="1074420" algn="l"/>
                <a:tab pos="1075055" algn="l"/>
              </a:tabLst>
            </a:pPr>
            <a:r>
              <a:rPr spc="95" dirty="0"/>
              <a:t>Building</a:t>
            </a:r>
            <a:r>
              <a:rPr spc="-10" dirty="0"/>
              <a:t> </a:t>
            </a:r>
            <a:r>
              <a:rPr spc="-40" dirty="0"/>
              <a:t>a</a:t>
            </a:r>
            <a:r>
              <a:rPr spc="-10" dirty="0"/>
              <a:t> </a:t>
            </a:r>
            <a:r>
              <a:rPr spc="60" dirty="0"/>
              <a:t>Dashboard</a:t>
            </a:r>
            <a:r>
              <a:rPr spc="-10" dirty="0"/>
              <a:t> </a:t>
            </a:r>
            <a:r>
              <a:rPr spc="155" dirty="0"/>
              <a:t>with</a:t>
            </a:r>
            <a:r>
              <a:rPr spc="-10" dirty="0"/>
              <a:t> </a:t>
            </a:r>
            <a:r>
              <a:rPr spc="60" dirty="0"/>
              <a:t>Plotly</a:t>
            </a:r>
            <a:r>
              <a:rPr spc="-10" dirty="0"/>
              <a:t> Dash</a:t>
            </a:r>
          </a:p>
          <a:p>
            <a:pPr marL="1074420" indent="-308610">
              <a:lnSpc>
                <a:spcPct val="100000"/>
              </a:lnSpc>
              <a:spcBef>
                <a:spcPts val="1675"/>
              </a:spcBef>
              <a:buChar char="-"/>
              <a:tabLst>
                <a:tab pos="1074420" algn="l"/>
                <a:tab pos="1075055" algn="l"/>
              </a:tabLst>
            </a:pPr>
            <a:r>
              <a:rPr spc="75" dirty="0"/>
              <a:t>Predictive</a:t>
            </a:r>
            <a:r>
              <a:rPr dirty="0"/>
              <a:t> </a:t>
            </a:r>
            <a:r>
              <a:rPr spc="20" dirty="0"/>
              <a:t>analysis</a:t>
            </a:r>
            <a:r>
              <a:rPr dirty="0"/>
              <a:t> </a:t>
            </a:r>
            <a:r>
              <a:rPr spc="45" dirty="0"/>
              <a:t>(Classi</a:t>
            </a:r>
            <a:r>
              <a:rPr spc="45" dirty="0">
                <a:latin typeface="Times New Roman"/>
                <a:cs typeface="Times New Roman"/>
              </a:rPr>
              <a:t>f</a:t>
            </a:r>
            <a:r>
              <a:rPr spc="45" dirty="0"/>
              <a:t>ication)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Microsoft Sans Serif"/>
              <a:buChar char="-"/>
            </a:pPr>
            <a:endParaRPr sz="3900" dirty="0"/>
          </a:p>
          <a:p>
            <a:pPr marL="12700">
              <a:lnSpc>
                <a:spcPct val="100000"/>
              </a:lnSpc>
            </a:pPr>
            <a:r>
              <a:rPr sz="3150" spc="140" dirty="0">
                <a:solidFill>
                  <a:srgbClr val="D5D5D5"/>
                </a:solidFill>
              </a:rPr>
              <a:t>Summary</a:t>
            </a:r>
            <a:r>
              <a:rPr sz="3150" spc="-95" dirty="0">
                <a:solidFill>
                  <a:srgbClr val="D5D5D5"/>
                </a:solidFill>
              </a:rPr>
              <a:t> </a:t>
            </a:r>
            <a:r>
              <a:rPr sz="3150" spc="220" dirty="0">
                <a:solidFill>
                  <a:srgbClr val="D5D5D5"/>
                </a:solidFill>
              </a:rPr>
              <a:t>of</a:t>
            </a:r>
            <a:r>
              <a:rPr sz="3150" spc="-90" dirty="0">
                <a:solidFill>
                  <a:srgbClr val="D5D5D5"/>
                </a:solidFill>
              </a:rPr>
              <a:t> </a:t>
            </a:r>
            <a:r>
              <a:rPr sz="3150" spc="90" dirty="0">
                <a:solidFill>
                  <a:srgbClr val="D5D5D5"/>
                </a:solidFill>
              </a:rPr>
              <a:t>all</a:t>
            </a:r>
            <a:r>
              <a:rPr sz="3150" spc="-90" dirty="0">
                <a:solidFill>
                  <a:srgbClr val="D5D5D5"/>
                </a:solidFill>
              </a:rPr>
              <a:t> </a:t>
            </a:r>
            <a:r>
              <a:rPr sz="3150" spc="114" dirty="0">
                <a:solidFill>
                  <a:srgbClr val="D5D5D5"/>
                </a:solidFill>
              </a:rPr>
              <a:t>results</a:t>
            </a:r>
            <a:endParaRPr sz="3150" dirty="0"/>
          </a:p>
          <a:p>
            <a:pPr marL="1074420" indent="-308610">
              <a:lnSpc>
                <a:spcPct val="100000"/>
              </a:lnSpc>
              <a:spcBef>
                <a:spcPts val="1685"/>
              </a:spcBef>
              <a:buChar char="-"/>
              <a:tabLst>
                <a:tab pos="1074420" algn="l"/>
                <a:tab pos="1075055" algn="l"/>
              </a:tabLst>
            </a:pPr>
            <a:r>
              <a:rPr spc="80" dirty="0"/>
              <a:t>Exploratory</a:t>
            </a:r>
            <a:r>
              <a:rPr spc="-15" dirty="0"/>
              <a:t> </a:t>
            </a:r>
            <a:r>
              <a:rPr spc="20" dirty="0"/>
              <a:t>Data</a:t>
            </a:r>
            <a:r>
              <a:rPr spc="-15" dirty="0"/>
              <a:t> </a:t>
            </a:r>
            <a:r>
              <a:rPr spc="30" dirty="0"/>
              <a:t>Analysis</a:t>
            </a:r>
            <a:r>
              <a:rPr spc="-10" dirty="0"/>
              <a:t> </a:t>
            </a:r>
            <a:r>
              <a:rPr spc="60" dirty="0"/>
              <a:t>results</a:t>
            </a:r>
          </a:p>
          <a:p>
            <a:pPr marL="1074420" indent="-308610">
              <a:lnSpc>
                <a:spcPct val="100000"/>
              </a:lnSpc>
              <a:spcBef>
                <a:spcPts val="1670"/>
              </a:spcBef>
              <a:buChar char="-"/>
              <a:tabLst>
                <a:tab pos="1074420" algn="l"/>
                <a:tab pos="1075055" algn="l"/>
              </a:tabLst>
            </a:pPr>
            <a:r>
              <a:rPr spc="90" dirty="0"/>
              <a:t>Interactive</a:t>
            </a:r>
            <a:r>
              <a:rPr dirty="0"/>
              <a:t> </a:t>
            </a:r>
            <a:r>
              <a:rPr spc="75" dirty="0"/>
              <a:t>analytics</a:t>
            </a:r>
            <a:r>
              <a:rPr dirty="0"/>
              <a:t> </a:t>
            </a:r>
            <a:r>
              <a:rPr spc="150" dirty="0"/>
              <a:t>demo</a:t>
            </a:r>
            <a:r>
              <a:rPr spc="5" dirty="0"/>
              <a:t> </a:t>
            </a:r>
            <a:r>
              <a:rPr spc="100" dirty="0"/>
              <a:t>in</a:t>
            </a:r>
            <a:r>
              <a:rPr dirty="0"/>
              <a:t> </a:t>
            </a:r>
            <a:r>
              <a:rPr spc="70" dirty="0"/>
              <a:t>screenshots</a:t>
            </a:r>
          </a:p>
          <a:p>
            <a:pPr marL="1074420" indent="-308610">
              <a:lnSpc>
                <a:spcPct val="100000"/>
              </a:lnSpc>
              <a:spcBef>
                <a:spcPts val="1675"/>
              </a:spcBef>
              <a:buChar char="-"/>
              <a:tabLst>
                <a:tab pos="1074420" algn="l"/>
                <a:tab pos="1075055" algn="l"/>
              </a:tabLst>
            </a:pPr>
            <a:r>
              <a:rPr spc="75" dirty="0"/>
              <a:t>Predictive</a:t>
            </a:r>
            <a:r>
              <a:rPr spc="-15" dirty="0"/>
              <a:t> </a:t>
            </a:r>
            <a:r>
              <a:rPr spc="20" dirty="0"/>
              <a:t>analysis</a:t>
            </a:r>
            <a:r>
              <a:rPr spc="-15" dirty="0"/>
              <a:t> </a:t>
            </a:r>
            <a:r>
              <a:rPr spc="60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2D918-8104-EF69-BA40-F864D842BD46}"/>
              </a:ext>
            </a:extLst>
          </p:cNvPr>
          <p:cNvSpPr txBox="1"/>
          <p:nvPr/>
        </p:nvSpPr>
        <p:spPr>
          <a:xfrm>
            <a:off x="6470650" y="854075"/>
            <a:ext cx="735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4800" dirty="0">
                <a:solidFill>
                  <a:srgbClr val="00B0F0"/>
                </a:solidFill>
              </a:rPr>
              <a:t>EXECUTIVE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8650" y="7800439"/>
            <a:ext cx="16734035" cy="2597506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94460" indent="-461009">
              <a:lnSpc>
                <a:spcPct val="100000"/>
              </a:lnSpc>
              <a:spcBef>
                <a:spcPts val="2530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650" y="3560100"/>
            <a:ext cx="16734035" cy="3560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50E4A2-DB3C-F04E-A03D-4A8DD62C155B}"/>
              </a:ext>
            </a:extLst>
          </p:cNvPr>
          <p:cNvSpPr txBox="1"/>
          <p:nvPr/>
        </p:nvSpPr>
        <p:spPr>
          <a:xfrm>
            <a:off x="2279650" y="1692275"/>
            <a:ext cx="14587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TOTAL NUMBER OF SUCCESSFUL AND FAILURE </a:t>
            </a:r>
          </a:p>
          <a:p>
            <a:r>
              <a:rPr lang="en-AE" sz="4800" dirty="0">
                <a:solidFill>
                  <a:schemeClr val="accent3"/>
                </a:solidFill>
              </a:rPr>
              <a:t>MISSION OUTCOMES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8650" y="8264108"/>
            <a:ext cx="15800585" cy="225552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3800" spc="14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3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30325" marR="5080" indent="-396240">
              <a:lnSpc>
                <a:spcPct val="109100"/>
              </a:lnSpc>
              <a:spcBef>
                <a:spcPts val="1720"/>
              </a:spcBef>
              <a:buChar char="•"/>
              <a:tabLst>
                <a:tab pos="1329690" algn="l"/>
                <a:tab pos="1330960" algn="l"/>
              </a:tabLst>
            </a:pP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maximum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mass.</a:t>
            </a:r>
            <a:endParaRPr sz="3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650" y="2513012"/>
            <a:ext cx="16687800" cy="5758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7123B0-C58F-BB1D-D079-32380913678E}"/>
              </a:ext>
            </a:extLst>
          </p:cNvPr>
          <p:cNvSpPr txBox="1"/>
          <p:nvPr/>
        </p:nvSpPr>
        <p:spPr>
          <a:xfrm>
            <a:off x="2736850" y="1158875"/>
            <a:ext cx="1268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BOOSTERS CARRIED MAXIMUM PAYLOAD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2450" y="6994342"/>
            <a:ext cx="15534520" cy="3285964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ship,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months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year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2015.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450" y="2513012"/>
            <a:ext cx="16764000" cy="3139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1FDEFB-9A4E-9CC2-7A87-8D1B866285D7}"/>
              </a:ext>
            </a:extLst>
          </p:cNvPr>
          <p:cNvSpPr txBox="1"/>
          <p:nvPr/>
        </p:nvSpPr>
        <p:spPr>
          <a:xfrm>
            <a:off x="5175250" y="1387475"/>
            <a:ext cx="7505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2015 LAUNCH RECORDS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8650" y="8267126"/>
            <a:ext cx="16951840" cy="2785506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3750" spc="14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37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25245" marR="5080" indent="-391795">
              <a:lnSpc>
                <a:spcPct val="110800"/>
              </a:lnSpc>
              <a:spcBef>
                <a:spcPts val="1700"/>
              </a:spcBef>
              <a:buChar char="•"/>
              <a:tabLst>
                <a:tab pos="1325245" algn="l"/>
                <a:tab pos="1325880" algn="l"/>
              </a:tabLst>
            </a:pPr>
            <a:r>
              <a:rPr sz="33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Ranking 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3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 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 </a:t>
            </a: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(such </a:t>
            </a:r>
            <a:r>
              <a:rPr sz="33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33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 </a:t>
            </a:r>
            <a:r>
              <a:rPr sz="33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(drone </a:t>
            </a: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ship) 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33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33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(ground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pad))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33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</a:t>
            </a:r>
            <a:r>
              <a:rPr sz="33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2010-06-04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3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2017-03-20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3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descending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order.</a:t>
            </a:r>
            <a:endParaRPr sz="33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650" y="2513012"/>
            <a:ext cx="16687800" cy="5756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909A1-EE7E-D0D4-9161-E0CA6FF46BB9}"/>
              </a:ext>
            </a:extLst>
          </p:cNvPr>
          <p:cNvSpPr txBox="1"/>
          <p:nvPr/>
        </p:nvSpPr>
        <p:spPr>
          <a:xfrm>
            <a:off x="1898650" y="1082675"/>
            <a:ext cx="15241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RANK LANDING OUTCOMES BETWEEN 2010-06-04 </a:t>
            </a:r>
          </a:p>
          <a:p>
            <a:r>
              <a:rPr lang="en-AE" sz="4800" dirty="0">
                <a:solidFill>
                  <a:schemeClr val="accent3"/>
                </a:solidFill>
              </a:rPr>
              <a:t>AND 2017-03-20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F01BE-E453-51E1-F2A7-251446D1CA42}"/>
              </a:ext>
            </a:extLst>
          </p:cNvPr>
          <p:cNvSpPr txBox="1"/>
          <p:nvPr/>
        </p:nvSpPr>
        <p:spPr>
          <a:xfrm>
            <a:off x="14319250" y="1235075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6000" dirty="0"/>
              <a:t>Section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2DC4A-9666-8A7A-378E-5748B8253363}"/>
              </a:ext>
            </a:extLst>
          </p:cNvPr>
          <p:cNvSpPr txBox="1"/>
          <p:nvPr/>
        </p:nvSpPr>
        <p:spPr>
          <a:xfrm>
            <a:off x="4413250" y="4511675"/>
            <a:ext cx="119702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0" dirty="0">
                <a:solidFill>
                  <a:schemeClr val="accent3"/>
                </a:solidFill>
              </a:rPr>
              <a:t>LAUNCH SITES</a:t>
            </a:r>
          </a:p>
          <a:p>
            <a:r>
              <a:rPr lang="en-AE" sz="8000" dirty="0">
                <a:solidFill>
                  <a:schemeClr val="accent3"/>
                </a:solidFill>
              </a:rPr>
              <a:t>PROXIMITIES ANALYSIS</a:t>
            </a:r>
          </a:p>
        </p:txBody>
      </p:sp>
    </p:spTree>
    <p:extLst>
      <p:ext uri="{BB962C8B-B14F-4D97-AF65-F5344CB8AC3E}">
        <p14:creationId xmlns:p14="http://schemas.microsoft.com/office/powerpoint/2010/main" val="2402482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2450" y="2432374"/>
            <a:ext cx="7543800" cy="7758855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700" spc="95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27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214755" marR="5080" indent="-281305">
              <a:lnSpc>
                <a:spcPct val="108800"/>
              </a:lnSpc>
              <a:spcBef>
                <a:spcPts val="1215"/>
              </a:spcBef>
              <a:buChar char="•"/>
              <a:tabLst>
                <a:tab pos="1214755" algn="l"/>
                <a:tab pos="1215390" algn="l"/>
              </a:tabLst>
            </a:pP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proximity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Equator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line.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faster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at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equator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any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other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place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surface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Earth.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Anything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surface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Earth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at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equator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already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moving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1670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km/hour.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launched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equator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goes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up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into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space,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moving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around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Earth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at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same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speed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moving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before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launching.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inertia.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speed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spacecraft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keep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up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good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enough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speed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stay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orbit.</a:t>
            </a:r>
            <a:endParaRPr sz="2400" dirty="0">
              <a:latin typeface="Microsoft Sans Serif"/>
              <a:cs typeface="Microsoft Sans Serif"/>
            </a:endParaRPr>
          </a:p>
          <a:p>
            <a:pPr marL="1214755" marR="244475" indent="-281305">
              <a:lnSpc>
                <a:spcPct val="108800"/>
              </a:lnSpc>
              <a:spcBef>
                <a:spcPts val="1205"/>
              </a:spcBef>
              <a:buChar char="•"/>
              <a:tabLst>
                <a:tab pos="1214755" algn="l"/>
                <a:tab pos="1215390" algn="l"/>
              </a:tabLst>
            </a:pP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proximity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coast,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launching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rockets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towards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ocean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minimises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risk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having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any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debris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dropping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exploding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near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people.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7348" y="2516503"/>
            <a:ext cx="9210245" cy="7752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0D744-3B06-8E53-0ED7-E7EE6F74B5B6}"/>
              </a:ext>
            </a:extLst>
          </p:cNvPr>
          <p:cNvSpPr txBox="1"/>
          <p:nvPr/>
        </p:nvSpPr>
        <p:spPr>
          <a:xfrm>
            <a:off x="2355850" y="1082675"/>
            <a:ext cx="14246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ALL LAUNCH SITES LOCATION ON WORLD MAP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850" y="2654777"/>
            <a:ext cx="3505200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50" spc="150" dirty="0">
                <a:solidFill>
                  <a:srgbClr val="C00000"/>
                </a:solidFill>
              </a:rPr>
              <a:t>Explanation:</a:t>
            </a:r>
            <a:endParaRPr sz="435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2418" y="3567841"/>
            <a:ext cx="7975600" cy="660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184" marR="5080" indent="-452120">
              <a:lnSpc>
                <a:spcPct val="110600"/>
              </a:lnSpc>
              <a:spcBef>
                <a:spcPts val="95"/>
              </a:spcBef>
              <a:buChar char="•"/>
              <a:tabLst>
                <a:tab pos="463550" algn="l"/>
                <a:tab pos="464820" algn="l"/>
              </a:tabLst>
            </a:pPr>
            <a:r>
              <a:rPr sz="38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38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8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colour-labeled</a:t>
            </a:r>
            <a:r>
              <a:rPr sz="38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markers </a:t>
            </a:r>
            <a:r>
              <a:rPr sz="3850" spc="-10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38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 </a:t>
            </a:r>
            <a:r>
              <a:rPr sz="38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38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able </a:t>
            </a:r>
            <a:r>
              <a:rPr sz="38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8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easily </a:t>
            </a:r>
            <a:r>
              <a:rPr sz="38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identify </a:t>
            </a:r>
            <a:r>
              <a:rPr sz="38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 </a:t>
            </a:r>
            <a:r>
              <a:rPr sz="38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 </a:t>
            </a:r>
            <a:r>
              <a:rPr sz="38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 </a:t>
            </a:r>
            <a:r>
              <a:rPr sz="38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 </a:t>
            </a:r>
            <a:r>
              <a:rPr sz="3850" spc="-10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relatively</a:t>
            </a:r>
            <a:r>
              <a:rPr sz="3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38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rates.</a:t>
            </a:r>
            <a:endParaRPr sz="3850" dirty="0">
              <a:latin typeface="Microsoft Sans Serif"/>
              <a:cs typeface="Microsoft Sans Serif"/>
            </a:endParaRPr>
          </a:p>
          <a:p>
            <a:pPr marL="924560" marR="915669" lvl="1" indent="-452120">
              <a:lnSpc>
                <a:spcPct val="110600"/>
              </a:lnSpc>
              <a:spcBef>
                <a:spcPts val="1939"/>
              </a:spcBef>
              <a:buClr>
                <a:srgbClr val="FFFFFF"/>
              </a:buClr>
              <a:buChar char="-"/>
              <a:tabLst>
                <a:tab pos="924560" algn="l"/>
                <a:tab pos="925194" algn="l"/>
              </a:tabLst>
            </a:pPr>
            <a:r>
              <a:rPr sz="3850" spc="105" dirty="0">
                <a:solidFill>
                  <a:srgbClr val="1DB100"/>
                </a:solidFill>
                <a:latin typeface="Microsoft Sans Serif"/>
                <a:cs typeface="Microsoft Sans Serif"/>
              </a:rPr>
              <a:t>G</a:t>
            </a:r>
            <a:r>
              <a:rPr sz="3850" spc="-15" dirty="0">
                <a:solidFill>
                  <a:srgbClr val="1DB100"/>
                </a:solidFill>
                <a:latin typeface="Microsoft Sans Serif"/>
                <a:cs typeface="Microsoft Sans Serif"/>
              </a:rPr>
              <a:t>r</a:t>
            </a:r>
            <a:r>
              <a:rPr sz="3850" spc="100" dirty="0">
                <a:solidFill>
                  <a:srgbClr val="1DB100"/>
                </a:solidFill>
                <a:latin typeface="Microsoft Sans Serif"/>
                <a:cs typeface="Microsoft Sans Serif"/>
              </a:rPr>
              <a:t>een</a:t>
            </a:r>
            <a:r>
              <a:rPr sz="3850" spc="5" dirty="0">
                <a:solidFill>
                  <a:srgbClr val="1DB100"/>
                </a:solidFill>
                <a:latin typeface="Microsoft Sans Serif"/>
                <a:cs typeface="Microsoft Sans Serif"/>
              </a:rPr>
              <a:t> </a:t>
            </a:r>
            <a:r>
              <a:rPr sz="3850" spc="80" dirty="0">
                <a:solidFill>
                  <a:srgbClr val="1DB100"/>
                </a:solidFill>
                <a:latin typeface="Microsoft Sans Serif"/>
                <a:cs typeface="Microsoft Sans Serif"/>
              </a:rPr>
              <a:t>Mar</a:t>
            </a:r>
            <a:r>
              <a:rPr sz="3850" spc="-10" dirty="0">
                <a:solidFill>
                  <a:srgbClr val="1DB100"/>
                </a:solidFill>
                <a:latin typeface="Microsoft Sans Serif"/>
                <a:cs typeface="Microsoft Sans Serif"/>
              </a:rPr>
              <a:t>k</a:t>
            </a:r>
            <a:r>
              <a:rPr sz="3850" spc="114" dirty="0">
                <a:solidFill>
                  <a:srgbClr val="1DB100"/>
                </a:solidFill>
                <a:latin typeface="Microsoft Sans Serif"/>
                <a:cs typeface="Microsoft Sans Serif"/>
              </a:rPr>
              <a:t>er</a:t>
            </a:r>
            <a:r>
              <a:rPr sz="3850" spc="5" dirty="0">
                <a:solidFill>
                  <a:srgbClr val="1DB100"/>
                </a:solidFill>
                <a:latin typeface="Microsoft Sans Serif"/>
                <a:cs typeface="Microsoft Sans Serif"/>
              </a:rPr>
              <a:t> </a:t>
            </a:r>
            <a:r>
              <a:rPr sz="3850" spc="-375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8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ucc</a:t>
            </a:r>
            <a:r>
              <a:rPr sz="38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ssful  </a:t>
            </a:r>
            <a:r>
              <a:rPr sz="38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endParaRPr sz="3850" dirty="0">
              <a:latin typeface="Microsoft Sans Serif"/>
              <a:cs typeface="Microsoft Sans Serif"/>
            </a:endParaRPr>
          </a:p>
          <a:p>
            <a:pPr marL="924560" lvl="1" indent="-452120">
              <a:lnSpc>
                <a:spcPct val="100000"/>
              </a:lnSpc>
              <a:spcBef>
                <a:spcPts val="2430"/>
              </a:spcBef>
              <a:buClr>
                <a:srgbClr val="FFFFFF"/>
              </a:buClr>
              <a:buChar char="-"/>
              <a:tabLst>
                <a:tab pos="924560" algn="l"/>
                <a:tab pos="925194" algn="l"/>
              </a:tabLst>
            </a:pPr>
            <a:r>
              <a:rPr sz="3850" spc="-405" dirty="0">
                <a:solidFill>
                  <a:srgbClr val="EE220D"/>
                </a:solidFill>
                <a:latin typeface="Microsoft Sans Serif"/>
                <a:cs typeface="Microsoft Sans Serif"/>
              </a:rPr>
              <a:t>R</a:t>
            </a:r>
            <a:r>
              <a:rPr sz="3850" spc="175" dirty="0">
                <a:solidFill>
                  <a:srgbClr val="EE220D"/>
                </a:solidFill>
                <a:latin typeface="Microsoft Sans Serif"/>
                <a:cs typeface="Microsoft Sans Serif"/>
              </a:rPr>
              <a:t>ed</a:t>
            </a:r>
            <a:r>
              <a:rPr sz="3850" spc="5" dirty="0">
                <a:solidFill>
                  <a:srgbClr val="EE220D"/>
                </a:solidFill>
                <a:latin typeface="Microsoft Sans Serif"/>
                <a:cs typeface="Microsoft Sans Serif"/>
              </a:rPr>
              <a:t> </a:t>
            </a:r>
            <a:r>
              <a:rPr sz="3850" spc="80" dirty="0">
                <a:solidFill>
                  <a:srgbClr val="EE220D"/>
                </a:solidFill>
                <a:latin typeface="Microsoft Sans Serif"/>
                <a:cs typeface="Microsoft Sans Serif"/>
              </a:rPr>
              <a:t>Mar</a:t>
            </a:r>
            <a:r>
              <a:rPr sz="3850" spc="-10" dirty="0">
                <a:solidFill>
                  <a:srgbClr val="EE220D"/>
                </a:solidFill>
                <a:latin typeface="Microsoft Sans Serif"/>
                <a:cs typeface="Microsoft Sans Serif"/>
              </a:rPr>
              <a:t>k</a:t>
            </a:r>
            <a:r>
              <a:rPr sz="3850" spc="114" dirty="0">
                <a:solidFill>
                  <a:srgbClr val="EE220D"/>
                </a:solidFill>
                <a:latin typeface="Microsoft Sans Serif"/>
                <a:cs typeface="Microsoft Sans Serif"/>
              </a:rPr>
              <a:t>er</a:t>
            </a:r>
            <a:r>
              <a:rPr sz="3850" spc="5" dirty="0">
                <a:solidFill>
                  <a:srgbClr val="EE220D"/>
                </a:solidFill>
                <a:latin typeface="Microsoft Sans Serif"/>
                <a:cs typeface="Microsoft Sans Serif"/>
              </a:rPr>
              <a:t> </a:t>
            </a:r>
            <a:r>
              <a:rPr sz="3850" spc="-375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8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8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ailed</a:t>
            </a:r>
            <a:r>
              <a:rPr sz="38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endParaRPr sz="3850" dirty="0">
              <a:latin typeface="Microsoft Sans Serif"/>
              <a:cs typeface="Microsoft Sans Serif"/>
            </a:endParaRPr>
          </a:p>
          <a:p>
            <a:pPr marL="464184" marR="549275" indent="-452120">
              <a:lnSpc>
                <a:spcPct val="110600"/>
              </a:lnSpc>
              <a:spcBef>
                <a:spcPts val="1945"/>
              </a:spcBef>
              <a:buChar char="•"/>
              <a:tabLst>
                <a:tab pos="463550" algn="l"/>
                <a:tab pos="464820" algn="l"/>
              </a:tabLst>
            </a:pPr>
            <a:r>
              <a:rPr sz="38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8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8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38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38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8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3850" spc="-10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3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3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Rate.</a:t>
            </a:r>
            <a:endParaRPr sz="38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7452" y="2442436"/>
            <a:ext cx="7851798" cy="7748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BAB9C-3585-7EBE-434C-D4E486D5645C}"/>
              </a:ext>
            </a:extLst>
          </p:cNvPr>
          <p:cNvSpPr txBox="1"/>
          <p:nvPr/>
        </p:nvSpPr>
        <p:spPr>
          <a:xfrm>
            <a:off x="4794250" y="1006475"/>
            <a:ext cx="11572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COLOUR-LABELED LAUNCHRECORDS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46250" y="3545934"/>
            <a:ext cx="6837662" cy="6564104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255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25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200785" marR="5080" indent="-267335">
              <a:lnSpc>
                <a:spcPct val="110500"/>
              </a:lnSpc>
              <a:spcBef>
                <a:spcPts val="1165"/>
              </a:spcBef>
              <a:buChar char="•"/>
              <a:tabLst>
                <a:tab pos="1200785" algn="l"/>
                <a:tab pos="1201420" algn="l"/>
              </a:tabLst>
            </a:pPr>
            <a:r>
              <a:rPr sz="2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 </a:t>
            </a:r>
            <a:r>
              <a:rPr sz="23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visual </a:t>
            </a:r>
            <a:r>
              <a:rPr sz="2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 </a:t>
            </a:r>
            <a:r>
              <a:rPr sz="23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3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3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 </a:t>
            </a:r>
            <a:r>
              <a:rPr sz="23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clearly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see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2300" spc="-5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is:</a:t>
            </a:r>
            <a:endParaRPr sz="2300" dirty="0">
              <a:latin typeface="Microsoft Sans Serif"/>
              <a:cs typeface="Microsoft Sans Serif"/>
            </a:endParaRPr>
          </a:p>
          <a:p>
            <a:pPr marL="1661795" lvl="1" indent="-267970">
              <a:lnSpc>
                <a:spcPct val="100000"/>
              </a:lnSpc>
              <a:spcBef>
                <a:spcPts val="1435"/>
              </a:spcBef>
              <a:buChar char="-"/>
              <a:tabLst>
                <a:tab pos="1661795" algn="l"/>
                <a:tab pos="1662430" algn="l"/>
              </a:tabLst>
            </a:pP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railway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(15.23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km)</a:t>
            </a:r>
            <a:endParaRPr sz="2300" dirty="0">
              <a:latin typeface="Microsoft Sans Serif"/>
              <a:cs typeface="Microsoft Sans Serif"/>
            </a:endParaRPr>
          </a:p>
          <a:p>
            <a:pPr marL="1661795" lvl="1" indent="-267970">
              <a:lnSpc>
                <a:spcPct val="100000"/>
              </a:lnSpc>
              <a:spcBef>
                <a:spcPts val="1440"/>
              </a:spcBef>
              <a:buChar char="-"/>
              <a:tabLst>
                <a:tab pos="1661795" algn="l"/>
                <a:tab pos="1662430" algn="l"/>
              </a:tabLst>
            </a:pP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highway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(20.28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km)</a:t>
            </a:r>
            <a:endParaRPr sz="2300" dirty="0">
              <a:latin typeface="Microsoft Sans Serif"/>
              <a:cs typeface="Microsoft Sans Serif"/>
            </a:endParaRPr>
          </a:p>
          <a:p>
            <a:pPr marL="1661795" lvl="1" indent="-267970">
              <a:lnSpc>
                <a:spcPct val="100000"/>
              </a:lnSpc>
              <a:spcBef>
                <a:spcPts val="1440"/>
              </a:spcBef>
              <a:buChar char="-"/>
              <a:tabLst>
                <a:tab pos="1661795" algn="l"/>
                <a:tab pos="1662430" algn="l"/>
              </a:tabLst>
            </a:pP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coastline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(14.99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km)</a:t>
            </a:r>
            <a:endParaRPr sz="2300" dirty="0">
              <a:latin typeface="Microsoft Sans Serif"/>
              <a:cs typeface="Microsoft Sans Serif"/>
            </a:endParaRPr>
          </a:p>
          <a:p>
            <a:pPr marL="1200785" marR="722630" indent="-267335">
              <a:lnSpc>
                <a:spcPct val="110500"/>
              </a:lnSpc>
              <a:spcBef>
                <a:spcPts val="1145"/>
              </a:spcBef>
              <a:buChar char="•"/>
              <a:tabLst>
                <a:tab pos="1200785" algn="l"/>
                <a:tab pos="1201420" algn="l"/>
              </a:tabLst>
            </a:pPr>
            <a:r>
              <a:rPr sz="2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300" spc="-5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 </a:t>
            </a:r>
            <a:r>
              <a:rPr sz="23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its closest </a:t>
            </a:r>
            <a:r>
              <a:rPr sz="23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city </a:t>
            </a:r>
            <a:r>
              <a:rPr sz="23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Titusville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(16.32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km).</a:t>
            </a:r>
            <a:endParaRPr sz="2300" dirty="0">
              <a:latin typeface="Microsoft Sans Serif"/>
              <a:cs typeface="Microsoft Sans Serif"/>
            </a:endParaRPr>
          </a:p>
          <a:p>
            <a:pPr marL="1200785" marR="432434" indent="-267335">
              <a:lnSpc>
                <a:spcPct val="110500"/>
              </a:lnSpc>
              <a:spcBef>
                <a:spcPts val="1150"/>
              </a:spcBef>
              <a:buChar char="•"/>
              <a:tabLst>
                <a:tab pos="1200785" algn="l"/>
                <a:tab pos="1201420" algn="l"/>
              </a:tabLst>
            </a:pPr>
            <a:r>
              <a:rPr sz="2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rocket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speed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2300" spc="-5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cover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distances </a:t>
            </a:r>
            <a:r>
              <a:rPr sz="2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15-20 </a:t>
            </a:r>
            <a:r>
              <a:rPr sz="23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km </a:t>
            </a:r>
            <a:r>
              <a:rPr sz="23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3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few </a:t>
            </a:r>
            <a:r>
              <a:rPr sz="2300" spc="-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seconds. </a:t>
            </a:r>
            <a:r>
              <a:rPr sz="23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3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could </a:t>
            </a:r>
            <a:r>
              <a:rPr sz="23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23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potentially </a:t>
            </a:r>
            <a:r>
              <a:rPr sz="23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dangerous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populated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areas.</a:t>
            </a:r>
            <a:endParaRPr sz="23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3913" y="3560373"/>
            <a:ext cx="10078738" cy="6701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0CDA2-9E1F-6425-989A-B67CF310AD7A}"/>
              </a:ext>
            </a:extLst>
          </p:cNvPr>
          <p:cNvSpPr txBox="1"/>
          <p:nvPr/>
        </p:nvSpPr>
        <p:spPr>
          <a:xfrm>
            <a:off x="3041650" y="1235075"/>
            <a:ext cx="12304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DISTANCE FROM THE LAUNCH SITE KSC</a:t>
            </a:r>
          </a:p>
          <a:p>
            <a:r>
              <a:rPr lang="en-AE" sz="4800" dirty="0">
                <a:solidFill>
                  <a:schemeClr val="accent3"/>
                </a:solidFill>
              </a:rPr>
              <a:t>LC-39A TO ITS PROXIMITIES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321EAF-4AC6-E396-CAAF-27FB1EF008C1}"/>
              </a:ext>
            </a:extLst>
          </p:cNvPr>
          <p:cNvSpPr txBox="1"/>
          <p:nvPr/>
        </p:nvSpPr>
        <p:spPr>
          <a:xfrm>
            <a:off x="13328650" y="2301875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6000" dirty="0"/>
              <a:t>Section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C7D12-1BA5-DA4B-7290-3654BC0E4ED4}"/>
              </a:ext>
            </a:extLst>
          </p:cNvPr>
          <p:cNvSpPr txBox="1"/>
          <p:nvPr/>
        </p:nvSpPr>
        <p:spPr>
          <a:xfrm>
            <a:off x="4413250" y="5273675"/>
            <a:ext cx="115312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0" dirty="0">
                <a:solidFill>
                  <a:schemeClr val="accent3"/>
                </a:solidFill>
              </a:rPr>
              <a:t>BUILD A DSASHBOARD</a:t>
            </a:r>
          </a:p>
          <a:p>
            <a:r>
              <a:rPr lang="en-AE" sz="8000" dirty="0">
                <a:solidFill>
                  <a:schemeClr val="accent3"/>
                </a:solidFill>
              </a:rPr>
              <a:t>WITH PLOTLY DASH</a:t>
            </a:r>
          </a:p>
        </p:txBody>
      </p:sp>
    </p:spTree>
    <p:extLst>
      <p:ext uri="{BB962C8B-B14F-4D97-AF65-F5344CB8AC3E}">
        <p14:creationId xmlns:p14="http://schemas.microsoft.com/office/powerpoint/2010/main" val="687756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74850" y="8156697"/>
            <a:ext cx="15077955" cy="225552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3800" spc="14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3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30325" marR="5080" indent="-396240">
              <a:lnSpc>
                <a:spcPct val="109100"/>
              </a:lnSpc>
              <a:spcBef>
                <a:spcPts val="1720"/>
              </a:spcBef>
              <a:buChar char="•"/>
              <a:tabLst>
                <a:tab pos="1329690" algn="l"/>
                <a:tab pos="1330960" algn="l"/>
              </a:tabLst>
            </a:pPr>
            <a:r>
              <a:rPr sz="3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clearly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shows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sites,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most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launches.</a:t>
            </a:r>
            <a:endParaRPr sz="3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850" y="2513012"/>
            <a:ext cx="16611600" cy="5625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D755E-7134-3B3A-F36A-91DFCFCBE944}"/>
              </a:ext>
            </a:extLst>
          </p:cNvPr>
          <p:cNvSpPr txBox="1"/>
          <p:nvPr/>
        </p:nvSpPr>
        <p:spPr>
          <a:xfrm>
            <a:off x="2889250" y="1235075"/>
            <a:ext cx="13012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LAUNCH SUCCESS COUNT FOR  ALL SITES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0450" y="2504308"/>
            <a:ext cx="601980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30" dirty="0">
                <a:solidFill>
                  <a:srgbClr val="FF0000"/>
                </a:solidFill>
              </a:rPr>
              <a:t>Project</a:t>
            </a:r>
            <a:r>
              <a:rPr sz="3050" spc="-80" dirty="0">
                <a:solidFill>
                  <a:srgbClr val="FF0000"/>
                </a:solidFill>
              </a:rPr>
              <a:t> </a:t>
            </a:r>
            <a:r>
              <a:rPr sz="3050" spc="175" dirty="0">
                <a:solidFill>
                  <a:srgbClr val="FF0000"/>
                </a:solidFill>
              </a:rPr>
              <a:t>background</a:t>
            </a:r>
            <a:r>
              <a:rPr sz="3050" spc="-80" dirty="0">
                <a:solidFill>
                  <a:srgbClr val="FF0000"/>
                </a:solidFill>
              </a:rPr>
              <a:t> </a:t>
            </a:r>
            <a:r>
              <a:rPr sz="3050" spc="140" dirty="0">
                <a:solidFill>
                  <a:srgbClr val="FF0000"/>
                </a:solidFill>
              </a:rPr>
              <a:t>and</a:t>
            </a:r>
            <a:r>
              <a:rPr sz="3050" spc="-80" dirty="0">
                <a:solidFill>
                  <a:srgbClr val="FF0000"/>
                </a:solidFill>
              </a:rPr>
              <a:t> </a:t>
            </a:r>
            <a:r>
              <a:rPr sz="3050" spc="190" dirty="0">
                <a:solidFill>
                  <a:srgbClr val="FF0000"/>
                </a:solidFill>
              </a:rPr>
              <a:t>context</a:t>
            </a:r>
            <a:endParaRPr sz="305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7450" y="3147181"/>
            <a:ext cx="14401800" cy="6382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 marR="40005">
              <a:lnSpc>
                <a:spcPct val="109400"/>
              </a:lnSpc>
              <a:spcBef>
                <a:spcPts val="95"/>
              </a:spcBef>
            </a:pPr>
            <a:r>
              <a:rPr sz="2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SpaceX </a:t>
            </a:r>
            <a:r>
              <a:rPr sz="2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 </a:t>
            </a:r>
            <a:r>
              <a:rPr sz="2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 </a:t>
            </a:r>
            <a:r>
              <a:rPr sz="2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company </a:t>
            </a:r>
            <a:r>
              <a:rPr sz="27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commercial </a:t>
            </a:r>
            <a:r>
              <a:rPr sz="2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 </a:t>
            </a:r>
            <a:r>
              <a:rPr sz="2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age,</a:t>
            </a:r>
            <a:r>
              <a:rPr sz="2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making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travel</a:t>
            </a:r>
            <a:r>
              <a:rPr sz="2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affordable.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company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advertises</a:t>
            </a:r>
            <a:r>
              <a:rPr sz="2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Falcon </a:t>
            </a:r>
            <a:r>
              <a:rPr sz="2700" spc="-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9 </a:t>
            </a:r>
            <a:r>
              <a:rPr sz="2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rocket </a:t>
            </a:r>
            <a:r>
              <a:rPr sz="2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 </a:t>
            </a:r>
            <a:r>
              <a:rPr sz="2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its </a:t>
            </a:r>
            <a:r>
              <a:rPr sz="2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website, </a:t>
            </a:r>
            <a:r>
              <a:rPr sz="27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2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cost </a:t>
            </a:r>
            <a:r>
              <a:rPr sz="27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62 </a:t>
            </a:r>
            <a:r>
              <a:rPr sz="2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million </a:t>
            </a:r>
            <a:r>
              <a:rPr sz="2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dollars; </a:t>
            </a:r>
            <a:r>
              <a:rPr sz="2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providers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cost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upward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165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million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dollars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each,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much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700" spc="-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savings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SpaceX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reuse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irst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stage.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Therefore,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2700" spc="-7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2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determine </a:t>
            </a:r>
            <a:r>
              <a:rPr sz="2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if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700" spc="7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irst </a:t>
            </a:r>
            <a:r>
              <a:rPr sz="2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stage </a:t>
            </a:r>
            <a:r>
              <a:rPr sz="2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will </a:t>
            </a:r>
            <a:r>
              <a:rPr sz="2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land, </a:t>
            </a:r>
            <a:r>
              <a:rPr sz="2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2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determine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cost </a:t>
            </a:r>
            <a:r>
              <a:rPr sz="2700" spc="-7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launch. </a:t>
            </a:r>
            <a:r>
              <a:rPr sz="2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 </a:t>
            </a:r>
            <a:r>
              <a:rPr sz="2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public </a:t>
            </a:r>
            <a:r>
              <a:rPr sz="2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information 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 </a:t>
            </a:r>
            <a:r>
              <a:rPr sz="2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 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models,</a:t>
            </a:r>
            <a:r>
              <a:rPr sz="2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going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SpaceX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reuse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irst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stage.</a:t>
            </a:r>
            <a:endParaRPr sz="27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</a:pPr>
            <a:r>
              <a:rPr lang="en-GB" sz="3050" spc="125" dirty="0">
                <a:solidFill>
                  <a:srgbClr val="FF0000"/>
                </a:solidFill>
                <a:latin typeface="Microsoft Sans Serif"/>
                <a:cs typeface="Microsoft Sans Serif"/>
              </a:rPr>
              <a:t>         </a:t>
            </a:r>
            <a:r>
              <a:rPr sz="3050" spc="125" dirty="0">
                <a:solidFill>
                  <a:srgbClr val="FF0000"/>
                </a:solidFill>
                <a:latin typeface="Microsoft Sans Serif"/>
                <a:cs typeface="Microsoft Sans Serif"/>
              </a:rPr>
              <a:t>Questions</a:t>
            </a:r>
            <a:r>
              <a:rPr sz="305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050" spc="229" dirty="0">
                <a:solidFill>
                  <a:srgbClr val="FF0000"/>
                </a:solidFill>
                <a:latin typeface="Microsoft Sans Serif"/>
                <a:cs typeface="Microsoft Sans Serif"/>
              </a:rPr>
              <a:t>to</a:t>
            </a:r>
            <a:r>
              <a:rPr sz="305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050" spc="165" dirty="0">
                <a:solidFill>
                  <a:srgbClr val="FF0000"/>
                </a:solidFill>
                <a:latin typeface="Microsoft Sans Serif"/>
                <a:cs typeface="Microsoft Sans Serif"/>
              </a:rPr>
              <a:t>be</a:t>
            </a:r>
            <a:r>
              <a:rPr sz="305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05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answered</a:t>
            </a:r>
            <a:endParaRPr sz="30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974090" indent="-208279">
              <a:lnSpc>
                <a:spcPct val="100000"/>
              </a:lnSpc>
              <a:spcBef>
                <a:spcPts val="1680"/>
              </a:spcBef>
              <a:buChar char="-"/>
              <a:tabLst>
                <a:tab pos="974725" algn="l"/>
              </a:tabLst>
            </a:pPr>
            <a:r>
              <a:rPr sz="2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How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variables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such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mass,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site,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2700" dirty="0">
              <a:latin typeface="Microsoft Sans Serif"/>
              <a:cs typeface="Microsoft Sans Serif"/>
            </a:endParaRPr>
          </a:p>
          <a:p>
            <a:pPr marL="766445">
              <a:lnSpc>
                <a:spcPct val="100000"/>
              </a:lnSpc>
              <a:spcBef>
                <a:spcPts val="305"/>
              </a:spcBef>
            </a:pPr>
            <a:r>
              <a:rPr sz="2700" spc="8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lights,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affect</a:t>
            </a:r>
            <a:r>
              <a:rPr sz="2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irst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stage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landing?</a:t>
            </a:r>
            <a:endParaRPr sz="2700" dirty="0">
              <a:latin typeface="Microsoft Sans Serif"/>
              <a:cs typeface="Microsoft Sans Serif"/>
            </a:endParaRPr>
          </a:p>
          <a:p>
            <a:pPr marL="974090" indent="-208279">
              <a:lnSpc>
                <a:spcPct val="100000"/>
              </a:lnSpc>
              <a:spcBef>
                <a:spcPts val="1670"/>
              </a:spcBef>
              <a:buChar char="-"/>
              <a:tabLst>
                <a:tab pos="974725" algn="l"/>
              </a:tabLst>
            </a:pPr>
            <a:r>
              <a:rPr sz="2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Does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landings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years?</a:t>
            </a:r>
            <a:endParaRPr sz="2700" dirty="0">
              <a:latin typeface="Microsoft Sans Serif"/>
              <a:cs typeface="Microsoft Sans Serif"/>
            </a:endParaRPr>
          </a:p>
          <a:p>
            <a:pPr marL="766445" marR="5080">
              <a:lnSpc>
                <a:spcPct val="109400"/>
              </a:lnSpc>
              <a:spcBef>
                <a:spcPts val="1365"/>
              </a:spcBef>
              <a:buChar char="-"/>
              <a:tabLst>
                <a:tab pos="974725" algn="l"/>
              </a:tabLst>
            </a:pPr>
            <a:r>
              <a:rPr sz="2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best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</a:t>
            </a:r>
            <a:r>
              <a:rPr sz="2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2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</a:t>
            </a:r>
            <a:r>
              <a:rPr sz="2700" spc="7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ication </a:t>
            </a:r>
            <a:r>
              <a:rPr sz="2700" spc="-7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case?</a:t>
            </a:r>
            <a:endParaRPr sz="2700" dirty="0">
              <a:latin typeface="Microsoft Sans Serif"/>
              <a:cs typeface="Microsoft Sans 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45446-F72A-712B-7508-F8982C9AA420}"/>
              </a:ext>
            </a:extLst>
          </p:cNvPr>
          <p:cNvSpPr txBox="1"/>
          <p:nvPr/>
        </p:nvSpPr>
        <p:spPr>
          <a:xfrm>
            <a:off x="6623050" y="1006475"/>
            <a:ext cx="4903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2450" y="8156697"/>
            <a:ext cx="16751180" cy="225552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3800" spc="14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3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30325" marR="5080" indent="-396240">
              <a:lnSpc>
                <a:spcPct val="109100"/>
              </a:lnSpc>
              <a:spcBef>
                <a:spcPts val="1720"/>
              </a:spcBef>
              <a:buChar char="•"/>
              <a:tabLst>
                <a:tab pos="1329690" algn="l"/>
                <a:tab pos="1330960" algn="l"/>
              </a:tabLst>
            </a:pPr>
            <a:r>
              <a:rPr sz="3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highest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(76.9%)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only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landings.</a:t>
            </a:r>
            <a:endParaRPr sz="3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450" y="2513012"/>
            <a:ext cx="16751180" cy="5625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88850-E31F-3895-0DA3-246708708C86}"/>
              </a:ext>
            </a:extLst>
          </p:cNvPr>
          <p:cNvSpPr txBox="1"/>
          <p:nvPr/>
        </p:nvSpPr>
        <p:spPr>
          <a:xfrm>
            <a:off x="2660650" y="1158875"/>
            <a:ext cx="1412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LAUNCH SITE WITH HIGHEST SUCCESS RATIO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2449" y="3894148"/>
            <a:ext cx="4191001" cy="875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>
                <a:solidFill>
                  <a:srgbClr val="FF0000"/>
                </a:solidFill>
              </a:rPr>
              <a:t>E</a:t>
            </a:r>
            <a:r>
              <a:rPr spc="160" dirty="0">
                <a:solidFill>
                  <a:srgbClr val="FF0000"/>
                </a:solidFill>
              </a:rPr>
              <a:t>xplan</a:t>
            </a:r>
            <a:r>
              <a:rPr spc="185" dirty="0">
                <a:solidFill>
                  <a:srgbClr val="FF0000"/>
                </a:solidFill>
              </a:rPr>
              <a:t>a</a:t>
            </a:r>
            <a:r>
              <a:rPr spc="229" dirty="0">
                <a:solidFill>
                  <a:srgbClr val="FF0000"/>
                </a:solidFill>
              </a:rPr>
              <a:t>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2418" y="4901530"/>
            <a:ext cx="4720590" cy="404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1300"/>
              </a:lnSpc>
              <a:spcBef>
                <a:spcPts val="10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charts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show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3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payloads </a:t>
            </a:r>
            <a:r>
              <a:rPr sz="3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39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2000 </a:t>
            </a:r>
            <a:r>
              <a:rPr sz="395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5500</a:t>
            </a:r>
            <a:r>
              <a:rPr sz="3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kg</a:t>
            </a:r>
            <a:r>
              <a:rPr sz="3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highest </a:t>
            </a:r>
            <a:r>
              <a:rPr sz="3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6796" y="2728476"/>
            <a:ext cx="10639536" cy="38742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3954" y="6755044"/>
            <a:ext cx="10552378" cy="3869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41CA6-0BB6-BF13-E17B-A2E721277879}"/>
              </a:ext>
            </a:extLst>
          </p:cNvPr>
          <p:cNvSpPr txBox="1"/>
          <p:nvPr/>
        </p:nvSpPr>
        <p:spPr>
          <a:xfrm>
            <a:off x="2813050" y="1006475"/>
            <a:ext cx="127826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PAYLOAD MASS VS LAUNCHED OUTCOME</a:t>
            </a:r>
          </a:p>
          <a:p>
            <a:r>
              <a:rPr lang="en-AE" sz="4800" dirty="0">
                <a:solidFill>
                  <a:schemeClr val="accent3"/>
                </a:solidFill>
              </a:rPr>
              <a:t>FOR ALL SITES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37ED-4B8E-46B1-7502-36645758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6000" dirty="0"/>
              <a:t>Section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9739-1124-9DE2-5B66-1B2A2B96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E" sz="8000" dirty="0">
                <a:solidFill>
                  <a:schemeClr val="accent3"/>
                </a:solidFill>
              </a:rPr>
              <a:t>PREDICTIVE ANALYSIS</a:t>
            </a:r>
          </a:p>
          <a:p>
            <a:pPr marL="0" indent="0">
              <a:buNone/>
            </a:pPr>
            <a:r>
              <a:rPr lang="en-AE" sz="8000" dirty="0">
                <a:solidFill>
                  <a:schemeClr val="accent3"/>
                </a:solidFill>
              </a:rPr>
              <a:t>(CLASSIFICATION</a:t>
            </a:r>
            <a:r>
              <a:rPr lang="en-AE" sz="8000" dirty="0"/>
              <a:t>)</a:t>
            </a:r>
          </a:p>
          <a:p>
            <a:pPr marL="0" indent="0">
              <a:buNone/>
            </a:pPr>
            <a:endParaRPr lang="en-AE" sz="8000" dirty="0"/>
          </a:p>
        </p:txBody>
      </p:sp>
    </p:spTree>
    <p:extLst>
      <p:ext uri="{BB962C8B-B14F-4D97-AF65-F5344CB8AC3E}">
        <p14:creationId xmlns:p14="http://schemas.microsoft.com/office/powerpoint/2010/main" val="3163642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12813" y="2362706"/>
            <a:ext cx="7297316" cy="8446864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sz="3350" spc="125" dirty="0">
                <a:solidFill>
                  <a:srgbClr val="FF0000"/>
                </a:solidFill>
                <a:latin typeface="Microsoft Sans Serif"/>
                <a:cs typeface="Microsoft Sans Serif"/>
              </a:rPr>
              <a:t>Explanation:</a:t>
            </a:r>
            <a:endParaRPr sz="33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283970" marR="5080" indent="-350520">
              <a:lnSpc>
                <a:spcPct val="109900"/>
              </a:lnSpc>
              <a:spcBef>
                <a:spcPts val="1520"/>
              </a:spcBef>
              <a:buChar char="•"/>
              <a:tabLst>
                <a:tab pos="1283970" algn="l"/>
                <a:tab pos="1284605" algn="l"/>
              </a:tabLst>
            </a:pPr>
            <a:r>
              <a:rPr sz="3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scores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Set, </a:t>
            </a:r>
            <a:r>
              <a:rPr sz="3000" spc="-7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3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3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not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000" spc="1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irm </a:t>
            </a:r>
            <a:r>
              <a:rPr sz="30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 </a:t>
            </a:r>
            <a:r>
              <a:rPr sz="3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 </a:t>
            </a:r>
            <a:r>
              <a:rPr sz="3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performs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best.</a:t>
            </a:r>
            <a:endParaRPr sz="3000" dirty="0">
              <a:latin typeface="Microsoft Sans Serif"/>
              <a:cs typeface="Microsoft Sans Serif"/>
            </a:endParaRPr>
          </a:p>
          <a:p>
            <a:pPr marL="1283970" marR="381000" indent="-350520">
              <a:lnSpc>
                <a:spcPct val="109900"/>
              </a:lnSpc>
              <a:spcBef>
                <a:spcPts val="1505"/>
              </a:spcBef>
              <a:buChar char="•"/>
              <a:tabLst>
                <a:tab pos="1283970" algn="l"/>
                <a:tab pos="1284605" algn="l"/>
              </a:tabLst>
            </a:pPr>
            <a:r>
              <a:rPr sz="3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Same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scores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due </a:t>
            </a:r>
            <a:r>
              <a:rPr sz="3000" spc="-7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small </a:t>
            </a:r>
            <a:r>
              <a:rPr sz="3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test </a:t>
            </a:r>
            <a:r>
              <a:rPr sz="3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size </a:t>
            </a:r>
            <a:r>
              <a:rPr sz="3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(18 </a:t>
            </a:r>
            <a:r>
              <a:rPr sz="3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samples).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Therefore,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tested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all </a:t>
            </a:r>
            <a:r>
              <a:rPr sz="3000" spc="-7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 </a:t>
            </a:r>
            <a:r>
              <a:rPr sz="3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whole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Dataset.</a:t>
            </a:r>
            <a:endParaRPr sz="3000" dirty="0">
              <a:latin typeface="Microsoft Sans Serif"/>
              <a:cs typeface="Microsoft Sans Serif"/>
            </a:endParaRPr>
          </a:p>
          <a:p>
            <a:pPr marL="1283970" marR="43180" indent="-350520">
              <a:lnSpc>
                <a:spcPct val="109900"/>
              </a:lnSpc>
              <a:spcBef>
                <a:spcPts val="1505"/>
              </a:spcBef>
              <a:buChar char="•"/>
              <a:tabLst>
                <a:tab pos="1283970" algn="l"/>
                <a:tab pos="1284605" algn="l"/>
              </a:tabLst>
            </a:pPr>
            <a:r>
              <a:rPr sz="3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scores </a:t>
            </a:r>
            <a:r>
              <a:rPr sz="3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whole </a:t>
            </a:r>
            <a:r>
              <a:rPr sz="3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 </a:t>
            </a:r>
            <a:r>
              <a:rPr sz="3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000" spc="1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irm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best </a:t>
            </a:r>
            <a:r>
              <a:rPr sz="3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 </a:t>
            </a:r>
            <a:r>
              <a:rPr sz="3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Decision </a:t>
            </a:r>
            <a:r>
              <a:rPr sz="3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 </a:t>
            </a:r>
            <a:r>
              <a:rPr sz="3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Model.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3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 </a:t>
            </a:r>
            <a:r>
              <a:rPr sz="3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only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scores,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 </a:t>
            </a:r>
            <a:r>
              <a:rPr sz="3000" spc="-7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highest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accuracy.</a:t>
            </a:r>
            <a:endParaRPr sz="30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9760" y="3348862"/>
            <a:ext cx="6801600" cy="20941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5144" y="2580857"/>
            <a:ext cx="8369706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14" dirty="0">
                <a:solidFill>
                  <a:srgbClr val="FFC000"/>
                </a:solidFill>
              </a:rPr>
              <a:t>Scores</a:t>
            </a:r>
            <a:r>
              <a:rPr sz="3600" spc="-100" dirty="0">
                <a:solidFill>
                  <a:srgbClr val="FFC000"/>
                </a:solidFill>
              </a:rPr>
              <a:t> </a:t>
            </a:r>
            <a:r>
              <a:rPr sz="3600" spc="165" dirty="0">
                <a:solidFill>
                  <a:srgbClr val="FFC000"/>
                </a:solidFill>
              </a:rPr>
              <a:t>and</a:t>
            </a:r>
            <a:r>
              <a:rPr sz="3600" spc="-95" dirty="0">
                <a:solidFill>
                  <a:srgbClr val="FFC000"/>
                </a:solidFill>
              </a:rPr>
              <a:t> </a:t>
            </a:r>
            <a:r>
              <a:rPr sz="3600" spc="190" dirty="0">
                <a:solidFill>
                  <a:srgbClr val="FFC000"/>
                </a:solidFill>
              </a:rPr>
              <a:t>Accuracy</a:t>
            </a:r>
            <a:r>
              <a:rPr sz="3600" spc="-100" dirty="0">
                <a:solidFill>
                  <a:srgbClr val="FFC000"/>
                </a:solidFill>
              </a:rPr>
              <a:t> </a:t>
            </a:r>
            <a:r>
              <a:rPr sz="3600" spc="260" dirty="0">
                <a:solidFill>
                  <a:srgbClr val="FFC000"/>
                </a:solidFill>
              </a:rPr>
              <a:t>of</a:t>
            </a:r>
            <a:r>
              <a:rPr sz="3600" spc="-95" dirty="0">
                <a:solidFill>
                  <a:srgbClr val="FFC000"/>
                </a:solidFill>
              </a:rPr>
              <a:t> </a:t>
            </a:r>
            <a:r>
              <a:rPr sz="3600" spc="210" dirty="0">
                <a:solidFill>
                  <a:srgbClr val="FFC000"/>
                </a:solidFill>
              </a:rPr>
              <a:t>the</a:t>
            </a:r>
            <a:r>
              <a:rPr sz="3600" spc="-95" dirty="0">
                <a:solidFill>
                  <a:srgbClr val="FFC000"/>
                </a:solidFill>
              </a:rPr>
              <a:t> </a:t>
            </a:r>
            <a:r>
              <a:rPr sz="3600" spc="20" dirty="0">
                <a:solidFill>
                  <a:srgbClr val="FFC000"/>
                </a:solidFill>
              </a:rPr>
              <a:t>Test</a:t>
            </a:r>
            <a:r>
              <a:rPr sz="3600" spc="-100" dirty="0">
                <a:solidFill>
                  <a:srgbClr val="FFC000"/>
                </a:solidFill>
              </a:rPr>
              <a:t> </a:t>
            </a:r>
            <a:r>
              <a:rPr sz="3600" spc="110" dirty="0">
                <a:solidFill>
                  <a:srgbClr val="FFC000"/>
                </a:solidFill>
              </a:rPr>
              <a:t>Set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5144" y="6721475"/>
            <a:ext cx="9665106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14" dirty="0">
                <a:solidFill>
                  <a:srgbClr val="FFC000"/>
                </a:solidFill>
                <a:latin typeface="Microsoft Sans Serif"/>
                <a:cs typeface="Microsoft Sans Serif"/>
              </a:rPr>
              <a:t>Scores</a:t>
            </a:r>
            <a:r>
              <a:rPr sz="3600" spc="-10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3600" spc="165" dirty="0">
                <a:solidFill>
                  <a:srgbClr val="FFC000"/>
                </a:solidFill>
                <a:latin typeface="Microsoft Sans Serif"/>
                <a:cs typeface="Microsoft Sans Serif"/>
              </a:rPr>
              <a:t>and</a:t>
            </a:r>
            <a:r>
              <a:rPr sz="3600" spc="-9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3600" spc="190" dirty="0">
                <a:solidFill>
                  <a:srgbClr val="FFC000"/>
                </a:solidFill>
                <a:latin typeface="Microsoft Sans Serif"/>
                <a:cs typeface="Microsoft Sans Serif"/>
              </a:rPr>
              <a:t>Accuracy</a:t>
            </a:r>
            <a:r>
              <a:rPr sz="3600" spc="-9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3600" spc="260" dirty="0">
                <a:solidFill>
                  <a:srgbClr val="FFC000"/>
                </a:solidFill>
                <a:latin typeface="Microsoft Sans Serif"/>
                <a:cs typeface="Microsoft Sans Serif"/>
              </a:rPr>
              <a:t>of</a:t>
            </a:r>
            <a:r>
              <a:rPr sz="3600" spc="-9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3600" spc="210" dirty="0">
                <a:solidFill>
                  <a:srgbClr val="FFC000"/>
                </a:solidFill>
                <a:latin typeface="Microsoft Sans Serif"/>
                <a:cs typeface="Microsoft Sans Serif"/>
              </a:rPr>
              <a:t>the</a:t>
            </a:r>
            <a:r>
              <a:rPr sz="3600" spc="-9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C000"/>
                </a:solidFill>
                <a:latin typeface="Microsoft Sans Serif"/>
                <a:cs typeface="Microsoft Sans Serif"/>
              </a:rPr>
              <a:t>Entire</a:t>
            </a:r>
            <a:r>
              <a:rPr sz="3600" spc="-9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FFC000"/>
                </a:solidFill>
                <a:latin typeface="Microsoft Sans Serif"/>
                <a:cs typeface="Microsoft Sans Serif"/>
              </a:rPr>
              <a:t>Data</a:t>
            </a:r>
            <a:r>
              <a:rPr sz="3600" spc="-9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C000"/>
                </a:solidFill>
                <a:latin typeface="Microsoft Sans Serif"/>
                <a:cs typeface="Microsoft Sans Serif"/>
              </a:rPr>
              <a:t>Set</a:t>
            </a:r>
            <a:endParaRPr sz="3600" dirty="0">
              <a:solidFill>
                <a:srgbClr val="FFC00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7850" y="7540471"/>
            <a:ext cx="6806785" cy="2094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1B754-680F-CD87-0235-D606BACD1807}"/>
              </a:ext>
            </a:extLst>
          </p:cNvPr>
          <p:cNvSpPr txBox="1"/>
          <p:nvPr/>
        </p:nvSpPr>
        <p:spPr>
          <a:xfrm>
            <a:off x="5480050" y="1082675"/>
            <a:ext cx="8791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CLASSIFICATION ACCURACY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980" y="2785768"/>
            <a:ext cx="315607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20" dirty="0">
                <a:solidFill>
                  <a:srgbClr val="FF0000"/>
                </a:solidFill>
              </a:rPr>
              <a:t>E</a:t>
            </a:r>
            <a:r>
              <a:rPr sz="2950" spc="120" dirty="0">
                <a:solidFill>
                  <a:srgbClr val="FF0000"/>
                </a:solidFill>
              </a:rPr>
              <a:t>xplan</a:t>
            </a:r>
            <a:r>
              <a:rPr sz="2950" spc="140" dirty="0">
                <a:solidFill>
                  <a:srgbClr val="FF0000"/>
                </a:solidFill>
              </a:rPr>
              <a:t>a</a:t>
            </a:r>
            <a:r>
              <a:rPr sz="2950" spc="165" dirty="0">
                <a:solidFill>
                  <a:srgbClr val="FF0000"/>
                </a:solidFill>
              </a:rPr>
              <a:t>tion:</a:t>
            </a:r>
            <a:endParaRPr sz="295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2418" y="3410007"/>
            <a:ext cx="6713220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5080" indent="-309245">
              <a:lnSpc>
                <a:spcPct val="108900"/>
              </a:lnSpc>
              <a:spcBef>
                <a:spcPts val="100"/>
              </a:spcBef>
              <a:buChar char="•"/>
              <a:tabLst>
                <a:tab pos="321310" algn="l"/>
                <a:tab pos="321945" algn="l"/>
              </a:tabLst>
            </a:pPr>
            <a:r>
              <a:rPr sz="26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Examining </a:t>
            </a:r>
            <a:r>
              <a:rPr sz="2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confusion </a:t>
            </a:r>
            <a:r>
              <a:rPr sz="2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matrix, </a:t>
            </a:r>
            <a:r>
              <a:rPr sz="2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see </a:t>
            </a:r>
            <a:r>
              <a:rPr sz="2650" spc="-6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2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logistic </a:t>
            </a:r>
            <a:r>
              <a:rPr sz="26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 </a:t>
            </a:r>
            <a:r>
              <a:rPr sz="2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2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distinguish </a:t>
            </a:r>
            <a:r>
              <a:rPr sz="2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2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 </a:t>
            </a:r>
            <a:r>
              <a:rPr sz="2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classes. </a:t>
            </a:r>
            <a:r>
              <a:rPr sz="26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see </a:t>
            </a:r>
            <a:r>
              <a:rPr sz="2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6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major</a:t>
            </a:r>
            <a:r>
              <a:rPr sz="2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2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6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</a:t>
            </a:r>
            <a:r>
              <a:rPr sz="2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positives.</a:t>
            </a:r>
            <a:endParaRPr sz="26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0050" y="2520069"/>
            <a:ext cx="8896943" cy="68049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2379" y="5711679"/>
            <a:ext cx="4183488" cy="3613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005E99-7E84-AF25-AF19-FE356AABF9ED}"/>
              </a:ext>
            </a:extLst>
          </p:cNvPr>
          <p:cNvSpPr txBox="1"/>
          <p:nvPr/>
        </p:nvSpPr>
        <p:spPr>
          <a:xfrm>
            <a:off x="5556250" y="1387475"/>
            <a:ext cx="6329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2"/>
                </a:solidFill>
              </a:rPr>
              <a:t>CONFUSION MATRIX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13051" y="2896549"/>
            <a:ext cx="13563600" cy="663899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10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110" dirty="0">
                <a:solidFill>
                  <a:srgbClr val="D5D5D5"/>
                </a:solidFill>
                <a:latin typeface="Microsoft Sans Serif"/>
                <a:cs typeface="Microsoft Sans Serif"/>
              </a:rPr>
              <a:t>Decision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30" dirty="0">
                <a:solidFill>
                  <a:srgbClr val="D5D5D5"/>
                </a:solidFill>
                <a:latin typeface="Microsoft Sans Serif"/>
                <a:cs typeface="Microsoft Sans Serif"/>
              </a:rPr>
              <a:t>Tree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65" dirty="0">
                <a:solidFill>
                  <a:srgbClr val="D5D5D5"/>
                </a:solidFill>
                <a:latin typeface="Microsoft Sans Serif"/>
                <a:cs typeface="Microsoft Sans Serif"/>
              </a:rPr>
              <a:t>Model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60" dirty="0">
                <a:solidFill>
                  <a:srgbClr val="D5D5D5"/>
                </a:solidFill>
                <a:latin typeface="Microsoft Sans Serif"/>
                <a:cs typeface="Microsoft Sans Serif"/>
              </a:rPr>
              <a:t>is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55" dirty="0">
                <a:solidFill>
                  <a:srgbClr val="D5D5D5"/>
                </a:solidFill>
                <a:latin typeface="Microsoft Sans Serif"/>
                <a:cs typeface="Microsoft Sans Serif"/>
              </a:rPr>
              <a:t>best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algorithm</a:t>
            </a:r>
            <a:r>
              <a:rPr sz="3150" spc="-7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90" dirty="0">
                <a:solidFill>
                  <a:srgbClr val="D5D5D5"/>
                </a:solidFill>
                <a:latin typeface="Microsoft Sans Serif"/>
                <a:cs typeface="Microsoft Sans Serif"/>
              </a:rPr>
              <a:t>for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this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dataset.</a:t>
            </a:r>
            <a:endParaRPr sz="3150" dirty="0">
              <a:latin typeface="Microsoft Sans Serif"/>
              <a:cs typeface="Microsoft Sans Serif"/>
            </a:endParaRPr>
          </a:p>
          <a:p>
            <a:pPr marL="380365" marR="656590" indent="-368300">
              <a:lnSpc>
                <a:spcPct val="109100"/>
              </a:lnSpc>
              <a:spcBef>
                <a:spcPts val="2970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100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Launches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with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90" dirty="0">
                <a:solidFill>
                  <a:srgbClr val="D5D5D5"/>
                </a:solidFill>
                <a:latin typeface="Microsoft Sans Serif"/>
                <a:cs typeface="Microsoft Sans Serif"/>
              </a:rPr>
              <a:t>low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0" dirty="0">
                <a:solidFill>
                  <a:srgbClr val="D5D5D5"/>
                </a:solidFill>
                <a:latin typeface="Microsoft Sans Serif"/>
                <a:cs typeface="Microsoft Sans Serif"/>
              </a:rPr>
              <a:t>payload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60" dirty="0">
                <a:solidFill>
                  <a:srgbClr val="D5D5D5"/>
                </a:solidFill>
                <a:latin typeface="Microsoft Sans Serif"/>
                <a:cs typeface="Microsoft Sans Serif"/>
              </a:rPr>
              <a:t>mass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show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00" dirty="0">
                <a:solidFill>
                  <a:srgbClr val="D5D5D5"/>
                </a:solidFill>
                <a:latin typeface="Microsoft Sans Serif"/>
                <a:cs typeface="Microsoft Sans Serif"/>
              </a:rPr>
              <a:t>better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results </a:t>
            </a:r>
            <a:r>
              <a:rPr sz="3150" spc="-819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55" dirty="0">
                <a:solidFill>
                  <a:srgbClr val="D5D5D5"/>
                </a:solidFill>
                <a:latin typeface="Microsoft Sans Serif"/>
                <a:cs typeface="Microsoft Sans Serif"/>
              </a:rPr>
              <a:t>than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launches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with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larger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0" dirty="0">
                <a:solidFill>
                  <a:srgbClr val="D5D5D5"/>
                </a:solidFill>
                <a:latin typeface="Microsoft Sans Serif"/>
                <a:cs typeface="Microsoft Sans Serif"/>
              </a:rPr>
              <a:t>payload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55" dirty="0">
                <a:solidFill>
                  <a:srgbClr val="D5D5D5"/>
                </a:solidFill>
                <a:latin typeface="Microsoft Sans Serif"/>
                <a:cs typeface="Microsoft Sans Serif"/>
              </a:rPr>
              <a:t>mass.</a:t>
            </a:r>
            <a:endParaRPr sz="3150" dirty="0">
              <a:latin typeface="Microsoft Sans Serif"/>
              <a:cs typeface="Microsoft Sans Serif"/>
            </a:endParaRPr>
          </a:p>
          <a:p>
            <a:pPr marL="380365" marR="431800" indent="-368300">
              <a:lnSpc>
                <a:spcPct val="109100"/>
              </a:lnSpc>
              <a:spcBef>
                <a:spcPts val="2970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155" dirty="0">
                <a:solidFill>
                  <a:srgbClr val="D5D5D5"/>
                </a:solidFill>
                <a:latin typeface="Microsoft Sans Serif"/>
                <a:cs typeface="Microsoft Sans Serif"/>
              </a:rPr>
              <a:t>Most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of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sites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are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in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5" dirty="0">
                <a:solidFill>
                  <a:srgbClr val="D5D5D5"/>
                </a:solidFill>
                <a:latin typeface="Microsoft Sans Serif"/>
                <a:cs typeface="Microsoft Sans Serif"/>
              </a:rPr>
              <a:t>proximity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35" dirty="0">
                <a:solidFill>
                  <a:srgbClr val="D5D5D5"/>
                </a:solidFill>
                <a:latin typeface="Microsoft Sans Serif"/>
                <a:cs typeface="Microsoft Sans Serif"/>
              </a:rPr>
              <a:t>to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Equator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0" dirty="0">
                <a:solidFill>
                  <a:srgbClr val="D5D5D5"/>
                </a:solidFill>
                <a:latin typeface="Microsoft Sans Serif"/>
                <a:cs typeface="Microsoft Sans Serif"/>
              </a:rPr>
              <a:t>line </a:t>
            </a:r>
            <a:r>
              <a:rPr sz="3150" spc="-82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and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0" dirty="0">
                <a:solidFill>
                  <a:srgbClr val="D5D5D5"/>
                </a:solidFill>
                <a:latin typeface="Microsoft Sans Serif"/>
                <a:cs typeface="Microsoft Sans Serif"/>
              </a:rPr>
              <a:t>all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sites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are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in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very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25" dirty="0">
                <a:solidFill>
                  <a:srgbClr val="D5D5D5"/>
                </a:solidFill>
                <a:latin typeface="Microsoft Sans Serif"/>
                <a:cs typeface="Microsoft Sans Serif"/>
              </a:rPr>
              <a:t>close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5" dirty="0">
                <a:solidFill>
                  <a:srgbClr val="D5D5D5"/>
                </a:solidFill>
                <a:latin typeface="Microsoft Sans Serif"/>
                <a:cs typeface="Microsoft Sans Serif"/>
              </a:rPr>
              <a:t>proximity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35" dirty="0">
                <a:solidFill>
                  <a:srgbClr val="D5D5D5"/>
                </a:solidFill>
                <a:latin typeface="Microsoft Sans Serif"/>
                <a:cs typeface="Microsoft Sans Serif"/>
              </a:rPr>
              <a:t>to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coast.</a:t>
            </a:r>
            <a:endParaRPr sz="3150" dirty="0">
              <a:latin typeface="Microsoft Sans Serif"/>
              <a:cs typeface="Microsoft Sans Serif"/>
            </a:endParaRPr>
          </a:p>
          <a:p>
            <a:pPr marL="380365" indent="-368300">
              <a:lnSpc>
                <a:spcPct val="100000"/>
              </a:lnSpc>
              <a:spcBef>
                <a:spcPts val="3315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55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00" dirty="0">
                <a:solidFill>
                  <a:srgbClr val="D5D5D5"/>
                </a:solidFill>
                <a:latin typeface="Microsoft Sans Serif"/>
                <a:cs typeface="Microsoft Sans Serif"/>
              </a:rPr>
              <a:t>success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5" dirty="0">
                <a:solidFill>
                  <a:srgbClr val="D5D5D5"/>
                </a:solidFill>
                <a:latin typeface="Microsoft Sans Serif"/>
                <a:cs typeface="Microsoft Sans Serif"/>
              </a:rPr>
              <a:t>rate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of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launches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increases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0" dirty="0">
                <a:solidFill>
                  <a:srgbClr val="D5D5D5"/>
                </a:solidFill>
                <a:latin typeface="Microsoft Sans Serif"/>
                <a:cs typeface="Microsoft Sans Serif"/>
              </a:rPr>
              <a:t>over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70" dirty="0">
                <a:solidFill>
                  <a:srgbClr val="D5D5D5"/>
                </a:solidFill>
                <a:latin typeface="Microsoft Sans Serif"/>
                <a:cs typeface="Microsoft Sans Serif"/>
              </a:rPr>
              <a:t>years.</a:t>
            </a:r>
            <a:endParaRPr sz="3150" dirty="0">
              <a:latin typeface="Microsoft Sans Serif"/>
              <a:cs typeface="Microsoft Sans Serif"/>
            </a:endParaRPr>
          </a:p>
          <a:p>
            <a:pPr marL="380365" marR="113030" indent="-368300">
              <a:lnSpc>
                <a:spcPct val="109100"/>
              </a:lnSpc>
              <a:spcBef>
                <a:spcPts val="2970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-50" dirty="0">
                <a:solidFill>
                  <a:srgbClr val="D5D5D5"/>
                </a:solidFill>
                <a:latin typeface="Microsoft Sans Serif"/>
                <a:cs typeface="Microsoft Sans Serif"/>
              </a:rPr>
              <a:t>KSC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LC-39A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50" dirty="0">
                <a:solidFill>
                  <a:srgbClr val="D5D5D5"/>
                </a:solidFill>
                <a:latin typeface="Microsoft Sans Serif"/>
                <a:cs typeface="Microsoft Sans Serif"/>
              </a:rPr>
              <a:t>has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55" dirty="0">
                <a:solidFill>
                  <a:srgbClr val="D5D5D5"/>
                </a:solidFill>
                <a:latin typeface="Microsoft Sans Serif"/>
                <a:cs typeface="Microsoft Sans Serif"/>
              </a:rPr>
              <a:t>highest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00" dirty="0">
                <a:solidFill>
                  <a:srgbClr val="D5D5D5"/>
                </a:solidFill>
                <a:latin typeface="Microsoft Sans Serif"/>
                <a:cs typeface="Microsoft Sans Serif"/>
              </a:rPr>
              <a:t>success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5" dirty="0">
                <a:solidFill>
                  <a:srgbClr val="D5D5D5"/>
                </a:solidFill>
                <a:latin typeface="Microsoft Sans Serif"/>
                <a:cs typeface="Microsoft Sans Serif"/>
              </a:rPr>
              <a:t>rate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of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launches </a:t>
            </a:r>
            <a:r>
              <a:rPr sz="3150" spc="-819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from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0" dirty="0">
                <a:solidFill>
                  <a:srgbClr val="D5D5D5"/>
                </a:solidFill>
                <a:latin typeface="Microsoft Sans Serif"/>
                <a:cs typeface="Microsoft Sans Serif"/>
              </a:rPr>
              <a:t>all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sites.</a:t>
            </a:r>
            <a:endParaRPr sz="3150" dirty="0">
              <a:latin typeface="Microsoft Sans Serif"/>
              <a:cs typeface="Microsoft Sans Serif"/>
            </a:endParaRPr>
          </a:p>
          <a:p>
            <a:pPr marL="380365" indent="-368300">
              <a:lnSpc>
                <a:spcPct val="100000"/>
              </a:lnSpc>
              <a:spcBef>
                <a:spcPts val="3310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215" dirty="0">
                <a:solidFill>
                  <a:srgbClr val="D5D5D5"/>
                </a:solidFill>
                <a:latin typeface="Microsoft Sans Serif"/>
                <a:cs typeface="Microsoft Sans Serif"/>
              </a:rPr>
              <a:t>Orbi</a:t>
            </a:r>
            <a:r>
              <a:rPr sz="3150" spc="130" dirty="0">
                <a:solidFill>
                  <a:srgbClr val="D5D5D5"/>
                </a:solidFill>
                <a:latin typeface="Microsoft Sans Serif"/>
                <a:cs typeface="Microsoft Sans Serif"/>
              </a:rPr>
              <a:t>t</a:t>
            </a:r>
            <a:r>
              <a:rPr sz="3150" spc="-15" dirty="0">
                <a:solidFill>
                  <a:srgbClr val="D5D5D5"/>
                </a:solidFill>
                <a:latin typeface="Microsoft Sans Serif"/>
                <a:cs typeface="Microsoft Sans Serif"/>
              </a:rPr>
              <a:t>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-254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-114" dirty="0">
                <a:solidFill>
                  <a:srgbClr val="D5D5D5"/>
                </a:solidFill>
                <a:latin typeface="Microsoft Sans Serif"/>
                <a:cs typeface="Microsoft Sans Serif"/>
              </a:rPr>
              <a:t>S-L</a:t>
            </a:r>
            <a:r>
              <a:rPr sz="3150" spc="-180" dirty="0">
                <a:solidFill>
                  <a:srgbClr val="D5D5D5"/>
                </a:solidFill>
                <a:latin typeface="Microsoft Sans Serif"/>
                <a:cs typeface="Microsoft Sans Serif"/>
              </a:rPr>
              <a:t>1</a:t>
            </a:r>
            <a:r>
              <a:rPr sz="3150" spc="45" dirty="0">
                <a:solidFill>
                  <a:srgbClr val="D5D5D5"/>
                </a:solidFill>
                <a:latin typeface="Microsoft Sans Serif"/>
                <a:cs typeface="Microsoft Sans Serif"/>
              </a:rPr>
              <a:t>,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-140" dirty="0">
                <a:solidFill>
                  <a:srgbClr val="D5D5D5"/>
                </a:solidFill>
                <a:latin typeface="Microsoft Sans Serif"/>
                <a:cs typeface="Microsoft Sans Serif"/>
              </a:rPr>
              <a:t>G</a:t>
            </a:r>
            <a:r>
              <a:rPr sz="3150" spc="-155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-55" dirty="0">
                <a:solidFill>
                  <a:srgbClr val="D5D5D5"/>
                </a:solidFill>
                <a:latin typeface="Microsoft Sans Serif"/>
                <a:cs typeface="Microsoft Sans Serif"/>
              </a:rPr>
              <a:t>O</a:t>
            </a:r>
            <a:r>
              <a:rPr sz="3150" spc="45" dirty="0">
                <a:solidFill>
                  <a:srgbClr val="D5D5D5"/>
                </a:solidFill>
                <a:latin typeface="Microsoft Sans Serif"/>
                <a:cs typeface="Microsoft Sans Serif"/>
              </a:rPr>
              <a:t>,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H</a:t>
            </a:r>
            <a:r>
              <a:rPr sz="3150" spc="-110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O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and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-130" dirty="0">
                <a:solidFill>
                  <a:srgbClr val="D5D5D5"/>
                </a:solidFill>
                <a:latin typeface="Microsoft Sans Serif"/>
                <a:cs typeface="Microsoft Sans Serif"/>
              </a:rPr>
              <a:t>S</a:t>
            </a:r>
            <a:r>
              <a:rPr sz="3150" spc="-110" dirty="0">
                <a:solidFill>
                  <a:srgbClr val="D5D5D5"/>
                </a:solidFill>
                <a:latin typeface="Microsoft Sans Serif"/>
                <a:cs typeface="Microsoft Sans Serif"/>
              </a:rPr>
              <a:t>S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O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h</a:t>
            </a:r>
            <a:r>
              <a:rPr sz="3150" spc="35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v</a:t>
            </a:r>
            <a:r>
              <a:rPr sz="3150" spc="80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65" dirty="0">
                <a:solidFill>
                  <a:srgbClr val="D5D5D5"/>
                </a:solidFill>
                <a:latin typeface="Microsoft Sans Serif"/>
                <a:cs typeface="Microsoft Sans Serif"/>
              </a:rPr>
              <a:t>10</a:t>
            </a:r>
            <a:r>
              <a:rPr sz="3150" spc="155" dirty="0">
                <a:solidFill>
                  <a:srgbClr val="D5D5D5"/>
                </a:solidFill>
                <a:latin typeface="Microsoft Sans Serif"/>
                <a:cs typeface="Microsoft Sans Serif"/>
              </a:rPr>
              <a:t>0</a:t>
            </a:r>
            <a:r>
              <a:rPr sz="3150" spc="-270" dirty="0">
                <a:solidFill>
                  <a:srgbClr val="D5D5D5"/>
                </a:solidFill>
                <a:latin typeface="Microsoft Sans Serif"/>
                <a:cs typeface="Microsoft Sans Serif"/>
              </a:rPr>
              <a:t>%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succ</a:t>
            </a:r>
            <a:r>
              <a:rPr sz="3150" spc="165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-15" dirty="0">
                <a:solidFill>
                  <a:srgbClr val="D5D5D5"/>
                </a:solidFill>
                <a:latin typeface="Microsoft Sans Serif"/>
                <a:cs typeface="Microsoft Sans Serif"/>
              </a:rPr>
              <a:t>ss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75" dirty="0">
                <a:solidFill>
                  <a:srgbClr val="D5D5D5"/>
                </a:solidFill>
                <a:latin typeface="Microsoft Sans Serif"/>
                <a:cs typeface="Microsoft Sans Serif"/>
              </a:rPr>
              <a:t>r</a:t>
            </a:r>
            <a:r>
              <a:rPr sz="3150" spc="-5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t</a:t>
            </a:r>
            <a:r>
              <a:rPr sz="3150" spc="225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35" dirty="0">
                <a:solidFill>
                  <a:srgbClr val="D5D5D5"/>
                </a:solidFill>
                <a:latin typeface="Microsoft Sans Serif"/>
                <a:cs typeface="Microsoft Sans Serif"/>
              </a:rPr>
              <a:t>.</a:t>
            </a:r>
            <a:endParaRPr sz="3150" dirty="0">
              <a:latin typeface="Microsoft Sans Serif"/>
              <a:cs typeface="Microsoft Sans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28687-B786-0697-1DA6-40E7D7E284FF}"/>
              </a:ext>
            </a:extLst>
          </p:cNvPr>
          <p:cNvSpPr txBox="1"/>
          <p:nvPr/>
        </p:nvSpPr>
        <p:spPr>
          <a:xfrm>
            <a:off x="7156450" y="1235075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6473-D5C8-8A16-8E50-137BF5E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6000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63BB-973C-E235-F5C8-C276AAF9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549" y="3384092"/>
            <a:ext cx="12856170" cy="3946984"/>
          </a:xfrm>
        </p:spPr>
        <p:txBody>
          <a:bodyPr>
            <a:normAutofit/>
          </a:bodyPr>
          <a:lstStyle/>
          <a:p>
            <a:r>
              <a:rPr lang="en-AE" sz="8000" dirty="0">
                <a:solidFill>
                  <a:srgbClr val="00B0F0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6410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75050" y="2149475"/>
            <a:ext cx="14481268" cy="7455246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Data</a:t>
            </a:r>
            <a:r>
              <a:rPr sz="28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55" dirty="0">
                <a:solidFill>
                  <a:srgbClr val="FF0000"/>
                </a:solidFill>
                <a:latin typeface="Microsoft Sans Serif"/>
                <a:cs typeface="Microsoft Sans Serif"/>
              </a:rPr>
              <a:t>collection</a:t>
            </a:r>
            <a:r>
              <a:rPr sz="28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55" dirty="0">
                <a:solidFill>
                  <a:srgbClr val="FF0000"/>
                </a:solidFill>
                <a:latin typeface="Microsoft Sans Serif"/>
                <a:cs typeface="Microsoft Sans Serif"/>
              </a:rPr>
              <a:t>methodology:</a:t>
            </a:r>
            <a:endParaRPr sz="2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955675" indent="-189865">
              <a:lnSpc>
                <a:spcPct val="100000"/>
              </a:lnSpc>
              <a:spcBef>
                <a:spcPts val="1555"/>
              </a:spcBef>
              <a:buChar char="-"/>
              <a:tabLst>
                <a:tab pos="956310" algn="l"/>
              </a:tabLst>
            </a:pP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5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SpaceX</a:t>
            </a:r>
            <a:r>
              <a:rPr sz="2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Rest</a:t>
            </a:r>
            <a:r>
              <a:rPr sz="25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API</a:t>
            </a:r>
            <a:endParaRPr sz="2500" dirty="0">
              <a:latin typeface="Microsoft Sans Serif"/>
              <a:cs typeface="Microsoft Sans Serif"/>
            </a:endParaRPr>
          </a:p>
          <a:p>
            <a:pPr marL="955675" indent="-189865">
              <a:lnSpc>
                <a:spcPct val="100000"/>
              </a:lnSpc>
              <a:spcBef>
                <a:spcPts val="1545"/>
              </a:spcBef>
              <a:buChar char="-"/>
              <a:tabLst>
                <a:tab pos="956310" algn="l"/>
              </a:tabLst>
            </a:pP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Web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Scrapping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Wikipedia</a:t>
            </a:r>
            <a:endParaRPr sz="2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28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Performed</a:t>
            </a:r>
            <a:r>
              <a:rPr sz="28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14" dirty="0">
                <a:solidFill>
                  <a:srgbClr val="FF0000"/>
                </a:solidFill>
                <a:latin typeface="Microsoft Sans Serif"/>
                <a:cs typeface="Microsoft Sans Serif"/>
              </a:rPr>
              <a:t>data</a:t>
            </a:r>
            <a:r>
              <a:rPr sz="28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wrangling</a:t>
            </a:r>
            <a:endParaRPr sz="2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955675" indent="-189865">
              <a:lnSpc>
                <a:spcPct val="100000"/>
              </a:lnSpc>
              <a:spcBef>
                <a:spcPts val="1555"/>
              </a:spcBef>
              <a:buChar char="-"/>
              <a:tabLst>
                <a:tab pos="956310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Filtering</a:t>
            </a:r>
            <a:r>
              <a:rPr sz="2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endParaRPr sz="2500" dirty="0">
              <a:latin typeface="Microsoft Sans Serif"/>
              <a:cs typeface="Microsoft Sans Serif"/>
            </a:endParaRPr>
          </a:p>
          <a:p>
            <a:pPr marL="955675" indent="-189865">
              <a:lnSpc>
                <a:spcPct val="100000"/>
              </a:lnSpc>
              <a:spcBef>
                <a:spcPts val="1545"/>
              </a:spcBef>
              <a:buChar char="-"/>
              <a:tabLst>
                <a:tab pos="956310" algn="l"/>
              </a:tabLst>
            </a:pP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Dealing</a:t>
            </a:r>
            <a:r>
              <a:rPr sz="2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missing</a:t>
            </a:r>
            <a:r>
              <a:rPr sz="2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values</a:t>
            </a:r>
            <a:endParaRPr sz="2500" dirty="0">
              <a:latin typeface="Microsoft Sans Serif"/>
              <a:cs typeface="Microsoft Sans Serif"/>
            </a:endParaRPr>
          </a:p>
          <a:p>
            <a:pPr marL="955675" indent="-189865">
              <a:lnSpc>
                <a:spcPct val="100000"/>
              </a:lnSpc>
              <a:spcBef>
                <a:spcPts val="1545"/>
              </a:spcBef>
              <a:buChar char="-"/>
              <a:tabLst>
                <a:tab pos="956310" algn="l"/>
              </a:tabLst>
            </a:pP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Hot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Encoding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prepare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ication</a:t>
            </a:r>
            <a:endParaRPr sz="2500" dirty="0">
              <a:latin typeface="Microsoft Sans Serif"/>
              <a:cs typeface="Microsoft Sans Serif"/>
            </a:endParaRPr>
          </a:p>
          <a:p>
            <a:pPr marL="12700" marR="8890">
              <a:lnSpc>
                <a:spcPts val="6280"/>
              </a:lnSpc>
              <a:spcBef>
                <a:spcPts val="680"/>
              </a:spcBef>
            </a:pPr>
            <a:r>
              <a:rPr sz="28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Performed</a:t>
            </a:r>
            <a:r>
              <a:rPr sz="2800" spc="-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40" dirty="0">
                <a:solidFill>
                  <a:srgbClr val="FF0000"/>
                </a:solidFill>
                <a:latin typeface="Microsoft Sans Serif"/>
                <a:cs typeface="Microsoft Sans Serif"/>
              </a:rPr>
              <a:t>exploratory</a:t>
            </a:r>
            <a:r>
              <a:rPr sz="2800" spc="-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14" dirty="0">
                <a:solidFill>
                  <a:srgbClr val="FF0000"/>
                </a:solidFill>
                <a:latin typeface="Microsoft Sans Serif"/>
                <a:cs typeface="Microsoft Sans Serif"/>
              </a:rPr>
              <a:t>data</a:t>
            </a:r>
            <a:r>
              <a:rPr sz="2800" spc="-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analysis</a:t>
            </a:r>
            <a:r>
              <a:rPr sz="2800" spc="-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Microsoft Sans Serif"/>
                <a:cs typeface="Microsoft Sans Serif"/>
              </a:rPr>
              <a:t>(EDA)</a:t>
            </a:r>
            <a:r>
              <a:rPr sz="2800" spc="-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using</a:t>
            </a:r>
            <a:r>
              <a:rPr sz="2800" spc="-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visualization</a:t>
            </a:r>
            <a:r>
              <a:rPr sz="2800" spc="-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and</a:t>
            </a:r>
            <a:r>
              <a:rPr sz="2800" spc="-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SQL </a:t>
            </a:r>
            <a:r>
              <a:rPr sz="2800" spc="-7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Performed </a:t>
            </a:r>
            <a:r>
              <a:rPr sz="2800" spc="135" dirty="0">
                <a:solidFill>
                  <a:srgbClr val="FF0000"/>
                </a:solidFill>
                <a:latin typeface="Microsoft Sans Serif"/>
                <a:cs typeface="Microsoft Sans Serif"/>
              </a:rPr>
              <a:t>interactive </a:t>
            </a:r>
            <a:r>
              <a:rPr sz="2800" spc="85" dirty="0">
                <a:solidFill>
                  <a:srgbClr val="FF0000"/>
                </a:solidFill>
                <a:latin typeface="Microsoft Sans Serif"/>
                <a:cs typeface="Microsoft Sans Serif"/>
              </a:rPr>
              <a:t>visual </a:t>
            </a:r>
            <a:r>
              <a:rPr sz="2800" spc="110" dirty="0">
                <a:solidFill>
                  <a:srgbClr val="FF0000"/>
                </a:solidFill>
                <a:latin typeface="Microsoft Sans Serif"/>
                <a:cs typeface="Microsoft Sans Serif"/>
              </a:rPr>
              <a:t>analytics </a:t>
            </a:r>
            <a:r>
              <a:rPr sz="28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using </a:t>
            </a:r>
            <a:r>
              <a:rPr sz="2800" spc="90" dirty="0">
                <a:solidFill>
                  <a:srgbClr val="FF0000"/>
                </a:solidFill>
                <a:latin typeface="Microsoft Sans Serif"/>
                <a:cs typeface="Microsoft Sans Serif"/>
              </a:rPr>
              <a:t>Folium </a:t>
            </a:r>
            <a:r>
              <a:rPr sz="28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and </a:t>
            </a:r>
            <a:r>
              <a:rPr sz="2800" spc="105" dirty="0">
                <a:solidFill>
                  <a:srgbClr val="FF0000"/>
                </a:solidFill>
                <a:latin typeface="Microsoft Sans Serif"/>
                <a:cs typeface="Microsoft Sans Serif"/>
              </a:rPr>
              <a:t>Plotly </a:t>
            </a:r>
            <a:r>
              <a:rPr sz="28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Dash </a:t>
            </a:r>
            <a:endParaRPr lang="en-GB" sz="2800" spc="25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2700" marR="8890">
              <a:lnSpc>
                <a:spcPts val="6280"/>
              </a:lnSpc>
              <a:spcBef>
                <a:spcPts val="680"/>
              </a:spcBef>
            </a:pPr>
            <a:r>
              <a:rPr sz="28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Performed</a:t>
            </a:r>
            <a:r>
              <a:rPr sz="28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predictive</a:t>
            </a:r>
            <a:r>
              <a:rPr sz="28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analysis</a:t>
            </a:r>
            <a:r>
              <a:rPr sz="2800" spc="-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using</a:t>
            </a:r>
            <a:r>
              <a:rPr sz="28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classi</a:t>
            </a:r>
            <a:r>
              <a:rPr sz="2800" spc="10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8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ication</a:t>
            </a:r>
            <a:r>
              <a:rPr sz="28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130" dirty="0">
                <a:solidFill>
                  <a:srgbClr val="FF0000"/>
                </a:solidFill>
                <a:latin typeface="Microsoft Sans Serif"/>
                <a:cs typeface="Microsoft Sans Serif"/>
              </a:rPr>
              <a:t>models</a:t>
            </a:r>
            <a:endParaRPr sz="2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766445" marR="5080">
              <a:lnSpc>
                <a:spcPct val="109900"/>
              </a:lnSpc>
              <a:spcBef>
                <a:spcPts val="555"/>
              </a:spcBef>
              <a:buChar char="-"/>
              <a:tabLst>
                <a:tab pos="956310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Building,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tuning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evaluation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ication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ensure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best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endParaRPr sz="2500" dirty="0">
              <a:latin typeface="Microsoft Sans Serif"/>
              <a:cs typeface="Microsoft Sans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9A99B-4311-0B15-B3D7-94B780CB944F}"/>
              </a:ext>
            </a:extLst>
          </p:cNvPr>
          <p:cNvSpPr txBox="1"/>
          <p:nvPr/>
        </p:nvSpPr>
        <p:spPr>
          <a:xfrm>
            <a:off x="6546850" y="854075"/>
            <a:ext cx="5043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rgbClr val="00B0F0"/>
                </a:solidFill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1049" y="2351577"/>
            <a:ext cx="16100451" cy="117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00"/>
              </a:spcBef>
            </a:pPr>
            <a:r>
              <a:rPr sz="3450" spc="15" dirty="0">
                <a:solidFill>
                  <a:srgbClr val="FFFFFF"/>
                </a:solidFill>
              </a:rPr>
              <a:t>Data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50" dirty="0">
                <a:solidFill>
                  <a:srgbClr val="FFFFFF"/>
                </a:solidFill>
              </a:rPr>
              <a:t>collection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90" dirty="0">
                <a:solidFill>
                  <a:srgbClr val="FFFFFF"/>
                </a:solidFill>
              </a:rPr>
              <a:t>process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05" dirty="0">
                <a:solidFill>
                  <a:srgbClr val="FFFFFF"/>
                </a:solidFill>
              </a:rPr>
              <a:t>involved</a:t>
            </a:r>
            <a:r>
              <a:rPr sz="3450" dirty="0">
                <a:solidFill>
                  <a:srgbClr val="FFFFFF"/>
                </a:solidFill>
              </a:rPr>
              <a:t> </a:t>
            </a:r>
            <a:r>
              <a:rPr sz="3450" spc="-60" dirty="0">
                <a:solidFill>
                  <a:srgbClr val="FFFFFF"/>
                </a:solidFill>
              </a:rPr>
              <a:t>a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55" dirty="0">
                <a:solidFill>
                  <a:srgbClr val="FFFFFF"/>
                </a:solidFill>
              </a:rPr>
              <a:t>combination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95" dirty="0">
                <a:solidFill>
                  <a:srgbClr val="FFFFFF"/>
                </a:solidFill>
              </a:rPr>
              <a:t>of</a:t>
            </a:r>
            <a:r>
              <a:rPr sz="3450" dirty="0">
                <a:solidFill>
                  <a:srgbClr val="FFFFFF"/>
                </a:solidFill>
              </a:rPr>
              <a:t> </a:t>
            </a:r>
            <a:r>
              <a:rPr sz="3450" spc="-100" dirty="0">
                <a:solidFill>
                  <a:srgbClr val="FFFFFF"/>
                </a:solidFill>
              </a:rPr>
              <a:t>API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80" dirty="0">
                <a:solidFill>
                  <a:srgbClr val="FFFFFF"/>
                </a:solidFill>
              </a:rPr>
              <a:t>requests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85" dirty="0">
                <a:solidFill>
                  <a:srgbClr val="FFFFFF"/>
                </a:solidFill>
              </a:rPr>
              <a:t>from</a:t>
            </a:r>
            <a:r>
              <a:rPr sz="3450" dirty="0">
                <a:solidFill>
                  <a:srgbClr val="FFFFFF"/>
                </a:solidFill>
              </a:rPr>
              <a:t> </a:t>
            </a:r>
            <a:r>
              <a:rPr sz="3450" spc="45" dirty="0">
                <a:solidFill>
                  <a:srgbClr val="FFFFFF"/>
                </a:solidFill>
              </a:rPr>
              <a:t>SpaceX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-275" dirty="0">
                <a:solidFill>
                  <a:srgbClr val="FFFFFF"/>
                </a:solidFill>
              </a:rPr>
              <a:t>REST </a:t>
            </a:r>
            <a:r>
              <a:rPr sz="3450" spc="-900" dirty="0">
                <a:solidFill>
                  <a:srgbClr val="FFFFFF"/>
                </a:solidFill>
              </a:rPr>
              <a:t> </a:t>
            </a:r>
            <a:r>
              <a:rPr sz="3450" spc="-100" dirty="0">
                <a:solidFill>
                  <a:srgbClr val="FFFFFF"/>
                </a:solidFill>
              </a:rPr>
              <a:t>API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05" dirty="0">
                <a:solidFill>
                  <a:srgbClr val="FFFFFF"/>
                </a:solidFill>
              </a:rPr>
              <a:t>and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25" dirty="0">
                <a:solidFill>
                  <a:srgbClr val="FFFFFF"/>
                </a:solidFill>
              </a:rPr>
              <a:t>Web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05" dirty="0">
                <a:solidFill>
                  <a:srgbClr val="FFFFFF"/>
                </a:solidFill>
              </a:rPr>
              <a:t>Scraping</a:t>
            </a:r>
            <a:r>
              <a:rPr sz="3450" dirty="0">
                <a:solidFill>
                  <a:srgbClr val="FFFFFF"/>
                </a:solidFill>
              </a:rPr>
              <a:t> </a:t>
            </a:r>
            <a:r>
              <a:rPr sz="3450" spc="95" dirty="0">
                <a:solidFill>
                  <a:srgbClr val="FFFFFF"/>
                </a:solidFill>
              </a:rPr>
              <a:t>data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85" dirty="0">
                <a:solidFill>
                  <a:srgbClr val="FFFFFF"/>
                </a:solidFill>
              </a:rPr>
              <a:t>from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-60" dirty="0">
                <a:solidFill>
                  <a:srgbClr val="FFFFFF"/>
                </a:solidFill>
              </a:rPr>
              <a:t>a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14" dirty="0">
                <a:solidFill>
                  <a:srgbClr val="FFFFFF"/>
                </a:solidFill>
              </a:rPr>
              <a:t>table</a:t>
            </a:r>
            <a:r>
              <a:rPr sz="3450" dirty="0">
                <a:solidFill>
                  <a:srgbClr val="FFFFFF"/>
                </a:solidFill>
              </a:rPr>
              <a:t> </a:t>
            </a:r>
            <a:r>
              <a:rPr sz="3450" spc="114" dirty="0">
                <a:solidFill>
                  <a:srgbClr val="FFFFFF"/>
                </a:solidFill>
              </a:rPr>
              <a:t>in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-20" dirty="0">
                <a:solidFill>
                  <a:srgbClr val="FFFFFF"/>
                </a:solidFill>
              </a:rPr>
              <a:t>SpaceX’s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75" dirty="0">
                <a:solidFill>
                  <a:srgbClr val="FFFFFF"/>
                </a:solidFill>
              </a:rPr>
              <a:t>Wikipedia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75" dirty="0">
                <a:solidFill>
                  <a:srgbClr val="FFFFFF"/>
                </a:solidFill>
              </a:rPr>
              <a:t>entry.</a:t>
            </a:r>
            <a:endParaRPr sz="3450" dirty="0"/>
          </a:p>
        </p:txBody>
      </p:sp>
      <p:sp>
        <p:nvSpPr>
          <p:cNvPr id="4" name="object 4"/>
          <p:cNvSpPr txBox="1"/>
          <p:nvPr/>
        </p:nvSpPr>
        <p:spPr>
          <a:xfrm>
            <a:off x="2051049" y="3722006"/>
            <a:ext cx="16357625" cy="671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5540">
              <a:lnSpc>
                <a:spcPct val="109500"/>
              </a:lnSpc>
              <a:spcBef>
                <a:spcPts val="100"/>
              </a:spcBef>
            </a:pPr>
            <a:r>
              <a:rPr sz="34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had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both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collection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complete </a:t>
            </a:r>
            <a:r>
              <a:rPr sz="3450" spc="-9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information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detailed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analysis.</a:t>
            </a:r>
            <a:endParaRPr sz="3450" dirty="0">
              <a:latin typeface="Microsoft Sans Serif"/>
              <a:cs typeface="Microsoft Sans Serif"/>
            </a:endParaRPr>
          </a:p>
          <a:p>
            <a:pPr marL="766445">
              <a:lnSpc>
                <a:spcPct val="100000"/>
              </a:lnSpc>
              <a:spcBef>
                <a:spcPts val="4090"/>
              </a:spcBef>
            </a:pPr>
            <a:r>
              <a:rPr sz="385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D</a:t>
            </a:r>
            <a:r>
              <a:rPr sz="385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3850" spc="370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385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85" dirty="0">
                <a:solidFill>
                  <a:srgbClr val="FF0000"/>
                </a:solidFill>
                <a:latin typeface="Microsoft Sans Serif"/>
                <a:cs typeface="Microsoft Sans Serif"/>
              </a:rPr>
              <a:t>C</a:t>
            </a:r>
            <a:r>
              <a:rPr sz="3850" spc="190" dirty="0">
                <a:solidFill>
                  <a:srgbClr val="FF0000"/>
                </a:solidFill>
                <a:latin typeface="Microsoft Sans Serif"/>
                <a:cs typeface="Microsoft Sans Serif"/>
              </a:rPr>
              <a:t>olumns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16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385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3850" spc="10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355" dirty="0">
                <a:solidFill>
                  <a:srgbClr val="FF0000"/>
                </a:solidFill>
                <a:latin typeface="Microsoft Sans Serif"/>
                <a:cs typeface="Microsoft Sans Serif"/>
              </a:rPr>
              <a:t>ob</a:t>
            </a:r>
            <a:r>
              <a:rPr sz="3850" spc="190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3850" spc="160" dirty="0">
                <a:solidFill>
                  <a:srgbClr val="FF0000"/>
                </a:solidFill>
                <a:latin typeface="Microsoft Sans Serif"/>
                <a:cs typeface="Microsoft Sans Serif"/>
              </a:rPr>
              <a:t>ained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254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3850" spc="215" dirty="0">
                <a:solidFill>
                  <a:srgbClr val="FF0000"/>
                </a:solidFill>
                <a:latin typeface="Microsoft Sans Serif"/>
                <a:cs typeface="Microsoft Sans Serif"/>
              </a:rPr>
              <a:t>y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175" dirty="0">
                <a:solidFill>
                  <a:srgbClr val="FF0000"/>
                </a:solidFill>
                <a:latin typeface="Microsoft Sans Serif"/>
                <a:cs typeface="Microsoft Sans Serif"/>
              </a:rPr>
              <a:t>using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120" dirty="0">
                <a:solidFill>
                  <a:srgbClr val="FF0000"/>
                </a:solidFill>
                <a:latin typeface="Microsoft Sans Serif"/>
                <a:cs typeface="Microsoft Sans Serif"/>
              </a:rPr>
              <a:t>SpaceX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-275" dirty="0">
                <a:solidFill>
                  <a:srgbClr val="FF0000"/>
                </a:solidFill>
                <a:latin typeface="Microsoft Sans Serif"/>
                <a:cs typeface="Microsoft Sans Serif"/>
              </a:rPr>
              <a:t>RE</a:t>
            </a:r>
            <a:r>
              <a:rPr sz="3850" spc="-200" dirty="0">
                <a:solidFill>
                  <a:srgbClr val="FF0000"/>
                </a:solidFill>
                <a:latin typeface="Microsoft Sans Serif"/>
                <a:cs typeface="Microsoft Sans Serif"/>
              </a:rPr>
              <a:t>S</a:t>
            </a:r>
            <a:r>
              <a:rPr sz="385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API:</a:t>
            </a:r>
            <a:endParaRPr sz="38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520190" marR="5080">
              <a:lnSpc>
                <a:spcPct val="109500"/>
              </a:lnSpc>
              <a:spcBef>
                <a:spcPts val="1745"/>
              </a:spcBef>
            </a:pPr>
            <a:r>
              <a:rPr sz="34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FlightNumber, </a:t>
            </a:r>
            <a:r>
              <a:rPr sz="34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Date, </a:t>
            </a:r>
            <a:r>
              <a:rPr sz="34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BoosterVersion, 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PayloadMass, </a:t>
            </a:r>
            <a:r>
              <a:rPr sz="34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Orbit, </a:t>
            </a:r>
            <a:r>
              <a:rPr sz="34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LaunchSite, </a:t>
            </a:r>
            <a:r>
              <a:rPr sz="34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Flights,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GridFins,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Reused,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Legs,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LandingPad,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Block,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ReusedCount, </a:t>
            </a:r>
            <a:r>
              <a:rPr sz="3450" spc="-9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Serial,</a:t>
            </a:r>
            <a:r>
              <a:rPr sz="34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Longitude,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Latitude</a:t>
            </a:r>
            <a:endParaRPr sz="3450" dirty="0">
              <a:latin typeface="Microsoft Sans Serif"/>
              <a:cs typeface="Microsoft Sans Serif"/>
            </a:endParaRPr>
          </a:p>
          <a:p>
            <a:pPr marL="766445">
              <a:lnSpc>
                <a:spcPct val="100000"/>
              </a:lnSpc>
              <a:spcBef>
                <a:spcPts val="4090"/>
              </a:spcBef>
            </a:pPr>
            <a:r>
              <a:rPr sz="3850" spc="90" dirty="0">
                <a:solidFill>
                  <a:srgbClr val="FF0000"/>
                </a:solidFill>
                <a:latin typeface="Microsoft Sans Serif"/>
                <a:cs typeface="Microsoft Sans Serif"/>
              </a:rPr>
              <a:t>Data</a:t>
            </a:r>
            <a:r>
              <a:rPr sz="3850" spc="-1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175" dirty="0">
                <a:solidFill>
                  <a:srgbClr val="FF0000"/>
                </a:solidFill>
                <a:latin typeface="Microsoft Sans Serif"/>
                <a:cs typeface="Microsoft Sans Serif"/>
              </a:rPr>
              <a:t>Columns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105" dirty="0">
                <a:solidFill>
                  <a:srgbClr val="FF0000"/>
                </a:solidFill>
                <a:latin typeface="Microsoft Sans Serif"/>
                <a:cs typeface="Microsoft Sans Serif"/>
              </a:rPr>
              <a:t>are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215" dirty="0">
                <a:solidFill>
                  <a:srgbClr val="FF0000"/>
                </a:solidFill>
                <a:latin typeface="Microsoft Sans Serif"/>
                <a:cs typeface="Microsoft Sans Serif"/>
              </a:rPr>
              <a:t>obtained</a:t>
            </a:r>
            <a:r>
              <a:rPr sz="3850" spc="-1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235" dirty="0">
                <a:solidFill>
                  <a:srgbClr val="FF0000"/>
                </a:solidFill>
                <a:latin typeface="Microsoft Sans Serif"/>
                <a:cs typeface="Microsoft Sans Serif"/>
              </a:rPr>
              <a:t>by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175" dirty="0">
                <a:solidFill>
                  <a:srgbClr val="FF0000"/>
                </a:solidFill>
                <a:latin typeface="Microsoft Sans Serif"/>
                <a:cs typeface="Microsoft Sans Serif"/>
              </a:rPr>
              <a:t>using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160" dirty="0">
                <a:solidFill>
                  <a:srgbClr val="FF0000"/>
                </a:solidFill>
                <a:latin typeface="Microsoft Sans Serif"/>
                <a:cs typeface="Microsoft Sans Serif"/>
              </a:rPr>
              <a:t>Wikipedia</a:t>
            </a:r>
            <a:r>
              <a:rPr sz="385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Web</a:t>
            </a:r>
            <a:r>
              <a:rPr sz="3850" spc="-1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850" spc="165" dirty="0">
                <a:solidFill>
                  <a:srgbClr val="FF0000"/>
                </a:solidFill>
                <a:latin typeface="Microsoft Sans Serif"/>
                <a:cs typeface="Microsoft Sans Serif"/>
              </a:rPr>
              <a:t>Scraping:</a:t>
            </a:r>
            <a:endParaRPr sz="385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520190" marR="1050925">
              <a:lnSpc>
                <a:spcPct val="109500"/>
              </a:lnSpc>
              <a:spcBef>
                <a:spcPts val="1739"/>
              </a:spcBef>
            </a:pPr>
            <a:r>
              <a:rPr sz="34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No.,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Payload,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PayloadMass,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Orbit,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 </a:t>
            </a:r>
            <a:r>
              <a:rPr sz="3450" spc="-9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outcome,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Booster,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landing,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Date,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endParaRPr sz="3450" dirty="0">
              <a:latin typeface="Microsoft Sans Serif"/>
              <a:cs typeface="Microsoft Sans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80C9D-9D82-63C8-C9DE-706EA3F6D013}"/>
              </a:ext>
            </a:extLst>
          </p:cNvPr>
          <p:cNvSpPr txBox="1"/>
          <p:nvPr/>
        </p:nvSpPr>
        <p:spPr>
          <a:xfrm>
            <a:off x="6470650" y="1006475"/>
            <a:ext cx="5807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rgbClr val="00B0F0"/>
                </a:solidFill>
              </a:rPr>
              <a:t>DATA COLLECTION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79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29"/>
                </a:lnTo>
                <a:lnTo>
                  <a:pt x="7783" y="2940819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8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19"/>
                </a:lnTo>
                <a:lnTo>
                  <a:pt x="3665471" y="2892729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8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8798" y="2980022"/>
            <a:ext cx="2202815" cy="178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10" dirty="0">
                <a:latin typeface="Microsoft Sans Serif"/>
                <a:cs typeface="Microsoft Sans Serif"/>
              </a:rPr>
              <a:t>Requesting </a:t>
            </a:r>
            <a:r>
              <a:rPr sz="2600" spc="114" dirty="0">
                <a:latin typeface="Microsoft Sans Serif"/>
                <a:cs typeface="Microsoft Sans Serif"/>
              </a:rPr>
              <a:t> </a:t>
            </a:r>
            <a:r>
              <a:rPr sz="2600" spc="155" dirty="0">
                <a:latin typeface="Microsoft Sans Serif"/>
                <a:cs typeface="Microsoft Sans Serif"/>
              </a:rPr>
              <a:t>rocket</a:t>
            </a:r>
            <a:r>
              <a:rPr sz="2600" spc="-150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launch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200" dirty="0">
                <a:latin typeface="Microsoft Sans Serif"/>
                <a:cs typeface="Microsoft Sans Serif"/>
              </a:rPr>
              <a:t>from </a:t>
            </a:r>
            <a:r>
              <a:rPr sz="2600" spc="204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SpaceX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25" dirty="0">
                <a:latin typeface="Microsoft Sans Serif"/>
                <a:cs typeface="Microsoft Sans Serif"/>
              </a:rPr>
              <a:t>API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3202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66800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7" y="911"/>
                </a:lnTo>
                <a:lnTo>
                  <a:pt x="321439" y="3075"/>
                </a:lnTo>
                <a:lnTo>
                  <a:pt x="277108" y="7289"/>
                </a:lnTo>
                <a:lnTo>
                  <a:pt x="239324" y="14236"/>
                </a:lnTo>
                <a:lnTo>
                  <a:pt x="158608" y="47328"/>
                </a:lnTo>
                <a:lnTo>
                  <a:pt x="115137" y="77832"/>
                </a:lnTo>
                <a:lnTo>
                  <a:pt x="77718" y="115251"/>
                </a:lnTo>
                <a:lnTo>
                  <a:pt x="47214" y="158722"/>
                </a:lnTo>
                <a:lnTo>
                  <a:pt x="24487" y="207384"/>
                </a:lnTo>
                <a:lnTo>
                  <a:pt x="7175" y="277222"/>
                </a:lnTo>
                <a:lnTo>
                  <a:pt x="2961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1" y="2919994"/>
                </a:lnTo>
                <a:lnTo>
                  <a:pt x="7175" y="2964325"/>
                </a:lnTo>
                <a:lnTo>
                  <a:pt x="14122" y="3002109"/>
                </a:lnTo>
                <a:lnTo>
                  <a:pt x="47214" y="3082825"/>
                </a:lnTo>
                <a:lnTo>
                  <a:pt x="77718" y="3126296"/>
                </a:lnTo>
                <a:lnTo>
                  <a:pt x="115137" y="3163715"/>
                </a:lnTo>
                <a:lnTo>
                  <a:pt x="158608" y="3194220"/>
                </a:lnTo>
                <a:lnTo>
                  <a:pt x="207269" y="3216947"/>
                </a:lnTo>
                <a:lnTo>
                  <a:pt x="277108" y="3234259"/>
                </a:lnTo>
                <a:lnTo>
                  <a:pt x="321439" y="3238473"/>
                </a:lnTo>
                <a:lnTo>
                  <a:pt x="373137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0" y="3241548"/>
                </a:lnTo>
                <a:lnTo>
                  <a:pt x="3235684" y="3241434"/>
                </a:lnTo>
                <a:lnTo>
                  <a:pt x="3295566" y="3240637"/>
                </a:lnTo>
                <a:lnTo>
                  <a:pt x="3347263" y="3238473"/>
                </a:lnTo>
                <a:lnTo>
                  <a:pt x="3391594" y="3234259"/>
                </a:lnTo>
                <a:lnTo>
                  <a:pt x="3429378" y="3227311"/>
                </a:lnTo>
                <a:lnTo>
                  <a:pt x="3510094" y="3194220"/>
                </a:lnTo>
                <a:lnTo>
                  <a:pt x="3553565" y="3163715"/>
                </a:lnTo>
                <a:lnTo>
                  <a:pt x="3590984" y="3126296"/>
                </a:lnTo>
                <a:lnTo>
                  <a:pt x="3621488" y="3082825"/>
                </a:lnTo>
                <a:lnTo>
                  <a:pt x="3644215" y="3034164"/>
                </a:lnTo>
                <a:lnTo>
                  <a:pt x="3661528" y="2964325"/>
                </a:lnTo>
                <a:lnTo>
                  <a:pt x="3665742" y="2919994"/>
                </a:lnTo>
                <a:lnTo>
                  <a:pt x="3667906" y="2868297"/>
                </a:lnTo>
                <a:lnTo>
                  <a:pt x="3668703" y="2808415"/>
                </a:lnTo>
                <a:lnTo>
                  <a:pt x="3668703" y="433132"/>
                </a:lnTo>
                <a:lnTo>
                  <a:pt x="3667906" y="373251"/>
                </a:lnTo>
                <a:lnTo>
                  <a:pt x="3665742" y="321554"/>
                </a:lnTo>
                <a:lnTo>
                  <a:pt x="3661528" y="277222"/>
                </a:lnTo>
                <a:lnTo>
                  <a:pt x="3654580" y="239438"/>
                </a:lnTo>
                <a:lnTo>
                  <a:pt x="3621488" y="158722"/>
                </a:lnTo>
                <a:lnTo>
                  <a:pt x="3590984" y="115251"/>
                </a:lnTo>
                <a:lnTo>
                  <a:pt x="3553565" y="77832"/>
                </a:lnTo>
                <a:lnTo>
                  <a:pt x="3510094" y="47328"/>
                </a:lnTo>
                <a:lnTo>
                  <a:pt x="3461433" y="24601"/>
                </a:lnTo>
                <a:lnTo>
                  <a:pt x="3391594" y="7289"/>
                </a:lnTo>
                <a:lnTo>
                  <a:pt x="3347263" y="3075"/>
                </a:lnTo>
                <a:lnTo>
                  <a:pt x="3295566" y="911"/>
                </a:lnTo>
                <a:lnTo>
                  <a:pt x="3235684" y="113"/>
                </a:lnTo>
                <a:lnTo>
                  <a:pt x="316680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44450" y="2553865"/>
            <a:ext cx="3444240" cy="26257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0025" marR="191770" indent="-635" algn="ctr">
              <a:lnSpc>
                <a:spcPct val="111500"/>
              </a:lnSpc>
              <a:spcBef>
                <a:spcPts val="75"/>
              </a:spcBef>
            </a:pPr>
            <a:r>
              <a:rPr sz="2600" spc="150" dirty="0">
                <a:latin typeface="Microsoft Sans Serif"/>
                <a:cs typeface="Microsoft Sans Serif"/>
              </a:rPr>
              <a:t>Decoding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response </a:t>
            </a:r>
            <a:r>
              <a:rPr sz="2600" spc="180" dirty="0">
                <a:latin typeface="Microsoft Sans Serif"/>
                <a:cs typeface="Microsoft Sans Serif"/>
              </a:rPr>
              <a:t>content </a:t>
            </a:r>
            <a:r>
              <a:rPr sz="2600" spc="185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using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.json()</a:t>
            </a:r>
            <a:r>
              <a:rPr sz="2600" spc="-935" dirty="0">
                <a:latin typeface="Courier New"/>
                <a:cs typeface="Courier New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and  </a:t>
            </a:r>
            <a:r>
              <a:rPr sz="2600" spc="175" dirty="0">
                <a:latin typeface="Microsoft Sans Serif"/>
                <a:cs typeface="Microsoft Sans Serif"/>
              </a:rPr>
              <a:t>turning </a:t>
            </a:r>
            <a:r>
              <a:rPr sz="2600" spc="185" dirty="0">
                <a:latin typeface="Microsoft Sans Serif"/>
                <a:cs typeface="Microsoft Sans Serif"/>
              </a:rPr>
              <a:t>it </a:t>
            </a:r>
            <a:r>
              <a:rPr sz="2600" spc="170" dirty="0">
                <a:latin typeface="Microsoft Sans Serif"/>
                <a:cs typeface="Microsoft Sans Serif"/>
              </a:rPr>
              <a:t>into </a:t>
            </a:r>
            <a:r>
              <a:rPr sz="2600" spc="15" dirty="0">
                <a:latin typeface="Microsoft Sans Serif"/>
                <a:cs typeface="Microsoft Sans Serif"/>
              </a:rPr>
              <a:t>a 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dataframe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using</a:t>
            </a:r>
            <a:endParaRPr sz="2600" dirty="0">
              <a:latin typeface="Microsoft Sans Serif"/>
              <a:cs typeface="Microsoft Sans Serif"/>
            </a:endParaRPr>
          </a:p>
          <a:p>
            <a:pPr algn="ctr">
              <a:lnSpc>
                <a:spcPts val="3090"/>
              </a:lnSpc>
            </a:pPr>
            <a:r>
              <a:rPr sz="2600" spc="20" dirty="0">
                <a:latin typeface="Courier New"/>
                <a:cs typeface="Courier New"/>
              </a:rPr>
              <a:t>.json_normalize()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8826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805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0" y="2919994"/>
                </a:lnTo>
                <a:lnTo>
                  <a:pt x="7173" y="2964325"/>
                </a:lnTo>
                <a:lnTo>
                  <a:pt x="14119" y="3002109"/>
                </a:lnTo>
                <a:lnTo>
                  <a:pt x="47210" y="3082825"/>
                </a:lnTo>
                <a:lnTo>
                  <a:pt x="77716" y="3126296"/>
                </a:lnTo>
                <a:lnTo>
                  <a:pt x="115136" y="3163715"/>
                </a:lnTo>
                <a:lnTo>
                  <a:pt x="158609" y="3194220"/>
                </a:lnTo>
                <a:lnTo>
                  <a:pt x="207272" y="3216947"/>
                </a:lnTo>
                <a:lnTo>
                  <a:pt x="277107" y="3234259"/>
                </a:lnTo>
                <a:lnTo>
                  <a:pt x="321439" y="3238473"/>
                </a:lnTo>
                <a:lnTo>
                  <a:pt x="373136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5" y="3241548"/>
                </a:lnTo>
                <a:lnTo>
                  <a:pt x="3235688" y="3241434"/>
                </a:lnTo>
                <a:lnTo>
                  <a:pt x="3295568" y="3240637"/>
                </a:lnTo>
                <a:lnTo>
                  <a:pt x="3347264" y="3238473"/>
                </a:lnTo>
                <a:lnTo>
                  <a:pt x="3391595" y="3234259"/>
                </a:lnTo>
                <a:lnTo>
                  <a:pt x="3429379" y="3227311"/>
                </a:lnTo>
                <a:lnTo>
                  <a:pt x="3510096" y="3194220"/>
                </a:lnTo>
                <a:lnTo>
                  <a:pt x="3553567" y="3163715"/>
                </a:lnTo>
                <a:lnTo>
                  <a:pt x="3590984" y="3126296"/>
                </a:lnTo>
                <a:lnTo>
                  <a:pt x="3621487" y="3082825"/>
                </a:lnTo>
                <a:lnTo>
                  <a:pt x="3644214" y="3034164"/>
                </a:lnTo>
                <a:lnTo>
                  <a:pt x="3661530" y="2964325"/>
                </a:lnTo>
                <a:lnTo>
                  <a:pt x="3665745" y="2919994"/>
                </a:lnTo>
                <a:lnTo>
                  <a:pt x="3667910" y="2868297"/>
                </a:lnTo>
                <a:lnTo>
                  <a:pt x="3668707" y="2808415"/>
                </a:lnTo>
                <a:lnTo>
                  <a:pt x="3668707" y="433132"/>
                </a:lnTo>
                <a:lnTo>
                  <a:pt x="3667910" y="373251"/>
                </a:lnTo>
                <a:lnTo>
                  <a:pt x="3665745" y="321554"/>
                </a:lnTo>
                <a:lnTo>
                  <a:pt x="3661530" y="277222"/>
                </a:lnTo>
                <a:lnTo>
                  <a:pt x="3654581" y="239438"/>
                </a:lnTo>
                <a:lnTo>
                  <a:pt x="3621487" y="158722"/>
                </a:lnTo>
                <a:lnTo>
                  <a:pt x="3590984" y="115251"/>
                </a:lnTo>
                <a:lnTo>
                  <a:pt x="3553567" y="77832"/>
                </a:lnTo>
                <a:lnTo>
                  <a:pt x="3510096" y="47328"/>
                </a:lnTo>
                <a:lnTo>
                  <a:pt x="3461435" y="24601"/>
                </a:lnTo>
                <a:lnTo>
                  <a:pt x="3391595" y="7289"/>
                </a:lnTo>
                <a:lnTo>
                  <a:pt x="3347264" y="3075"/>
                </a:lnTo>
                <a:lnTo>
                  <a:pt x="3295568" y="911"/>
                </a:lnTo>
                <a:lnTo>
                  <a:pt x="3235688" y="113"/>
                </a:lnTo>
                <a:lnTo>
                  <a:pt x="316680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57440" y="2535336"/>
            <a:ext cx="3130550" cy="2664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10" dirty="0">
                <a:latin typeface="Microsoft Sans Serif"/>
                <a:cs typeface="Microsoft Sans Serif"/>
              </a:rPr>
              <a:t>Requesting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needed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information about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14" dirty="0">
                <a:latin typeface="Microsoft Sans Serif"/>
                <a:cs typeface="Microsoft Sans Serif"/>
              </a:rPr>
              <a:t>launches </a:t>
            </a:r>
            <a:r>
              <a:rPr sz="2600" spc="200" dirty="0">
                <a:latin typeface="Microsoft Sans Serif"/>
                <a:cs typeface="Microsoft Sans Serif"/>
              </a:rPr>
              <a:t>from </a:t>
            </a:r>
            <a:r>
              <a:rPr sz="2600" spc="204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SpaceX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25" dirty="0">
                <a:latin typeface="Microsoft Sans Serif"/>
                <a:cs typeface="Microsoft Sans Serif"/>
              </a:rPr>
              <a:t>API</a:t>
            </a:r>
            <a:endParaRPr sz="2600" dirty="0">
              <a:latin typeface="Microsoft Sans Serif"/>
              <a:cs typeface="Microsoft Sans Serif"/>
            </a:endParaRPr>
          </a:p>
          <a:p>
            <a:pPr marL="172085" marR="164465" algn="ctr">
              <a:lnSpc>
                <a:spcPct val="111000"/>
              </a:lnSpc>
            </a:pPr>
            <a:r>
              <a:rPr sz="2600" spc="170" dirty="0">
                <a:latin typeface="Microsoft Sans Serif"/>
                <a:cs typeface="Microsoft Sans Serif"/>
              </a:rPr>
              <a:t>by </a:t>
            </a:r>
            <a:r>
              <a:rPr sz="2600" spc="155" dirty="0">
                <a:latin typeface="Microsoft Sans Serif"/>
                <a:cs typeface="Microsoft Sans Serif"/>
              </a:rPr>
              <a:t>applying </a:t>
            </a:r>
            <a:r>
              <a:rPr sz="2600" spc="16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custom</a:t>
            </a:r>
            <a:r>
              <a:rPr sz="2600" spc="-12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functions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44505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794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7" y="3075"/>
                </a:lnTo>
                <a:lnTo>
                  <a:pt x="277104" y="7289"/>
                </a:lnTo>
                <a:lnTo>
                  <a:pt x="239318" y="14236"/>
                </a:lnTo>
                <a:lnTo>
                  <a:pt x="158604" y="47328"/>
                </a:lnTo>
                <a:lnTo>
                  <a:pt x="115134" y="77832"/>
                </a:lnTo>
                <a:lnTo>
                  <a:pt x="77715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0" y="2919994"/>
                </a:lnTo>
                <a:lnTo>
                  <a:pt x="7173" y="2964325"/>
                </a:lnTo>
                <a:lnTo>
                  <a:pt x="14119" y="3002109"/>
                </a:lnTo>
                <a:lnTo>
                  <a:pt x="47210" y="3082825"/>
                </a:lnTo>
                <a:lnTo>
                  <a:pt x="77715" y="3126296"/>
                </a:lnTo>
                <a:lnTo>
                  <a:pt x="115134" y="3163715"/>
                </a:lnTo>
                <a:lnTo>
                  <a:pt x="158604" y="3194220"/>
                </a:lnTo>
                <a:lnTo>
                  <a:pt x="207262" y="3216947"/>
                </a:lnTo>
                <a:lnTo>
                  <a:pt x="277104" y="3234259"/>
                </a:lnTo>
                <a:lnTo>
                  <a:pt x="321437" y="3238473"/>
                </a:lnTo>
                <a:lnTo>
                  <a:pt x="373136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794" y="3241548"/>
                </a:lnTo>
                <a:lnTo>
                  <a:pt x="3235678" y="3241434"/>
                </a:lnTo>
                <a:lnTo>
                  <a:pt x="3295560" y="3240637"/>
                </a:lnTo>
                <a:lnTo>
                  <a:pt x="3347259" y="3238473"/>
                </a:lnTo>
                <a:lnTo>
                  <a:pt x="3391592" y="3234259"/>
                </a:lnTo>
                <a:lnTo>
                  <a:pt x="3429378" y="3227311"/>
                </a:lnTo>
                <a:lnTo>
                  <a:pt x="3510092" y="3194220"/>
                </a:lnTo>
                <a:lnTo>
                  <a:pt x="3553562" y="3163715"/>
                </a:lnTo>
                <a:lnTo>
                  <a:pt x="3590981" y="3126296"/>
                </a:lnTo>
                <a:lnTo>
                  <a:pt x="3621486" y="3082825"/>
                </a:lnTo>
                <a:lnTo>
                  <a:pt x="3644214" y="3034164"/>
                </a:lnTo>
                <a:lnTo>
                  <a:pt x="3661523" y="2964325"/>
                </a:lnTo>
                <a:lnTo>
                  <a:pt x="3665736" y="2919994"/>
                </a:lnTo>
                <a:lnTo>
                  <a:pt x="3667900" y="2868297"/>
                </a:lnTo>
                <a:lnTo>
                  <a:pt x="3668697" y="2808415"/>
                </a:lnTo>
                <a:lnTo>
                  <a:pt x="3668697" y="433132"/>
                </a:lnTo>
                <a:lnTo>
                  <a:pt x="3667900" y="373251"/>
                </a:lnTo>
                <a:lnTo>
                  <a:pt x="3665736" y="321554"/>
                </a:lnTo>
                <a:lnTo>
                  <a:pt x="3661523" y="277222"/>
                </a:lnTo>
                <a:lnTo>
                  <a:pt x="3654577" y="239438"/>
                </a:lnTo>
                <a:lnTo>
                  <a:pt x="3621486" y="158722"/>
                </a:lnTo>
                <a:lnTo>
                  <a:pt x="3590981" y="115251"/>
                </a:lnTo>
                <a:lnTo>
                  <a:pt x="3553562" y="77832"/>
                </a:lnTo>
                <a:lnTo>
                  <a:pt x="3510092" y="47328"/>
                </a:lnTo>
                <a:lnTo>
                  <a:pt x="3461435" y="24601"/>
                </a:lnTo>
                <a:lnTo>
                  <a:pt x="3391592" y="7289"/>
                </a:lnTo>
                <a:lnTo>
                  <a:pt x="3347259" y="3075"/>
                </a:lnTo>
                <a:lnTo>
                  <a:pt x="3295560" y="911"/>
                </a:lnTo>
                <a:lnTo>
                  <a:pt x="3235678" y="113"/>
                </a:lnTo>
                <a:lnTo>
                  <a:pt x="3166794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9491" y="3202365"/>
            <a:ext cx="2919095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" marR="5080" indent="-42545" algn="just">
              <a:lnSpc>
                <a:spcPct val="111000"/>
              </a:lnSpc>
              <a:spcBef>
                <a:spcPts val="90"/>
              </a:spcBef>
            </a:pPr>
            <a:r>
              <a:rPr sz="2600" spc="160" dirty="0">
                <a:latin typeface="Microsoft Sans Serif"/>
                <a:cs typeface="Microsoft Sans Serif"/>
              </a:rPr>
              <a:t>Constructing</a:t>
            </a:r>
            <a:r>
              <a:rPr sz="2600" spc="-110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55" dirty="0">
                <a:latin typeface="Microsoft Sans Serif"/>
                <a:cs typeface="Microsoft Sans Serif"/>
              </a:rPr>
              <a:t>we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80" dirty="0">
                <a:latin typeface="Microsoft Sans Serif"/>
                <a:cs typeface="Microsoft Sans Serif"/>
              </a:rPr>
              <a:t>have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55" dirty="0">
                <a:latin typeface="Microsoft Sans Serif"/>
                <a:cs typeface="Microsoft Sans Serif"/>
              </a:rPr>
              <a:t>obtained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into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a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dictionary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44514" y="6600182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24221" y="0"/>
                </a:moveTo>
                <a:lnTo>
                  <a:pt x="544456" y="0"/>
                </a:lnTo>
                <a:lnTo>
                  <a:pt x="469732" y="123"/>
                </a:lnTo>
                <a:lnTo>
                  <a:pt x="404774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6" y="15443"/>
                </a:lnTo>
                <a:lnTo>
                  <a:pt x="180487" y="46620"/>
                </a:lnTo>
                <a:lnTo>
                  <a:pt x="139933" y="72521"/>
                </a:lnTo>
                <a:lnTo>
                  <a:pt x="103722" y="103848"/>
                </a:lnTo>
                <a:lnTo>
                  <a:pt x="72395" y="140058"/>
                </a:lnTo>
                <a:lnTo>
                  <a:pt x="46493" y="180612"/>
                </a:lnTo>
                <a:lnTo>
                  <a:pt x="26556" y="224966"/>
                </a:lnTo>
                <a:lnTo>
                  <a:pt x="7781" y="300727"/>
                </a:lnTo>
                <a:lnTo>
                  <a:pt x="3211" y="348818"/>
                </a:lnTo>
                <a:lnTo>
                  <a:pt x="864" y="404898"/>
                </a:lnTo>
                <a:lnTo>
                  <a:pt x="0" y="469856"/>
                </a:lnTo>
                <a:lnTo>
                  <a:pt x="0" y="2771690"/>
                </a:lnTo>
                <a:lnTo>
                  <a:pt x="864" y="2836648"/>
                </a:lnTo>
                <a:lnTo>
                  <a:pt x="3211" y="2892729"/>
                </a:lnTo>
                <a:lnTo>
                  <a:pt x="7781" y="2940819"/>
                </a:lnTo>
                <a:lnTo>
                  <a:pt x="15316" y="2981807"/>
                </a:lnTo>
                <a:lnTo>
                  <a:pt x="46493" y="3060935"/>
                </a:lnTo>
                <a:lnTo>
                  <a:pt x="72395" y="3101488"/>
                </a:lnTo>
                <a:lnTo>
                  <a:pt x="103722" y="3137699"/>
                </a:lnTo>
                <a:lnTo>
                  <a:pt x="139933" y="3169025"/>
                </a:lnTo>
                <a:lnTo>
                  <a:pt x="180487" y="3194926"/>
                </a:lnTo>
                <a:lnTo>
                  <a:pt x="224843" y="3214860"/>
                </a:lnTo>
                <a:lnTo>
                  <a:pt x="300604" y="3233640"/>
                </a:lnTo>
                <a:lnTo>
                  <a:pt x="348694" y="3238211"/>
                </a:lnTo>
                <a:lnTo>
                  <a:pt x="404774" y="3240558"/>
                </a:lnTo>
                <a:lnTo>
                  <a:pt x="469732" y="3241423"/>
                </a:lnTo>
                <a:lnTo>
                  <a:pt x="544456" y="3241547"/>
                </a:lnTo>
                <a:lnTo>
                  <a:pt x="3124221" y="3241547"/>
                </a:lnTo>
                <a:lnTo>
                  <a:pt x="3198945" y="3241423"/>
                </a:lnTo>
                <a:lnTo>
                  <a:pt x="3263903" y="3240558"/>
                </a:lnTo>
                <a:lnTo>
                  <a:pt x="3319983" y="3238211"/>
                </a:lnTo>
                <a:lnTo>
                  <a:pt x="3368073" y="3233640"/>
                </a:lnTo>
                <a:lnTo>
                  <a:pt x="3409060" y="3226103"/>
                </a:lnTo>
                <a:lnTo>
                  <a:pt x="3488190" y="3194926"/>
                </a:lnTo>
                <a:lnTo>
                  <a:pt x="3528744" y="3169025"/>
                </a:lnTo>
                <a:lnTo>
                  <a:pt x="3564955" y="3137699"/>
                </a:lnTo>
                <a:lnTo>
                  <a:pt x="3596282" y="3101488"/>
                </a:lnTo>
                <a:lnTo>
                  <a:pt x="3622184" y="3060935"/>
                </a:lnTo>
                <a:lnTo>
                  <a:pt x="3642121" y="3016580"/>
                </a:lnTo>
                <a:lnTo>
                  <a:pt x="3660896" y="2940819"/>
                </a:lnTo>
                <a:lnTo>
                  <a:pt x="3665466" y="2892729"/>
                </a:lnTo>
                <a:lnTo>
                  <a:pt x="3667813" y="2836648"/>
                </a:lnTo>
                <a:lnTo>
                  <a:pt x="3668677" y="2771690"/>
                </a:lnTo>
                <a:lnTo>
                  <a:pt x="3668677" y="469856"/>
                </a:lnTo>
                <a:lnTo>
                  <a:pt x="3667813" y="404898"/>
                </a:lnTo>
                <a:lnTo>
                  <a:pt x="3665466" y="348818"/>
                </a:lnTo>
                <a:lnTo>
                  <a:pt x="3660896" y="300727"/>
                </a:lnTo>
                <a:lnTo>
                  <a:pt x="3653361" y="259740"/>
                </a:lnTo>
                <a:lnTo>
                  <a:pt x="3622184" y="180612"/>
                </a:lnTo>
                <a:lnTo>
                  <a:pt x="3596282" y="140058"/>
                </a:lnTo>
                <a:lnTo>
                  <a:pt x="3564955" y="103848"/>
                </a:lnTo>
                <a:lnTo>
                  <a:pt x="3528744" y="72521"/>
                </a:lnTo>
                <a:lnTo>
                  <a:pt x="3488190" y="46620"/>
                </a:lnTo>
                <a:lnTo>
                  <a:pt x="3443834" y="26687"/>
                </a:lnTo>
                <a:lnTo>
                  <a:pt x="3368073" y="7907"/>
                </a:lnTo>
                <a:lnTo>
                  <a:pt x="3319983" y="3335"/>
                </a:lnTo>
                <a:lnTo>
                  <a:pt x="3263903" y="988"/>
                </a:lnTo>
                <a:lnTo>
                  <a:pt x="3198945" y="123"/>
                </a:lnTo>
                <a:lnTo>
                  <a:pt x="312422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474556" y="7755731"/>
            <a:ext cx="3408679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9545" marR="5080" indent="-157480">
              <a:lnSpc>
                <a:spcPct val="111000"/>
              </a:lnSpc>
              <a:spcBef>
                <a:spcPts val="90"/>
              </a:spcBef>
            </a:pPr>
            <a:r>
              <a:rPr sz="2600" spc="135" dirty="0">
                <a:latin typeface="Microsoft Sans Serif"/>
                <a:cs typeface="Microsoft Sans Serif"/>
              </a:rPr>
              <a:t>Creating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a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dataframe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200" dirty="0">
                <a:latin typeface="Microsoft Sans Serif"/>
                <a:cs typeface="Microsoft Sans Serif"/>
              </a:rPr>
              <a:t>from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dictionary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88272" y="6600182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24221" y="0"/>
                </a:moveTo>
                <a:lnTo>
                  <a:pt x="544456" y="0"/>
                </a:lnTo>
                <a:lnTo>
                  <a:pt x="469732" y="123"/>
                </a:lnTo>
                <a:lnTo>
                  <a:pt x="404774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6" y="15443"/>
                </a:lnTo>
                <a:lnTo>
                  <a:pt x="180487" y="46620"/>
                </a:lnTo>
                <a:lnTo>
                  <a:pt x="139933" y="72521"/>
                </a:lnTo>
                <a:lnTo>
                  <a:pt x="103724" y="103848"/>
                </a:lnTo>
                <a:lnTo>
                  <a:pt x="72398" y="140058"/>
                </a:lnTo>
                <a:lnTo>
                  <a:pt x="46499" y="180612"/>
                </a:lnTo>
                <a:lnTo>
                  <a:pt x="26566" y="224966"/>
                </a:lnTo>
                <a:lnTo>
                  <a:pt x="7784" y="300727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6"/>
                </a:lnTo>
                <a:lnTo>
                  <a:pt x="0" y="2771690"/>
                </a:lnTo>
                <a:lnTo>
                  <a:pt x="864" y="2836648"/>
                </a:lnTo>
                <a:lnTo>
                  <a:pt x="3212" y="2892729"/>
                </a:lnTo>
                <a:lnTo>
                  <a:pt x="7784" y="2940819"/>
                </a:lnTo>
                <a:lnTo>
                  <a:pt x="15322" y="2981807"/>
                </a:lnTo>
                <a:lnTo>
                  <a:pt x="46499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3" y="3169025"/>
                </a:lnTo>
                <a:lnTo>
                  <a:pt x="180487" y="3194926"/>
                </a:lnTo>
                <a:lnTo>
                  <a:pt x="224843" y="3214860"/>
                </a:lnTo>
                <a:lnTo>
                  <a:pt x="300604" y="3233640"/>
                </a:lnTo>
                <a:lnTo>
                  <a:pt x="348694" y="3238211"/>
                </a:lnTo>
                <a:lnTo>
                  <a:pt x="404774" y="3240558"/>
                </a:lnTo>
                <a:lnTo>
                  <a:pt x="469732" y="3241423"/>
                </a:lnTo>
                <a:lnTo>
                  <a:pt x="544456" y="3241547"/>
                </a:lnTo>
                <a:lnTo>
                  <a:pt x="3124221" y="3241547"/>
                </a:lnTo>
                <a:lnTo>
                  <a:pt x="3198946" y="3241423"/>
                </a:lnTo>
                <a:lnTo>
                  <a:pt x="3263906" y="3240558"/>
                </a:lnTo>
                <a:lnTo>
                  <a:pt x="3319988" y="3238211"/>
                </a:lnTo>
                <a:lnTo>
                  <a:pt x="3368081" y="3233640"/>
                </a:lnTo>
                <a:lnTo>
                  <a:pt x="3409070" y="3226103"/>
                </a:lnTo>
                <a:lnTo>
                  <a:pt x="3488197" y="3194926"/>
                </a:lnTo>
                <a:lnTo>
                  <a:pt x="3528749" y="3169025"/>
                </a:lnTo>
                <a:lnTo>
                  <a:pt x="3564960" y="3137699"/>
                </a:lnTo>
                <a:lnTo>
                  <a:pt x="3596286" y="3101488"/>
                </a:lnTo>
                <a:lnTo>
                  <a:pt x="3622188" y="3060935"/>
                </a:lnTo>
                <a:lnTo>
                  <a:pt x="3642121" y="3016580"/>
                </a:lnTo>
                <a:lnTo>
                  <a:pt x="3660903" y="2940819"/>
                </a:lnTo>
                <a:lnTo>
                  <a:pt x="3665475" y="2892729"/>
                </a:lnTo>
                <a:lnTo>
                  <a:pt x="3667823" y="2836648"/>
                </a:lnTo>
                <a:lnTo>
                  <a:pt x="3668688" y="2771690"/>
                </a:lnTo>
                <a:lnTo>
                  <a:pt x="3668688" y="469856"/>
                </a:lnTo>
                <a:lnTo>
                  <a:pt x="3667823" y="404898"/>
                </a:lnTo>
                <a:lnTo>
                  <a:pt x="3665475" y="348818"/>
                </a:lnTo>
                <a:lnTo>
                  <a:pt x="3660903" y="300727"/>
                </a:lnTo>
                <a:lnTo>
                  <a:pt x="3653366" y="259740"/>
                </a:lnTo>
                <a:lnTo>
                  <a:pt x="3622188" y="180612"/>
                </a:lnTo>
                <a:lnTo>
                  <a:pt x="3596286" y="140058"/>
                </a:lnTo>
                <a:lnTo>
                  <a:pt x="3564960" y="103848"/>
                </a:lnTo>
                <a:lnTo>
                  <a:pt x="3528749" y="72521"/>
                </a:lnTo>
                <a:lnTo>
                  <a:pt x="3488197" y="46620"/>
                </a:lnTo>
                <a:lnTo>
                  <a:pt x="3443844" y="26687"/>
                </a:lnTo>
                <a:lnTo>
                  <a:pt x="3368081" y="7907"/>
                </a:lnTo>
                <a:lnTo>
                  <a:pt x="3319988" y="3335"/>
                </a:lnTo>
                <a:lnTo>
                  <a:pt x="3263906" y="988"/>
                </a:lnTo>
                <a:lnTo>
                  <a:pt x="3198946" y="123"/>
                </a:lnTo>
                <a:lnTo>
                  <a:pt x="312422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99613" y="7323397"/>
            <a:ext cx="2846070" cy="178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20" dirty="0">
                <a:latin typeface="Microsoft Sans Serif"/>
                <a:cs typeface="Microsoft Sans Serif"/>
              </a:rPr>
              <a:t>Filtering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dataframe</a:t>
            </a:r>
            <a:r>
              <a:rPr sz="2600" spc="-110" dirty="0">
                <a:latin typeface="Microsoft Sans Serif"/>
                <a:cs typeface="Microsoft Sans Serif"/>
              </a:rPr>
              <a:t> </a:t>
            </a:r>
            <a:r>
              <a:rPr sz="2600" spc="204" dirty="0">
                <a:latin typeface="Microsoft Sans Serif"/>
                <a:cs typeface="Microsoft Sans Serif"/>
              </a:rPr>
              <a:t>to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150" dirty="0">
                <a:latin typeface="Microsoft Sans Serif"/>
                <a:cs typeface="Microsoft Sans Serif"/>
              </a:rPr>
              <a:t>only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50" dirty="0">
                <a:latin typeface="Microsoft Sans Serif"/>
                <a:cs typeface="Microsoft Sans Serif"/>
              </a:rPr>
              <a:t>include </a:t>
            </a:r>
            <a:r>
              <a:rPr sz="2600" spc="80" dirty="0">
                <a:latin typeface="Microsoft Sans Serif"/>
                <a:cs typeface="Microsoft Sans Serif"/>
              </a:rPr>
              <a:t>Falcon </a:t>
            </a:r>
            <a:r>
              <a:rPr sz="2600" spc="245" dirty="0">
                <a:latin typeface="Microsoft Sans Serif"/>
                <a:cs typeface="Microsoft Sans Serif"/>
              </a:rPr>
              <a:t>9 </a:t>
            </a:r>
            <a:r>
              <a:rPr sz="2600" spc="250" dirty="0">
                <a:latin typeface="Microsoft Sans Serif"/>
                <a:cs typeface="Microsoft Sans Serif"/>
              </a:rPr>
              <a:t> </a:t>
            </a:r>
            <a:r>
              <a:rPr sz="2600" spc="114" dirty="0">
                <a:latin typeface="Microsoft Sans Serif"/>
                <a:cs typeface="Microsoft Sans Serif"/>
              </a:rPr>
              <a:t>launches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2032" y="6600182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0"/>
                </a:lnTo>
                <a:lnTo>
                  <a:pt x="139935" y="72521"/>
                </a:lnTo>
                <a:lnTo>
                  <a:pt x="103724" y="103848"/>
                </a:lnTo>
                <a:lnTo>
                  <a:pt x="72398" y="140058"/>
                </a:lnTo>
                <a:lnTo>
                  <a:pt x="46497" y="180612"/>
                </a:lnTo>
                <a:lnTo>
                  <a:pt x="26563" y="224966"/>
                </a:lnTo>
                <a:lnTo>
                  <a:pt x="7783" y="300727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6"/>
                </a:lnTo>
                <a:lnTo>
                  <a:pt x="0" y="2771690"/>
                </a:lnTo>
                <a:lnTo>
                  <a:pt x="864" y="2836648"/>
                </a:lnTo>
                <a:lnTo>
                  <a:pt x="3212" y="2892729"/>
                </a:lnTo>
                <a:lnTo>
                  <a:pt x="7783" y="2940819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5" y="3169025"/>
                </a:lnTo>
                <a:lnTo>
                  <a:pt x="180489" y="3194926"/>
                </a:lnTo>
                <a:lnTo>
                  <a:pt x="224844" y="3214860"/>
                </a:lnTo>
                <a:lnTo>
                  <a:pt x="300604" y="3233640"/>
                </a:lnTo>
                <a:lnTo>
                  <a:pt x="348694" y="3238211"/>
                </a:lnTo>
                <a:lnTo>
                  <a:pt x="404775" y="3240558"/>
                </a:lnTo>
                <a:lnTo>
                  <a:pt x="469733" y="3241423"/>
                </a:lnTo>
                <a:lnTo>
                  <a:pt x="544458" y="3241547"/>
                </a:lnTo>
                <a:lnTo>
                  <a:pt x="3124225" y="3241547"/>
                </a:lnTo>
                <a:lnTo>
                  <a:pt x="3198950" y="3241423"/>
                </a:lnTo>
                <a:lnTo>
                  <a:pt x="3263908" y="3240558"/>
                </a:lnTo>
                <a:lnTo>
                  <a:pt x="3319989" y="3238211"/>
                </a:lnTo>
                <a:lnTo>
                  <a:pt x="3368079" y="3233640"/>
                </a:lnTo>
                <a:lnTo>
                  <a:pt x="3409066" y="3226103"/>
                </a:lnTo>
                <a:lnTo>
                  <a:pt x="3488194" y="3194926"/>
                </a:lnTo>
                <a:lnTo>
                  <a:pt x="3528747" y="3169025"/>
                </a:lnTo>
                <a:lnTo>
                  <a:pt x="3564958" y="3137699"/>
                </a:lnTo>
                <a:lnTo>
                  <a:pt x="3596285" y="3101488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19"/>
                </a:lnTo>
                <a:lnTo>
                  <a:pt x="3665471" y="2892729"/>
                </a:lnTo>
                <a:lnTo>
                  <a:pt x="3667819" y="2836648"/>
                </a:lnTo>
                <a:lnTo>
                  <a:pt x="3668684" y="2771690"/>
                </a:lnTo>
                <a:lnTo>
                  <a:pt x="3668684" y="469856"/>
                </a:lnTo>
                <a:lnTo>
                  <a:pt x="3667819" y="404898"/>
                </a:lnTo>
                <a:lnTo>
                  <a:pt x="3665471" y="348818"/>
                </a:lnTo>
                <a:lnTo>
                  <a:pt x="3660900" y="300727"/>
                </a:lnTo>
                <a:lnTo>
                  <a:pt x="3653363" y="259740"/>
                </a:lnTo>
                <a:lnTo>
                  <a:pt x="3622186" y="180612"/>
                </a:lnTo>
                <a:lnTo>
                  <a:pt x="3596285" y="140058"/>
                </a:lnTo>
                <a:lnTo>
                  <a:pt x="3564958" y="103848"/>
                </a:lnTo>
                <a:lnTo>
                  <a:pt x="3528747" y="72521"/>
                </a:lnTo>
                <a:lnTo>
                  <a:pt x="3488194" y="46620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70662" y="7101056"/>
            <a:ext cx="2991485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05" dirty="0">
                <a:latin typeface="Microsoft Sans Serif"/>
                <a:cs typeface="Microsoft Sans Serif"/>
              </a:rPr>
              <a:t>Replacing </a:t>
            </a:r>
            <a:r>
              <a:rPr sz="2600" spc="125" dirty="0">
                <a:latin typeface="Microsoft Sans Serif"/>
                <a:cs typeface="Microsoft Sans Serif"/>
              </a:rPr>
              <a:t>missing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values </a:t>
            </a:r>
            <a:r>
              <a:rPr sz="2600" spc="195" dirty="0">
                <a:latin typeface="Microsoft Sans Serif"/>
                <a:cs typeface="Microsoft Sans Serif"/>
              </a:rPr>
              <a:t>of </a:t>
            </a:r>
            <a:r>
              <a:rPr sz="2600" spc="70" dirty="0">
                <a:latin typeface="Microsoft Sans Serif"/>
                <a:cs typeface="Microsoft Sans Serif"/>
              </a:rPr>
              <a:t>Payload </a:t>
            </a:r>
            <a:r>
              <a:rPr sz="2600" spc="75" dirty="0">
                <a:latin typeface="Microsoft Sans Serif"/>
                <a:cs typeface="Microsoft Sans Serif"/>
              </a:rPr>
              <a:t> </a:t>
            </a:r>
            <a:r>
              <a:rPr sz="2600" spc="45" dirty="0">
                <a:latin typeface="Microsoft Sans Serif"/>
                <a:cs typeface="Microsoft Sans Serif"/>
              </a:rPr>
              <a:t>Mass </a:t>
            </a:r>
            <a:r>
              <a:rPr sz="2600" spc="175" dirty="0">
                <a:latin typeface="Microsoft Sans Serif"/>
                <a:cs typeface="Microsoft Sans Serif"/>
              </a:rPr>
              <a:t>column </a:t>
            </a:r>
            <a:r>
              <a:rPr sz="2600" spc="200" dirty="0">
                <a:latin typeface="Microsoft Sans Serif"/>
                <a:cs typeface="Microsoft Sans Serif"/>
              </a:rPr>
              <a:t>with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calculated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.mean()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for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this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175" dirty="0">
                <a:latin typeface="Microsoft Sans Serif"/>
                <a:cs typeface="Microsoft Sans Serif"/>
              </a:rPr>
              <a:t>column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5793" y="6600182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0"/>
                </a:lnTo>
                <a:lnTo>
                  <a:pt x="139935" y="72521"/>
                </a:lnTo>
                <a:lnTo>
                  <a:pt x="103724" y="103848"/>
                </a:lnTo>
                <a:lnTo>
                  <a:pt x="72398" y="140058"/>
                </a:lnTo>
                <a:lnTo>
                  <a:pt x="46497" y="180612"/>
                </a:lnTo>
                <a:lnTo>
                  <a:pt x="26563" y="224966"/>
                </a:lnTo>
                <a:lnTo>
                  <a:pt x="7783" y="300727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6"/>
                </a:lnTo>
                <a:lnTo>
                  <a:pt x="0" y="2771690"/>
                </a:lnTo>
                <a:lnTo>
                  <a:pt x="864" y="2836648"/>
                </a:lnTo>
                <a:lnTo>
                  <a:pt x="3212" y="2892729"/>
                </a:lnTo>
                <a:lnTo>
                  <a:pt x="7783" y="2940819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5" y="3169025"/>
                </a:lnTo>
                <a:lnTo>
                  <a:pt x="180489" y="3194926"/>
                </a:lnTo>
                <a:lnTo>
                  <a:pt x="224844" y="3214860"/>
                </a:lnTo>
                <a:lnTo>
                  <a:pt x="300604" y="3233640"/>
                </a:lnTo>
                <a:lnTo>
                  <a:pt x="348694" y="3238211"/>
                </a:lnTo>
                <a:lnTo>
                  <a:pt x="404775" y="3240558"/>
                </a:lnTo>
                <a:lnTo>
                  <a:pt x="469733" y="3241423"/>
                </a:lnTo>
                <a:lnTo>
                  <a:pt x="544458" y="3241547"/>
                </a:lnTo>
                <a:lnTo>
                  <a:pt x="3124225" y="3241547"/>
                </a:lnTo>
                <a:lnTo>
                  <a:pt x="3198950" y="3241423"/>
                </a:lnTo>
                <a:lnTo>
                  <a:pt x="3263908" y="3240558"/>
                </a:lnTo>
                <a:lnTo>
                  <a:pt x="3319989" y="3238211"/>
                </a:lnTo>
                <a:lnTo>
                  <a:pt x="3368079" y="3233640"/>
                </a:lnTo>
                <a:lnTo>
                  <a:pt x="3409066" y="3226103"/>
                </a:lnTo>
                <a:lnTo>
                  <a:pt x="3488194" y="3194926"/>
                </a:lnTo>
                <a:lnTo>
                  <a:pt x="3528747" y="3169025"/>
                </a:lnTo>
                <a:lnTo>
                  <a:pt x="3564958" y="3137699"/>
                </a:lnTo>
                <a:lnTo>
                  <a:pt x="3596285" y="3101488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19"/>
                </a:lnTo>
                <a:lnTo>
                  <a:pt x="3665471" y="2892729"/>
                </a:lnTo>
                <a:lnTo>
                  <a:pt x="3667819" y="2836648"/>
                </a:lnTo>
                <a:lnTo>
                  <a:pt x="3668684" y="2771690"/>
                </a:lnTo>
                <a:lnTo>
                  <a:pt x="3668684" y="469856"/>
                </a:lnTo>
                <a:lnTo>
                  <a:pt x="3667819" y="404898"/>
                </a:lnTo>
                <a:lnTo>
                  <a:pt x="3665471" y="348818"/>
                </a:lnTo>
                <a:lnTo>
                  <a:pt x="3660900" y="300727"/>
                </a:lnTo>
                <a:lnTo>
                  <a:pt x="3653363" y="259740"/>
                </a:lnTo>
                <a:lnTo>
                  <a:pt x="3622186" y="180612"/>
                </a:lnTo>
                <a:lnTo>
                  <a:pt x="3596285" y="140058"/>
                </a:lnTo>
                <a:lnTo>
                  <a:pt x="3564958" y="103848"/>
                </a:lnTo>
                <a:lnTo>
                  <a:pt x="3528747" y="72521"/>
                </a:lnTo>
                <a:lnTo>
                  <a:pt x="3488194" y="46620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19784" y="7755731"/>
            <a:ext cx="298132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44880" marR="5080" indent="-932815">
              <a:lnSpc>
                <a:spcPct val="111000"/>
              </a:lnSpc>
              <a:spcBef>
                <a:spcPts val="90"/>
              </a:spcBef>
            </a:pPr>
            <a:r>
              <a:rPr sz="2600" spc="145" dirty="0">
                <a:latin typeface="Microsoft Sans Serif"/>
                <a:cs typeface="Microsoft Sans Serif"/>
              </a:rPr>
              <a:t>Exporting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204" dirty="0">
                <a:latin typeface="Microsoft Sans Serif"/>
                <a:cs typeface="Microsoft Sans Serif"/>
              </a:rPr>
              <a:t>to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CSV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96149" y="3454547"/>
            <a:ext cx="887730" cy="846455"/>
            <a:chOff x="9596149" y="3454547"/>
            <a:chExt cx="887730" cy="846455"/>
          </a:xfrm>
        </p:grpSpPr>
        <p:sp>
          <p:nvSpPr>
            <p:cNvPr id="21" name="object 21"/>
            <p:cNvSpPr/>
            <p:nvPr/>
          </p:nvSpPr>
          <p:spPr>
            <a:xfrm>
              <a:off x="962232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0"/>
                  </a:moveTo>
                  <a:lnTo>
                    <a:pt x="469133" y="269861"/>
                  </a:lnTo>
                  <a:lnTo>
                    <a:pt x="0" y="269861"/>
                  </a:lnTo>
                  <a:lnTo>
                    <a:pt x="0" y="523848"/>
                  </a:lnTo>
                  <a:lnTo>
                    <a:pt x="469133" y="523848"/>
                  </a:lnTo>
                  <a:lnTo>
                    <a:pt x="469133" y="793710"/>
                  </a:lnTo>
                  <a:lnTo>
                    <a:pt x="834912" y="396854"/>
                  </a:lnTo>
                  <a:lnTo>
                    <a:pt x="46913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2232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839910" y="3454547"/>
            <a:ext cx="887730" cy="846455"/>
            <a:chOff x="4839910" y="3454547"/>
            <a:chExt cx="887730" cy="846455"/>
          </a:xfrm>
        </p:grpSpPr>
        <p:sp>
          <p:nvSpPr>
            <p:cNvPr id="24" name="object 24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0"/>
                  </a:moveTo>
                  <a:lnTo>
                    <a:pt x="469133" y="269861"/>
                  </a:lnTo>
                  <a:lnTo>
                    <a:pt x="0" y="269861"/>
                  </a:lnTo>
                  <a:lnTo>
                    <a:pt x="0" y="523848"/>
                  </a:lnTo>
                  <a:lnTo>
                    <a:pt x="469133" y="523848"/>
                  </a:lnTo>
                  <a:lnTo>
                    <a:pt x="469133" y="793710"/>
                  </a:lnTo>
                  <a:lnTo>
                    <a:pt x="834912" y="396854"/>
                  </a:lnTo>
                  <a:lnTo>
                    <a:pt x="46913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352390" y="3454547"/>
            <a:ext cx="887730" cy="846455"/>
            <a:chOff x="14352390" y="3454547"/>
            <a:chExt cx="887730" cy="846455"/>
          </a:xfrm>
        </p:grpSpPr>
        <p:sp>
          <p:nvSpPr>
            <p:cNvPr id="27" name="object 27"/>
            <p:cNvSpPr/>
            <p:nvPr/>
          </p:nvSpPr>
          <p:spPr>
            <a:xfrm>
              <a:off x="1437856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7" y="0"/>
                  </a:moveTo>
                  <a:lnTo>
                    <a:pt x="469137" y="269861"/>
                  </a:lnTo>
                  <a:lnTo>
                    <a:pt x="0" y="269861"/>
                  </a:lnTo>
                  <a:lnTo>
                    <a:pt x="0" y="523848"/>
                  </a:lnTo>
                  <a:lnTo>
                    <a:pt x="469137" y="523848"/>
                  </a:lnTo>
                  <a:lnTo>
                    <a:pt x="469137" y="793710"/>
                  </a:lnTo>
                  <a:lnTo>
                    <a:pt x="834906" y="396854"/>
                  </a:lnTo>
                  <a:lnTo>
                    <a:pt x="46913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37856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839910" y="7797922"/>
            <a:ext cx="887730" cy="846455"/>
            <a:chOff x="4839910" y="7797922"/>
            <a:chExt cx="887730" cy="846455"/>
          </a:xfrm>
        </p:grpSpPr>
        <p:sp>
          <p:nvSpPr>
            <p:cNvPr id="30" name="object 30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0"/>
                  </a:moveTo>
                  <a:lnTo>
                    <a:pt x="0" y="396855"/>
                  </a:lnTo>
                  <a:lnTo>
                    <a:pt x="365778" y="793711"/>
                  </a:lnTo>
                  <a:lnTo>
                    <a:pt x="365778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8" y="269861"/>
                  </a:lnTo>
                  <a:lnTo>
                    <a:pt x="365778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605572" y="7797922"/>
            <a:ext cx="887730" cy="846455"/>
            <a:chOff x="9605572" y="7797922"/>
            <a:chExt cx="887730" cy="846455"/>
          </a:xfrm>
        </p:grpSpPr>
        <p:sp>
          <p:nvSpPr>
            <p:cNvPr id="33" name="object 33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0"/>
                  </a:moveTo>
                  <a:lnTo>
                    <a:pt x="0" y="396855"/>
                  </a:lnTo>
                  <a:lnTo>
                    <a:pt x="365778" y="793711"/>
                  </a:lnTo>
                  <a:lnTo>
                    <a:pt x="365778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8" y="269861"/>
                  </a:lnTo>
                  <a:lnTo>
                    <a:pt x="365778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4361807" y="7797922"/>
            <a:ext cx="887730" cy="846455"/>
            <a:chOff x="14361807" y="7797922"/>
            <a:chExt cx="887730" cy="846455"/>
          </a:xfrm>
        </p:grpSpPr>
        <p:sp>
          <p:nvSpPr>
            <p:cNvPr id="36" name="object 36"/>
            <p:cNvSpPr/>
            <p:nvPr/>
          </p:nvSpPr>
          <p:spPr>
            <a:xfrm>
              <a:off x="14387990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9" y="0"/>
                  </a:moveTo>
                  <a:lnTo>
                    <a:pt x="0" y="396855"/>
                  </a:lnTo>
                  <a:lnTo>
                    <a:pt x="365779" y="793711"/>
                  </a:lnTo>
                  <a:lnTo>
                    <a:pt x="365779" y="523850"/>
                  </a:lnTo>
                  <a:lnTo>
                    <a:pt x="834906" y="523850"/>
                  </a:lnTo>
                  <a:lnTo>
                    <a:pt x="834906" y="269861"/>
                  </a:lnTo>
                  <a:lnTo>
                    <a:pt x="365779" y="269861"/>
                  </a:lnTo>
                  <a:lnTo>
                    <a:pt x="3657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87984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6755825" y="5608614"/>
            <a:ext cx="846455" cy="887730"/>
            <a:chOff x="16755825" y="5608614"/>
            <a:chExt cx="846455" cy="887730"/>
          </a:xfrm>
        </p:grpSpPr>
        <p:sp>
          <p:nvSpPr>
            <p:cNvPr id="39" name="object 39"/>
            <p:cNvSpPr/>
            <p:nvPr/>
          </p:nvSpPr>
          <p:spPr>
            <a:xfrm>
              <a:off x="16782002" y="5634791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523847" y="0"/>
                  </a:moveTo>
                  <a:lnTo>
                    <a:pt x="269855" y="0"/>
                  </a:lnTo>
                  <a:lnTo>
                    <a:pt x="269855" y="469134"/>
                  </a:lnTo>
                  <a:lnTo>
                    <a:pt x="0" y="469134"/>
                  </a:lnTo>
                  <a:lnTo>
                    <a:pt x="396846" y="834912"/>
                  </a:lnTo>
                  <a:lnTo>
                    <a:pt x="793703" y="469134"/>
                  </a:lnTo>
                  <a:lnTo>
                    <a:pt x="523847" y="469134"/>
                  </a:lnTo>
                  <a:lnTo>
                    <a:pt x="52384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782002" y="5634791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523849" y="469133"/>
                  </a:moveTo>
                  <a:lnTo>
                    <a:pt x="793711" y="469133"/>
                  </a:lnTo>
                  <a:lnTo>
                    <a:pt x="396855" y="834912"/>
                  </a:lnTo>
                  <a:lnTo>
                    <a:pt x="0" y="469133"/>
                  </a:lnTo>
                  <a:lnTo>
                    <a:pt x="269861" y="469133"/>
                  </a:lnTo>
                  <a:lnTo>
                    <a:pt x="269861" y="0"/>
                  </a:lnTo>
                  <a:lnTo>
                    <a:pt x="523849" y="0"/>
                  </a:lnTo>
                  <a:lnTo>
                    <a:pt x="523849" y="469133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3360E2-AA98-C4BF-3779-1C181CFF0D85}"/>
              </a:ext>
            </a:extLst>
          </p:cNvPr>
          <p:cNvSpPr txBox="1"/>
          <p:nvPr/>
        </p:nvSpPr>
        <p:spPr>
          <a:xfrm>
            <a:off x="4401109" y="930275"/>
            <a:ext cx="944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DATA COLLECTION - SPACE 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79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8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8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1264" y="2980022"/>
            <a:ext cx="2538095" cy="178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10" dirty="0">
                <a:latin typeface="Microsoft Sans Serif"/>
                <a:cs typeface="Microsoft Sans Serif"/>
              </a:rPr>
              <a:t>Requesting </a:t>
            </a:r>
            <a:r>
              <a:rPr sz="2600" spc="114" dirty="0">
                <a:latin typeface="Microsoft Sans Serif"/>
                <a:cs typeface="Microsoft Sans Serif"/>
              </a:rPr>
              <a:t> </a:t>
            </a:r>
            <a:r>
              <a:rPr sz="2600" spc="80" dirty="0">
                <a:latin typeface="Microsoft Sans Serif"/>
                <a:cs typeface="Microsoft Sans Serif"/>
              </a:rPr>
              <a:t>Falcon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245" dirty="0">
                <a:latin typeface="Microsoft Sans Serif"/>
                <a:cs typeface="Microsoft Sans Serif"/>
              </a:rPr>
              <a:t>9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launch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200" dirty="0">
                <a:latin typeface="Microsoft Sans Serif"/>
                <a:cs typeface="Microsoft Sans Serif"/>
              </a:rPr>
              <a:t>from </a:t>
            </a:r>
            <a:r>
              <a:rPr sz="2600" spc="204" dirty="0">
                <a:latin typeface="Microsoft Sans Serif"/>
                <a:cs typeface="Microsoft Sans Serif"/>
              </a:rPr>
              <a:t> </a:t>
            </a:r>
            <a:r>
              <a:rPr sz="2600" spc="114" dirty="0">
                <a:latin typeface="Microsoft Sans Serif"/>
                <a:cs typeface="Microsoft Sans Serif"/>
              </a:rPr>
              <a:t>Wikipedia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3202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66800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7" y="911"/>
                </a:lnTo>
                <a:lnTo>
                  <a:pt x="321439" y="3075"/>
                </a:lnTo>
                <a:lnTo>
                  <a:pt x="277108" y="7289"/>
                </a:lnTo>
                <a:lnTo>
                  <a:pt x="239324" y="14236"/>
                </a:lnTo>
                <a:lnTo>
                  <a:pt x="158608" y="47328"/>
                </a:lnTo>
                <a:lnTo>
                  <a:pt x="115137" y="77832"/>
                </a:lnTo>
                <a:lnTo>
                  <a:pt x="77718" y="115251"/>
                </a:lnTo>
                <a:lnTo>
                  <a:pt x="47214" y="158722"/>
                </a:lnTo>
                <a:lnTo>
                  <a:pt x="24487" y="207384"/>
                </a:lnTo>
                <a:lnTo>
                  <a:pt x="7175" y="277222"/>
                </a:lnTo>
                <a:lnTo>
                  <a:pt x="2961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1" y="2919994"/>
                </a:lnTo>
                <a:lnTo>
                  <a:pt x="7175" y="2964325"/>
                </a:lnTo>
                <a:lnTo>
                  <a:pt x="14122" y="3002109"/>
                </a:lnTo>
                <a:lnTo>
                  <a:pt x="47214" y="3082825"/>
                </a:lnTo>
                <a:lnTo>
                  <a:pt x="77718" y="3126296"/>
                </a:lnTo>
                <a:lnTo>
                  <a:pt x="115137" y="3163715"/>
                </a:lnTo>
                <a:lnTo>
                  <a:pt x="158608" y="3194220"/>
                </a:lnTo>
                <a:lnTo>
                  <a:pt x="207269" y="3216947"/>
                </a:lnTo>
                <a:lnTo>
                  <a:pt x="277108" y="3234259"/>
                </a:lnTo>
                <a:lnTo>
                  <a:pt x="321439" y="3238473"/>
                </a:lnTo>
                <a:lnTo>
                  <a:pt x="373137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0" y="3241548"/>
                </a:lnTo>
                <a:lnTo>
                  <a:pt x="3235684" y="3241434"/>
                </a:lnTo>
                <a:lnTo>
                  <a:pt x="3295566" y="3240637"/>
                </a:lnTo>
                <a:lnTo>
                  <a:pt x="3347263" y="3238473"/>
                </a:lnTo>
                <a:lnTo>
                  <a:pt x="3391594" y="3234259"/>
                </a:lnTo>
                <a:lnTo>
                  <a:pt x="3429378" y="3227311"/>
                </a:lnTo>
                <a:lnTo>
                  <a:pt x="3510094" y="3194220"/>
                </a:lnTo>
                <a:lnTo>
                  <a:pt x="3553565" y="3163715"/>
                </a:lnTo>
                <a:lnTo>
                  <a:pt x="3590984" y="3126296"/>
                </a:lnTo>
                <a:lnTo>
                  <a:pt x="3621488" y="3082825"/>
                </a:lnTo>
                <a:lnTo>
                  <a:pt x="3644215" y="3034164"/>
                </a:lnTo>
                <a:lnTo>
                  <a:pt x="3661528" y="2964325"/>
                </a:lnTo>
                <a:lnTo>
                  <a:pt x="3665742" y="2919994"/>
                </a:lnTo>
                <a:lnTo>
                  <a:pt x="3667906" y="2868297"/>
                </a:lnTo>
                <a:lnTo>
                  <a:pt x="3668703" y="2808415"/>
                </a:lnTo>
                <a:lnTo>
                  <a:pt x="3668703" y="433132"/>
                </a:lnTo>
                <a:lnTo>
                  <a:pt x="3667906" y="373251"/>
                </a:lnTo>
                <a:lnTo>
                  <a:pt x="3665742" y="321554"/>
                </a:lnTo>
                <a:lnTo>
                  <a:pt x="3661528" y="277222"/>
                </a:lnTo>
                <a:lnTo>
                  <a:pt x="3654580" y="239438"/>
                </a:lnTo>
                <a:lnTo>
                  <a:pt x="3621488" y="158722"/>
                </a:lnTo>
                <a:lnTo>
                  <a:pt x="3590984" y="115251"/>
                </a:lnTo>
                <a:lnTo>
                  <a:pt x="3553565" y="77832"/>
                </a:lnTo>
                <a:lnTo>
                  <a:pt x="3510094" y="47328"/>
                </a:lnTo>
                <a:lnTo>
                  <a:pt x="3461433" y="24601"/>
                </a:lnTo>
                <a:lnTo>
                  <a:pt x="3391594" y="7289"/>
                </a:lnTo>
                <a:lnTo>
                  <a:pt x="3347263" y="3075"/>
                </a:lnTo>
                <a:lnTo>
                  <a:pt x="3295566" y="911"/>
                </a:lnTo>
                <a:lnTo>
                  <a:pt x="3235684" y="113"/>
                </a:lnTo>
                <a:lnTo>
                  <a:pt x="316680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3139" y="2980022"/>
            <a:ext cx="3387090" cy="178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35" dirty="0">
                <a:latin typeface="Microsoft Sans Serif"/>
                <a:cs typeface="Microsoft Sans Serif"/>
              </a:rPr>
              <a:t>Creating </a:t>
            </a:r>
            <a:r>
              <a:rPr sz="2600" spc="15" dirty="0">
                <a:latin typeface="Microsoft Sans Serif"/>
                <a:cs typeface="Microsoft Sans Serif"/>
              </a:rPr>
              <a:t>a 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120" dirty="0">
                <a:latin typeface="Microsoft Sans Serif"/>
                <a:cs typeface="Microsoft Sans Serif"/>
              </a:rPr>
              <a:t>BeautifulSoup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175" dirty="0">
                <a:latin typeface="Microsoft Sans Serif"/>
                <a:cs typeface="Microsoft Sans Serif"/>
              </a:rPr>
              <a:t>object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200" dirty="0">
                <a:latin typeface="Microsoft Sans Serif"/>
                <a:cs typeface="Microsoft Sans Serif"/>
              </a:rPr>
              <a:t>from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60" dirty="0">
                <a:latin typeface="Microsoft Sans Serif"/>
                <a:cs typeface="Microsoft Sans Serif"/>
              </a:rPr>
              <a:t>HTML </a:t>
            </a:r>
            <a:r>
              <a:rPr sz="2600" spc="65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response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8826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805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0" y="2919994"/>
                </a:lnTo>
                <a:lnTo>
                  <a:pt x="7173" y="2964325"/>
                </a:lnTo>
                <a:lnTo>
                  <a:pt x="14119" y="3002109"/>
                </a:lnTo>
                <a:lnTo>
                  <a:pt x="47210" y="3082825"/>
                </a:lnTo>
                <a:lnTo>
                  <a:pt x="77716" y="3126296"/>
                </a:lnTo>
                <a:lnTo>
                  <a:pt x="115136" y="3163715"/>
                </a:lnTo>
                <a:lnTo>
                  <a:pt x="158609" y="3194220"/>
                </a:lnTo>
                <a:lnTo>
                  <a:pt x="207272" y="3216947"/>
                </a:lnTo>
                <a:lnTo>
                  <a:pt x="277107" y="3234259"/>
                </a:lnTo>
                <a:lnTo>
                  <a:pt x="321439" y="3238473"/>
                </a:lnTo>
                <a:lnTo>
                  <a:pt x="373136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5" y="3241548"/>
                </a:lnTo>
                <a:lnTo>
                  <a:pt x="3235688" y="3241434"/>
                </a:lnTo>
                <a:lnTo>
                  <a:pt x="3295568" y="3240637"/>
                </a:lnTo>
                <a:lnTo>
                  <a:pt x="3347264" y="3238473"/>
                </a:lnTo>
                <a:lnTo>
                  <a:pt x="3391595" y="3234259"/>
                </a:lnTo>
                <a:lnTo>
                  <a:pt x="3429379" y="3227311"/>
                </a:lnTo>
                <a:lnTo>
                  <a:pt x="3510096" y="3194220"/>
                </a:lnTo>
                <a:lnTo>
                  <a:pt x="3553567" y="3163715"/>
                </a:lnTo>
                <a:lnTo>
                  <a:pt x="3590984" y="3126296"/>
                </a:lnTo>
                <a:lnTo>
                  <a:pt x="3621487" y="3082825"/>
                </a:lnTo>
                <a:lnTo>
                  <a:pt x="3644214" y="3034164"/>
                </a:lnTo>
                <a:lnTo>
                  <a:pt x="3661530" y="2964325"/>
                </a:lnTo>
                <a:lnTo>
                  <a:pt x="3665745" y="2919994"/>
                </a:lnTo>
                <a:lnTo>
                  <a:pt x="3667910" y="2868297"/>
                </a:lnTo>
                <a:lnTo>
                  <a:pt x="3668707" y="2808415"/>
                </a:lnTo>
                <a:lnTo>
                  <a:pt x="3668707" y="433132"/>
                </a:lnTo>
                <a:lnTo>
                  <a:pt x="3667910" y="373251"/>
                </a:lnTo>
                <a:lnTo>
                  <a:pt x="3665745" y="321554"/>
                </a:lnTo>
                <a:lnTo>
                  <a:pt x="3661530" y="277222"/>
                </a:lnTo>
                <a:lnTo>
                  <a:pt x="3654581" y="239438"/>
                </a:lnTo>
                <a:lnTo>
                  <a:pt x="3621487" y="158722"/>
                </a:lnTo>
                <a:lnTo>
                  <a:pt x="3590984" y="115251"/>
                </a:lnTo>
                <a:lnTo>
                  <a:pt x="3553567" y="77832"/>
                </a:lnTo>
                <a:lnTo>
                  <a:pt x="3510096" y="47328"/>
                </a:lnTo>
                <a:lnTo>
                  <a:pt x="3461435" y="24601"/>
                </a:lnTo>
                <a:lnTo>
                  <a:pt x="3391595" y="7289"/>
                </a:lnTo>
                <a:lnTo>
                  <a:pt x="3347264" y="3075"/>
                </a:lnTo>
                <a:lnTo>
                  <a:pt x="3295568" y="911"/>
                </a:lnTo>
                <a:lnTo>
                  <a:pt x="3235688" y="113"/>
                </a:lnTo>
                <a:lnTo>
                  <a:pt x="316680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78971" y="2980022"/>
            <a:ext cx="3287395" cy="17849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600" spc="135" dirty="0">
                <a:latin typeface="Microsoft Sans Serif"/>
                <a:cs typeface="Microsoft Sans Serif"/>
              </a:rPr>
              <a:t>Extracting</a:t>
            </a:r>
            <a:endParaRPr sz="260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11000"/>
              </a:lnSpc>
            </a:pPr>
            <a:r>
              <a:rPr sz="2600" spc="85" dirty="0">
                <a:latin typeface="Microsoft Sans Serif"/>
                <a:cs typeface="Microsoft Sans Serif"/>
              </a:rPr>
              <a:t>all </a:t>
            </a:r>
            <a:r>
              <a:rPr sz="2600" spc="175" dirty="0">
                <a:latin typeface="Microsoft Sans Serif"/>
                <a:cs typeface="Microsoft Sans Serif"/>
              </a:rPr>
              <a:t>column </a:t>
            </a:r>
            <a:r>
              <a:rPr sz="2600" spc="105" dirty="0">
                <a:latin typeface="Microsoft Sans Serif"/>
                <a:cs typeface="Microsoft Sans Serif"/>
              </a:rPr>
              <a:t>names </a:t>
            </a:r>
            <a:r>
              <a:rPr sz="2600" spc="110" dirty="0">
                <a:latin typeface="Microsoft Sans Serif"/>
                <a:cs typeface="Microsoft Sans Serif"/>
              </a:rPr>
              <a:t> </a:t>
            </a:r>
            <a:r>
              <a:rPr sz="2600" spc="200" dirty="0">
                <a:latin typeface="Microsoft Sans Serif"/>
                <a:cs typeface="Microsoft Sans Serif"/>
              </a:rPr>
              <a:t>from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60" dirty="0">
                <a:latin typeface="Microsoft Sans Serif"/>
                <a:cs typeface="Microsoft Sans Serif"/>
              </a:rPr>
              <a:t>HTML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table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header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44505" y="4436186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794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7" y="3075"/>
                </a:lnTo>
                <a:lnTo>
                  <a:pt x="277104" y="7288"/>
                </a:lnTo>
                <a:lnTo>
                  <a:pt x="239318" y="14236"/>
                </a:lnTo>
                <a:lnTo>
                  <a:pt x="158604" y="47327"/>
                </a:lnTo>
                <a:lnTo>
                  <a:pt x="115134" y="77831"/>
                </a:lnTo>
                <a:lnTo>
                  <a:pt x="77715" y="115250"/>
                </a:lnTo>
                <a:lnTo>
                  <a:pt x="47210" y="158722"/>
                </a:lnTo>
                <a:lnTo>
                  <a:pt x="24482" y="207383"/>
                </a:lnTo>
                <a:lnTo>
                  <a:pt x="7173" y="277222"/>
                </a:lnTo>
                <a:lnTo>
                  <a:pt x="2960" y="321553"/>
                </a:lnTo>
                <a:lnTo>
                  <a:pt x="797" y="373250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6"/>
                </a:lnTo>
                <a:lnTo>
                  <a:pt x="2960" y="2919993"/>
                </a:lnTo>
                <a:lnTo>
                  <a:pt x="7173" y="2964324"/>
                </a:lnTo>
                <a:lnTo>
                  <a:pt x="14119" y="3002108"/>
                </a:lnTo>
                <a:lnTo>
                  <a:pt x="47210" y="3082824"/>
                </a:lnTo>
                <a:lnTo>
                  <a:pt x="77715" y="3126295"/>
                </a:lnTo>
                <a:lnTo>
                  <a:pt x="115134" y="3163714"/>
                </a:lnTo>
                <a:lnTo>
                  <a:pt x="158604" y="3194218"/>
                </a:lnTo>
                <a:lnTo>
                  <a:pt x="207262" y="3216946"/>
                </a:lnTo>
                <a:lnTo>
                  <a:pt x="277104" y="3234258"/>
                </a:lnTo>
                <a:lnTo>
                  <a:pt x="321437" y="3238472"/>
                </a:lnTo>
                <a:lnTo>
                  <a:pt x="373136" y="3240636"/>
                </a:lnTo>
                <a:lnTo>
                  <a:pt x="433018" y="3241433"/>
                </a:lnTo>
                <a:lnTo>
                  <a:pt x="501902" y="3241547"/>
                </a:lnTo>
                <a:lnTo>
                  <a:pt x="3166794" y="3241547"/>
                </a:lnTo>
                <a:lnTo>
                  <a:pt x="3235678" y="3241433"/>
                </a:lnTo>
                <a:lnTo>
                  <a:pt x="3295560" y="3240636"/>
                </a:lnTo>
                <a:lnTo>
                  <a:pt x="3347258" y="3238472"/>
                </a:lnTo>
                <a:lnTo>
                  <a:pt x="3391589" y="3234258"/>
                </a:lnTo>
                <a:lnTo>
                  <a:pt x="3429372" y="3227310"/>
                </a:lnTo>
                <a:lnTo>
                  <a:pt x="3510087" y="3194218"/>
                </a:lnTo>
                <a:lnTo>
                  <a:pt x="3553560" y="3163714"/>
                </a:lnTo>
                <a:lnTo>
                  <a:pt x="3590980" y="3126295"/>
                </a:lnTo>
                <a:lnTo>
                  <a:pt x="3621486" y="3082824"/>
                </a:lnTo>
                <a:lnTo>
                  <a:pt x="3644214" y="3034163"/>
                </a:lnTo>
                <a:lnTo>
                  <a:pt x="3661523" y="2964324"/>
                </a:lnTo>
                <a:lnTo>
                  <a:pt x="3665736" y="2919993"/>
                </a:lnTo>
                <a:lnTo>
                  <a:pt x="3667900" y="2868296"/>
                </a:lnTo>
                <a:lnTo>
                  <a:pt x="3668697" y="2808415"/>
                </a:lnTo>
                <a:lnTo>
                  <a:pt x="3668697" y="433132"/>
                </a:lnTo>
                <a:lnTo>
                  <a:pt x="3667900" y="373250"/>
                </a:lnTo>
                <a:lnTo>
                  <a:pt x="3665736" y="321553"/>
                </a:lnTo>
                <a:lnTo>
                  <a:pt x="3661523" y="277222"/>
                </a:lnTo>
                <a:lnTo>
                  <a:pt x="3654577" y="239438"/>
                </a:lnTo>
                <a:lnTo>
                  <a:pt x="3621486" y="158722"/>
                </a:lnTo>
                <a:lnTo>
                  <a:pt x="3590980" y="115250"/>
                </a:lnTo>
                <a:lnTo>
                  <a:pt x="3553560" y="77831"/>
                </a:lnTo>
                <a:lnTo>
                  <a:pt x="3510087" y="47327"/>
                </a:lnTo>
                <a:lnTo>
                  <a:pt x="3461424" y="24600"/>
                </a:lnTo>
                <a:lnTo>
                  <a:pt x="3391589" y="7288"/>
                </a:lnTo>
                <a:lnTo>
                  <a:pt x="3347258" y="3075"/>
                </a:lnTo>
                <a:lnTo>
                  <a:pt x="3295560" y="911"/>
                </a:lnTo>
                <a:lnTo>
                  <a:pt x="3235678" y="113"/>
                </a:lnTo>
                <a:lnTo>
                  <a:pt x="3166794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645105" y="5381745"/>
            <a:ext cx="3067685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1020" marR="5080" indent="-528955">
              <a:lnSpc>
                <a:spcPct val="111000"/>
              </a:lnSpc>
              <a:spcBef>
                <a:spcPts val="90"/>
              </a:spcBef>
            </a:pPr>
            <a:r>
              <a:rPr sz="2600" spc="150" dirty="0">
                <a:latin typeface="Microsoft Sans Serif"/>
                <a:cs typeface="Microsoft Sans Serif"/>
              </a:rPr>
              <a:t>Collecting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by </a:t>
            </a:r>
            <a:r>
              <a:rPr sz="2600" spc="130" dirty="0">
                <a:latin typeface="Microsoft Sans Serif"/>
                <a:cs typeface="Microsoft Sans Serif"/>
              </a:rPr>
              <a:t>parsing </a:t>
            </a:r>
            <a:r>
              <a:rPr sz="2600" spc="135" dirty="0">
                <a:latin typeface="Microsoft Sans Serif"/>
                <a:cs typeface="Microsoft Sans Serif"/>
              </a:rPr>
              <a:t> </a:t>
            </a:r>
            <a:r>
              <a:rPr sz="2600" spc="60" dirty="0">
                <a:latin typeface="Microsoft Sans Serif"/>
                <a:cs typeface="Microsoft Sans Serif"/>
              </a:rPr>
              <a:t>HTML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20" dirty="0">
                <a:latin typeface="Microsoft Sans Serif"/>
                <a:cs typeface="Microsoft Sans Serif"/>
              </a:rPr>
              <a:t>tables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88272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24221" y="0"/>
                </a:moveTo>
                <a:lnTo>
                  <a:pt x="544456" y="0"/>
                </a:lnTo>
                <a:lnTo>
                  <a:pt x="469732" y="123"/>
                </a:lnTo>
                <a:lnTo>
                  <a:pt x="404774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6" y="15443"/>
                </a:lnTo>
                <a:lnTo>
                  <a:pt x="180487" y="46621"/>
                </a:lnTo>
                <a:lnTo>
                  <a:pt x="139933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9" y="180613"/>
                </a:lnTo>
                <a:lnTo>
                  <a:pt x="26566" y="224968"/>
                </a:lnTo>
                <a:lnTo>
                  <a:pt x="7784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4" y="2940820"/>
                </a:lnTo>
                <a:lnTo>
                  <a:pt x="15322" y="2981807"/>
                </a:lnTo>
                <a:lnTo>
                  <a:pt x="46499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3" y="3169026"/>
                </a:lnTo>
                <a:lnTo>
                  <a:pt x="180487" y="3194927"/>
                </a:lnTo>
                <a:lnTo>
                  <a:pt x="224843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4" y="3240560"/>
                </a:lnTo>
                <a:lnTo>
                  <a:pt x="469732" y="3241424"/>
                </a:lnTo>
                <a:lnTo>
                  <a:pt x="544456" y="3241548"/>
                </a:lnTo>
                <a:lnTo>
                  <a:pt x="3124221" y="3241548"/>
                </a:lnTo>
                <a:lnTo>
                  <a:pt x="3198946" y="3241424"/>
                </a:lnTo>
                <a:lnTo>
                  <a:pt x="3263905" y="3240560"/>
                </a:lnTo>
                <a:lnTo>
                  <a:pt x="3319987" y="3238212"/>
                </a:lnTo>
                <a:lnTo>
                  <a:pt x="3368077" y="3233641"/>
                </a:lnTo>
                <a:lnTo>
                  <a:pt x="3409064" y="3226104"/>
                </a:lnTo>
                <a:lnTo>
                  <a:pt x="3488191" y="3194927"/>
                </a:lnTo>
                <a:lnTo>
                  <a:pt x="3528746" y="3169026"/>
                </a:lnTo>
                <a:lnTo>
                  <a:pt x="3564958" y="3137699"/>
                </a:lnTo>
                <a:lnTo>
                  <a:pt x="3596286" y="3101489"/>
                </a:lnTo>
                <a:lnTo>
                  <a:pt x="3622187" y="3060935"/>
                </a:lnTo>
                <a:lnTo>
                  <a:pt x="3642121" y="3016580"/>
                </a:lnTo>
                <a:lnTo>
                  <a:pt x="3660903" y="2940820"/>
                </a:lnTo>
                <a:lnTo>
                  <a:pt x="3665475" y="2892730"/>
                </a:lnTo>
                <a:lnTo>
                  <a:pt x="3667823" y="2836649"/>
                </a:lnTo>
                <a:lnTo>
                  <a:pt x="3668688" y="2771690"/>
                </a:lnTo>
                <a:lnTo>
                  <a:pt x="3668688" y="469857"/>
                </a:lnTo>
                <a:lnTo>
                  <a:pt x="3667823" y="404899"/>
                </a:lnTo>
                <a:lnTo>
                  <a:pt x="3665475" y="348818"/>
                </a:lnTo>
                <a:lnTo>
                  <a:pt x="3660903" y="300728"/>
                </a:lnTo>
                <a:lnTo>
                  <a:pt x="3653366" y="259740"/>
                </a:lnTo>
                <a:lnTo>
                  <a:pt x="3622187" y="180613"/>
                </a:lnTo>
                <a:lnTo>
                  <a:pt x="3596286" y="140059"/>
                </a:lnTo>
                <a:lnTo>
                  <a:pt x="3564958" y="103848"/>
                </a:lnTo>
                <a:lnTo>
                  <a:pt x="3528746" y="72522"/>
                </a:lnTo>
                <a:lnTo>
                  <a:pt x="3488191" y="46621"/>
                </a:lnTo>
                <a:lnTo>
                  <a:pt x="3443834" y="26687"/>
                </a:lnTo>
                <a:lnTo>
                  <a:pt x="3368077" y="7907"/>
                </a:lnTo>
                <a:lnTo>
                  <a:pt x="3319987" y="3335"/>
                </a:lnTo>
                <a:lnTo>
                  <a:pt x="3263905" y="988"/>
                </a:lnTo>
                <a:lnTo>
                  <a:pt x="3198946" y="123"/>
                </a:lnTo>
                <a:lnTo>
                  <a:pt x="312422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63258" y="7545740"/>
            <a:ext cx="2919095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" marR="5080" indent="-42545" algn="just">
              <a:lnSpc>
                <a:spcPct val="111000"/>
              </a:lnSpc>
              <a:spcBef>
                <a:spcPts val="90"/>
              </a:spcBef>
            </a:pPr>
            <a:r>
              <a:rPr sz="2600" spc="160" dirty="0">
                <a:latin typeface="Microsoft Sans Serif"/>
                <a:cs typeface="Microsoft Sans Serif"/>
              </a:rPr>
              <a:t>Constructing</a:t>
            </a:r>
            <a:r>
              <a:rPr sz="2600" spc="-110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55" dirty="0">
                <a:latin typeface="Microsoft Sans Serif"/>
                <a:cs typeface="Microsoft Sans Serif"/>
              </a:rPr>
              <a:t>we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80" dirty="0">
                <a:latin typeface="Microsoft Sans Serif"/>
                <a:cs typeface="Microsoft Sans Serif"/>
              </a:rPr>
              <a:t>have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55" dirty="0">
                <a:latin typeface="Microsoft Sans Serif"/>
                <a:cs typeface="Microsoft Sans Serif"/>
              </a:rPr>
              <a:t>obtained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into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a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dictionary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32032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9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9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2082" y="7755731"/>
            <a:ext cx="3408679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9545" marR="5080" indent="-157480">
              <a:lnSpc>
                <a:spcPct val="111000"/>
              </a:lnSpc>
              <a:spcBef>
                <a:spcPts val="90"/>
              </a:spcBef>
            </a:pPr>
            <a:r>
              <a:rPr sz="2600" spc="135" dirty="0">
                <a:latin typeface="Microsoft Sans Serif"/>
                <a:cs typeface="Microsoft Sans Serif"/>
              </a:rPr>
              <a:t>Creating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a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dataframe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200" dirty="0">
                <a:latin typeface="Microsoft Sans Serif"/>
                <a:cs typeface="Microsoft Sans Serif"/>
              </a:rPr>
              <a:t>from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dictionary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5793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9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9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19784" y="7755731"/>
            <a:ext cx="298132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44880" marR="5080" indent="-932815">
              <a:lnSpc>
                <a:spcPct val="111000"/>
              </a:lnSpc>
              <a:spcBef>
                <a:spcPts val="90"/>
              </a:spcBef>
            </a:pPr>
            <a:r>
              <a:rPr sz="2600" spc="145" dirty="0">
                <a:latin typeface="Microsoft Sans Serif"/>
                <a:cs typeface="Microsoft Sans Serif"/>
              </a:rPr>
              <a:t>Exporting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204" dirty="0">
                <a:latin typeface="Microsoft Sans Serif"/>
                <a:cs typeface="Microsoft Sans Serif"/>
              </a:rPr>
              <a:t>to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CSV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596148" y="3454547"/>
            <a:ext cx="887730" cy="846455"/>
            <a:chOff x="9596148" y="3454547"/>
            <a:chExt cx="887730" cy="846455"/>
          </a:xfrm>
        </p:grpSpPr>
        <p:sp>
          <p:nvSpPr>
            <p:cNvPr id="19" name="object 19"/>
            <p:cNvSpPr/>
            <p:nvPr/>
          </p:nvSpPr>
          <p:spPr>
            <a:xfrm>
              <a:off x="9622325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4" y="0"/>
                  </a:moveTo>
                  <a:lnTo>
                    <a:pt x="469134" y="269861"/>
                  </a:lnTo>
                  <a:lnTo>
                    <a:pt x="0" y="269861"/>
                  </a:lnTo>
                  <a:lnTo>
                    <a:pt x="0" y="523848"/>
                  </a:lnTo>
                  <a:lnTo>
                    <a:pt x="469134" y="523848"/>
                  </a:lnTo>
                  <a:lnTo>
                    <a:pt x="469134" y="793710"/>
                  </a:lnTo>
                  <a:lnTo>
                    <a:pt x="834912" y="396855"/>
                  </a:lnTo>
                  <a:lnTo>
                    <a:pt x="469134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22325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39910" y="3454547"/>
            <a:ext cx="887730" cy="846455"/>
            <a:chOff x="4839910" y="3454547"/>
            <a:chExt cx="887730" cy="846455"/>
          </a:xfrm>
        </p:grpSpPr>
        <p:sp>
          <p:nvSpPr>
            <p:cNvPr id="22" name="object 22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0"/>
                  </a:moveTo>
                  <a:lnTo>
                    <a:pt x="469133" y="269860"/>
                  </a:lnTo>
                  <a:lnTo>
                    <a:pt x="0" y="269860"/>
                  </a:lnTo>
                  <a:lnTo>
                    <a:pt x="0" y="523848"/>
                  </a:lnTo>
                  <a:lnTo>
                    <a:pt x="469133" y="523848"/>
                  </a:lnTo>
                  <a:lnTo>
                    <a:pt x="469133" y="793710"/>
                  </a:lnTo>
                  <a:lnTo>
                    <a:pt x="834912" y="396854"/>
                  </a:lnTo>
                  <a:lnTo>
                    <a:pt x="46913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4607083" y="3501159"/>
            <a:ext cx="774065" cy="755650"/>
            <a:chOff x="14607083" y="3501159"/>
            <a:chExt cx="774065" cy="755650"/>
          </a:xfrm>
        </p:grpSpPr>
        <p:sp>
          <p:nvSpPr>
            <p:cNvPr id="25" name="object 25"/>
            <p:cNvSpPr/>
            <p:nvPr/>
          </p:nvSpPr>
          <p:spPr>
            <a:xfrm>
              <a:off x="14633261" y="3527337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163262" y="0"/>
                  </a:moveTo>
                  <a:lnTo>
                    <a:pt x="0" y="194565"/>
                  </a:lnTo>
                  <a:lnTo>
                    <a:pt x="359381" y="496118"/>
                  </a:lnTo>
                  <a:lnTo>
                    <a:pt x="185921" y="702845"/>
                  </a:lnTo>
                  <a:lnTo>
                    <a:pt x="721213" y="633954"/>
                  </a:lnTo>
                  <a:lnTo>
                    <a:pt x="696104" y="94827"/>
                  </a:lnTo>
                  <a:lnTo>
                    <a:pt x="522643" y="301553"/>
                  </a:lnTo>
                  <a:lnTo>
                    <a:pt x="16326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633260" y="3527337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359377" y="496119"/>
                  </a:moveTo>
                  <a:lnTo>
                    <a:pt x="185913" y="702845"/>
                  </a:lnTo>
                  <a:lnTo>
                    <a:pt x="721210" y="633954"/>
                  </a:lnTo>
                  <a:lnTo>
                    <a:pt x="696101" y="94827"/>
                  </a:lnTo>
                  <a:lnTo>
                    <a:pt x="522637" y="301553"/>
                  </a:lnTo>
                  <a:lnTo>
                    <a:pt x="163260" y="0"/>
                  </a:lnTo>
                  <a:lnTo>
                    <a:pt x="0" y="194565"/>
                  </a:lnTo>
                  <a:lnTo>
                    <a:pt x="359377" y="49611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839910" y="7797922"/>
            <a:ext cx="887730" cy="846455"/>
            <a:chOff x="4839910" y="7797922"/>
            <a:chExt cx="887730" cy="846455"/>
          </a:xfrm>
        </p:grpSpPr>
        <p:sp>
          <p:nvSpPr>
            <p:cNvPr id="28" name="object 28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0"/>
                  </a:moveTo>
                  <a:lnTo>
                    <a:pt x="0" y="396855"/>
                  </a:lnTo>
                  <a:lnTo>
                    <a:pt x="365778" y="793711"/>
                  </a:lnTo>
                  <a:lnTo>
                    <a:pt x="365778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8" y="269861"/>
                  </a:lnTo>
                  <a:lnTo>
                    <a:pt x="365778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605572" y="7797922"/>
            <a:ext cx="887730" cy="846455"/>
            <a:chOff x="9605572" y="7797922"/>
            <a:chExt cx="887730" cy="846455"/>
          </a:xfrm>
        </p:grpSpPr>
        <p:sp>
          <p:nvSpPr>
            <p:cNvPr id="31" name="object 31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9" y="0"/>
                  </a:moveTo>
                  <a:lnTo>
                    <a:pt x="0" y="396855"/>
                  </a:lnTo>
                  <a:lnTo>
                    <a:pt x="365779" y="793711"/>
                  </a:lnTo>
                  <a:lnTo>
                    <a:pt x="365779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9" y="269861"/>
                  </a:lnTo>
                  <a:lnTo>
                    <a:pt x="3657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597476" y="7844535"/>
            <a:ext cx="774065" cy="755650"/>
            <a:chOff x="14597476" y="7844535"/>
            <a:chExt cx="774065" cy="755650"/>
          </a:xfrm>
        </p:grpSpPr>
        <p:sp>
          <p:nvSpPr>
            <p:cNvPr id="34" name="object 34"/>
            <p:cNvSpPr/>
            <p:nvPr/>
          </p:nvSpPr>
          <p:spPr>
            <a:xfrm>
              <a:off x="14623659" y="7870713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557951" y="0"/>
                  </a:moveTo>
                  <a:lnTo>
                    <a:pt x="198569" y="301553"/>
                  </a:lnTo>
                  <a:lnTo>
                    <a:pt x="25109" y="94827"/>
                  </a:lnTo>
                  <a:lnTo>
                    <a:pt x="0" y="633954"/>
                  </a:lnTo>
                  <a:lnTo>
                    <a:pt x="535292" y="702845"/>
                  </a:lnTo>
                  <a:lnTo>
                    <a:pt x="361831" y="496118"/>
                  </a:lnTo>
                  <a:lnTo>
                    <a:pt x="721203" y="194565"/>
                  </a:lnTo>
                  <a:lnTo>
                    <a:pt x="557951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23653" y="7870713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361832" y="496119"/>
                  </a:moveTo>
                  <a:lnTo>
                    <a:pt x="535296" y="702845"/>
                  </a:lnTo>
                  <a:lnTo>
                    <a:pt x="0" y="633954"/>
                  </a:lnTo>
                  <a:lnTo>
                    <a:pt x="25108" y="94827"/>
                  </a:lnTo>
                  <a:lnTo>
                    <a:pt x="198572" y="301553"/>
                  </a:lnTo>
                  <a:lnTo>
                    <a:pt x="557950" y="0"/>
                  </a:lnTo>
                  <a:lnTo>
                    <a:pt x="721210" y="194565"/>
                  </a:lnTo>
                  <a:lnTo>
                    <a:pt x="361832" y="49611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9FCC75F-6BBC-2008-91F2-A965C7D34C13}"/>
              </a:ext>
            </a:extLst>
          </p:cNvPr>
          <p:cNvSpPr txBox="1"/>
          <p:nvPr/>
        </p:nvSpPr>
        <p:spPr>
          <a:xfrm>
            <a:off x="4866087" y="854075"/>
            <a:ext cx="11280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800" dirty="0">
                <a:solidFill>
                  <a:schemeClr val="accent3"/>
                </a:solidFill>
              </a:rPr>
              <a:t>DATA COLLECTION – WEB SCRAPING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{FB81CF9D-D0D3-2041-8120-8602C34C1580}tf16401378</Template>
  <TotalTime>125</TotalTime>
  <Words>2544</Words>
  <Application>Microsoft Macintosh PowerPoint</Application>
  <PresentationFormat>Custom</PresentationFormat>
  <Paragraphs>254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MT</vt:lpstr>
      <vt:lpstr>Courier New</vt:lpstr>
      <vt:lpstr>Microsoft Sans Serif</vt:lpstr>
      <vt:lpstr>MS Shell Dlg 2</vt:lpstr>
      <vt:lpstr>Times New Roman</vt:lpstr>
      <vt:lpstr>Verdana</vt:lpstr>
      <vt:lpstr>Wingdings</vt:lpstr>
      <vt:lpstr>Wingdings 3</vt:lpstr>
      <vt:lpstr>Madison</vt:lpstr>
      <vt:lpstr>Nkosithandile Shologu 28 October 2024</vt:lpstr>
      <vt:lpstr>PowerPoint Presentation</vt:lpstr>
      <vt:lpstr>Summary of methodologies</vt:lpstr>
      <vt:lpstr>Project background and context</vt:lpstr>
      <vt:lpstr>Section 1</vt:lpstr>
      <vt:lpstr>PowerPoint Presentation</vt:lpstr>
      <vt:lpstr>Data collection process involved a combination of API requests from SpaceX REST  API and Web Scraping data from a table in SpaceX’s Wikipedia entry.</vt:lpstr>
      <vt:lpstr>PowerPoint Presentation</vt:lpstr>
      <vt:lpstr>PowerPoint Presentation</vt:lpstr>
      <vt:lpstr>PowerPoint Presentation</vt:lpstr>
      <vt:lpstr>Charts were plotted:</vt:lpstr>
      <vt:lpstr>PowerPoint Presentation</vt:lpstr>
      <vt:lpstr>Markers of all Launch Sites:</vt:lpstr>
      <vt:lpstr>Launch Sites Dropdown List: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Explanation:</vt:lpstr>
      <vt:lpstr>PowerPoint Presentation</vt:lpstr>
      <vt:lpstr>PowerPoint Presentation</vt:lpstr>
      <vt:lpstr>Explanation: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Explanation:</vt:lpstr>
      <vt:lpstr>PowerPoint Presentation</vt:lpstr>
      <vt:lpstr>PowerPoint Presentation</vt:lpstr>
      <vt:lpstr>PowerPoint Presentation</vt:lpstr>
      <vt:lpstr>PowerPoint Presentation</vt:lpstr>
      <vt:lpstr>Explanation:</vt:lpstr>
      <vt:lpstr>Section 5</vt:lpstr>
      <vt:lpstr>Scores and Accuracy of the Test Set</vt:lpstr>
      <vt:lpstr>Explanation: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ds-capstone-presentation</dc:title>
  <cp:lastModifiedBy>Microsoft Office User</cp:lastModifiedBy>
  <cp:revision>3</cp:revision>
  <dcterms:created xsi:type="dcterms:W3CDTF">2024-10-28T16:28:53Z</dcterms:created>
  <dcterms:modified xsi:type="dcterms:W3CDTF">2024-10-28T18:34:11Z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2021-08-29T00:00:00Z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2024-10-28T00:00:00Z</vt:filetime>
  </property>
</Properties>
</file>