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0" r:id="rId2"/>
  </p:sldIdLst>
  <p:sldSz cx="42794238" cy="30267275"/>
  <p:notesSz cx="7315200" cy="9601200"/>
  <p:defaultTextStyle>
    <a:defPPr>
      <a:defRPr lang="en-US"/>
    </a:defPPr>
    <a:lvl1pPr marL="0" algn="l" defTabSz="4075480" rtl="0" eaLnBrk="1" latinLnBrk="0" hangingPunct="1">
      <a:defRPr sz="8000" kern="1200">
        <a:solidFill>
          <a:schemeClr val="tx1"/>
        </a:solidFill>
        <a:latin typeface="+mn-lt"/>
        <a:ea typeface="+mn-ea"/>
        <a:cs typeface="+mn-cs"/>
      </a:defRPr>
    </a:lvl1pPr>
    <a:lvl2pPr marL="2037740" algn="l" defTabSz="4075480" rtl="0" eaLnBrk="1" latinLnBrk="0" hangingPunct="1">
      <a:defRPr sz="8000" kern="1200">
        <a:solidFill>
          <a:schemeClr val="tx1"/>
        </a:solidFill>
        <a:latin typeface="+mn-lt"/>
        <a:ea typeface="+mn-ea"/>
        <a:cs typeface="+mn-cs"/>
      </a:defRPr>
    </a:lvl2pPr>
    <a:lvl3pPr marL="4075480" algn="l" defTabSz="4075480" rtl="0" eaLnBrk="1" latinLnBrk="0" hangingPunct="1">
      <a:defRPr sz="8000" kern="1200">
        <a:solidFill>
          <a:schemeClr val="tx1"/>
        </a:solidFill>
        <a:latin typeface="+mn-lt"/>
        <a:ea typeface="+mn-ea"/>
        <a:cs typeface="+mn-cs"/>
      </a:defRPr>
    </a:lvl3pPr>
    <a:lvl4pPr marL="6113222" algn="l" defTabSz="4075480" rtl="0" eaLnBrk="1" latinLnBrk="0" hangingPunct="1">
      <a:defRPr sz="8000" kern="1200">
        <a:solidFill>
          <a:schemeClr val="tx1"/>
        </a:solidFill>
        <a:latin typeface="+mn-lt"/>
        <a:ea typeface="+mn-ea"/>
        <a:cs typeface="+mn-cs"/>
      </a:defRPr>
    </a:lvl4pPr>
    <a:lvl5pPr marL="8150962" algn="l" defTabSz="4075480" rtl="0" eaLnBrk="1" latinLnBrk="0" hangingPunct="1">
      <a:defRPr sz="8000" kern="1200">
        <a:solidFill>
          <a:schemeClr val="tx1"/>
        </a:solidFill>
        <a:latin typeface="+mn-lt"/>
        <a:ea typeface="+mn-ea"/>
        <a:cs typeface="+mn-cs"/>
      </a:defRPr>
    </a:lvl5pPr>
    <a:lvl6pPr marL="10188702" algn="l" defTabSz="4075480" rtl="0" eaLnBrk="1" latinLnBrk="0" hangingPunct="1">
      <a:defRPr sz="8000" kern="1200">
        <a:solidFill>
          <a:schemeClr val="tx1"/>
        </a:solidFill>
        <a:latin typeface="+mn-lt"/>
        <a:ea typeface="+mn-ea"/>
        <a:cs typeface="+mn-cs"/>
      </a:defRPr>
    </a:lvl6pPr>
    <a:lvl7pPr marL="12226442" algn="l" defTabSz="4075480" rtl="0" eaLnBrk="1" latinLnBrk="0" hangingPunct="1">
      <a:defRPr sz="8000" kern="1200">
        <a:solidFill>
          <a:schemeClr val="tx1"/>
        </a:solidFill>
        <a:latin typeface="+mn-lt"/>
        <a:ea typeface="+mn-ea"/>
        <a:cs typeface="+mn-cs"/>
      </a:defRPr>
    </a:lvl7pPr>
    <a:lvl8pPr marL="14264182" algn="l" defTabSz="4075480" rtl="0" eaLnBrk="1" latinLnBrk="0" hangingPunct="1">
      <a:defRPr sz="8000" kern="1200">
        <a:solidFill>
          <a:schemeClr val="tx1"/>
        </a:solidFill>
        <a:latin typeface="+mn-lt"/>
        <a:ea typeface="+mn-ea"/>
        <a:cs typeface="+mn-cs"/>
      </a:defRPr>
    </a:lvl8pPr>
    <a:lvl9pPr marL="16301924" algn="l" defTabSz="4075480" rtl="0" eaLnBrk="1" latinLnBrk="0" hangingPunct="1">
      <a:defRPr sz="8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48" userDrawn="1">
          <p15:clr>
            <a:srgbClr val="A4A3A4"/>
          </p15:clr>
        </p15:guide>
        <p15:guide id="2" pos="134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400"/>
    <a:srgbClr val="8A8A8A"/>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1" autoAdjust="0"/>
    <p:restoredTop sz="95040" autoAdjust="0"/>
  </p:normalViewPr>
  <p:slideViewPr>
    <p:cSldViewPr snapToGrid="0">
      <p:cViewPr varScale="1">
        <p:scale>
          <a:sx n="18" d="100"/>
          <a:sy n="18" d="100"/>
        </p:scale>
        <p:origin x="1974" y="24"/>
      </p:cViewPr>
      <p:guideLst>
        <p:guide orient="horz" pos="18448"/>
        <p:guide pos="1347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A27B708-2555-834C-97B8-35CDF758D659}" type="datetimeFigureOut">
              <a:rPr lang="en-US" smtClean="0"/>
              <a:pPr/>
              <a:t>11/29/2017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2314C12-B17B-E54E-8510-11A7CCA69E63}" type="slidenum">
              <a:rPr lang="en-US" smtClean="0"/>
              <a:pPr/>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94C9F317-835A-4F14-AB92-389ED862B73D}" type="datetimeFigureOut">
              <a:rPr lang="en-US" smtClean="0"/>
              <a:t>11/29/2017</a:t>
            </a:fld>
            <a:endParaRPr lang="en-US"/>
          </a:p>
        </p:txBody>
      </p:sp>
      <p:sp>
        <p:nvSpPr>
          <p:cNvPr id="4" name="Slide Image Placeholder 3"/>
          <p:cNvSpPr>
            <a:spLocks noGrp="1" noRot="1" noChangeAspect="1"/>
          </p:cNvSpPr>
          <p:nvPr>
            <p:ph type="sldImg" idx="2"/>
          </p:nvPr>
        </p:nvSpPr>
        <p:spPr>
          <a:xfrm>
            <a:off x="1368425" y="1200150"/>
            <a:ext cx="45783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7582B435-ECC4-468B-8EEE-A91CB5343781}" type="slidenum">
              <a:rPr lang="en-US" smtClean="0"/>
              <a:t>‹#›</a:t>
            </a:fld>
            <a:endParaRPr lang="en-US"/>
          </a:p>
        </p:txBody>
      </p:sp>
    </p:spTree>
    <p:extLst>
      <p:ext uri="{BB962C8B-B14F-4D97-AF65-F5344CB8AC3E}">
        <p14:creationId xmlns:p14="http://schemas.microsoft.com/office/powerpoint/2010/main" val="354511004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68425" y="1200150"/>
            <a:ext cx="45783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2B435-ECC4-468B-8EEE-A91CB5343781}" type="slidenum">
              <a:rPr lang="en-US" smtClean="0"/>
              <a:t>1</a:t>
            </a:fld>
            <a:endParaRPr lang="en-US"/>
          </a:p>
        </p:txBody>
      </p:sp>
    </p:spTree>
    <p:extLst>
      <p:ext uri="{BB962C8B-B14F-4D97-AF65-F5344CB8AC3E}">
        <p14:creationId xmlns:p14="http://schemas.microsoft.com/office/powerpoint/2010/main" val="352920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36&quot; Post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747404" rtl="0" eaLnBrk="1" latinLnBrk="0" hangingPunct="1">
        <a:spcBef>
          <a:spcPct val="0"/>
        </a:spcBef>
        <a:buNone/>
        <a:defRPr sz="18022" kern="1200">
          <a:solidFill>
            <a:schemeClr val="tx1"/>
          </a:solidFill>
          <a:latin typeface="+mj-lt"/>
          <a:ea typeface="+mj-ea"/>
          <a:cs typeface="+mj-cs"/>
        </a:defRPr>
      </a:lvl1pPr>
    </p:titleStyle>
    <p:bodyStyle>
      <a:lvl1pPr marL="1405277" indent="-1405277" algn="l" defTabSz="3747404" rtl="0" eaLnBrk="1" latinLnBrk="0" hangingPunct="1">
        <a:spcBef>
          <a:spcPct val="20000"/>
        </a:spcBef>
        <a:buFont typeface="Arial" pitchFamily="34" charset="0"/>
        <a:buChar char="•"/>
        <a:defRPr sz="13057" kern="1200">
          <a:solidFill>
            <a:schemeClr val="tx1"/>
          </a:solidFill>
          <a:latin typeface="+mn-lt"/>
          <a:ea typeface="+mn-ea"/>
          <a:cs typeface="+mn-cs"/>
        </a:defRPr>
      </a:lvl1pPr>
      <a:lvl2pPr marL="3044766" indent="-1171064" algn="l" defTabSz="3747404" rtl="0" eaLnBrk="1" latinLnBrk="0" hangingPunct="1">
        <a:spcBef>
          <a:spcPct val="20000"/>
        </a:spcBef>
        <a:buFont typeface="Arial" pitchFamily="34" charset="0"/>
        <a:buChar char="–"/>
        <a:defRPr sz="11402" kern="1200">
          <a:solidFill>
            <a:schemeClr val="tx1"/>
          </a:solidFill>
          <a:latin typeface="+mn-lt"/>
          <a:ea typeface="+mn-ea"/>
          <a:cs typeface="+mn-cs"/>
        </a:defRPr>
      </a:lvl2pPr>
      <a:lvl3pPr marL="4684257" indent="-936851" algn="l" defTabSz="3747404" rtl="0" eaLnBrk="1" latinLnBrk="0" hangingPunct="1">
        <a:spcBef>
          <a:spcPct val="20000"/>
        </a:spcBef>
        <a:buFont typeface="Arial" pitchFamily="34" charset="0"/>
        <a:buChar char="•"/>
        <a:defRPr sz="9747" kern="1200">
          <a:solidFill>
            <a:schemeClr val="tx1"/>
          </a:solidFill>
          <a:latin typeface="+mn-lt"/>
          <a:ea typeface="+mn-ea"/>
          <a:cs typeface="+mn-cs"/>
        </a:defRPr>
      </a:lvl3pPr>
      <a:lvl4pPr marL="6557959" indent="-936851" algn="l" defTabSz="3747404" rtl="0" eaLnBrk="1" latinLnBrk="0" hangingPunct="1">
        <a:spcBef>
          <a:spcPct val="20000"/>
        </a:spcBef>
        <a:buFont typeface="Arial" pitchFamily="34" charset="0"/>
        <a:buChar char="–"/>
        <a:defRPr sz="8276" kern="1200">
          <a:solidFill>
            <a:schemeClr val="tx1"/>
          </a:solidFill>
          <a:latin typeface="+mn-lt"/>
          <a:ea typeface="+mn-ea"/>
          <a:cs typeface="+mn-cs"/>
        </a:defRPr>
      </a:lvl4pPr>
      <a:lvl5pPr marL="8431661" indent="-936851" algn="l" defTabSz="3747404" rtl="0" eaLnBrk="1" latinLnBrk="0" hangingPunct="1">
        <a:spcBef>
          <a:spcPct val="20000"/>
        </a:spcBef>
        <a:buFont typeface="Arial" pitchFamily="34" charset="0"/>
        <a:buChar char="»"/>
        <a:defRPr sz="8276" kern="1200">
          <a:solidFill>
            <a:schemeClr val="tx1"/>
          </a:solidFill>
          <a:latin typeface="+mn-lt"/>
          <a:ea typeface="+mn-ea"/>
          <a:cs typeface="+mn-cs"/>
        </a:defRPr>
      </a:lvl5pPr>
      <a:lvl6pPr marL="10305362" indent="-936851" algn="l" defTabSz="3747404" rtl="0" eaLnBrk="1" latinLnBrk="0" hangingPunct="1">
        <a:spcBef>
          <a:spcPct val="20000"/>
        </a:spcBef>
        <a:buFont typeface="Arial" pitchFamily="34" charset="0"/>
        <a:buChar char="•"/>
        <a:defRPr sz="8276" kern="1200">
          <a:solidFill>
            <a:schemeClr val="tx1"/>
          </a:solidFill>
          <a:latin typeface="+mn-lt"/>
          <a:ea typeface="+mn-ea"/>
          <a:cs typeface="+mn-cs"/>
        </a:defRPr>
      </a:lvl6pPr>
      <a:lvl7pPr marL="12179064" indent="-936851" algn="l" defTabSz="3747404" rtl="0" eaLnBrk="1" latinLnBrk="0" hangingPunct="1">
        <a:spcBef>
          <a:spcPct val="20000"/>
        </a:spcBef>
        <a:buFont typeface="Arial" pitchFamily="34" charset="0"/>
        <a:buChar char="•"/>
        <a:defRPr sz="8276" kern="1200">
          <a:solidFill>
            <a:schemeClr val="tx1"/>
          </a:solidFill>
          <a:latin typeface="+mn-lt"/>
          <a:ea typeface="+mn-ea"/>
          <a:cs typeface="+mn-cs"/>
        </a:defRPr>
      </a:lvl7pPr>
      <a:lvl8pPr marL="14052768" indent="-936851" algn="l" defTabSz="3747404" rtl="0" eaLnBrk="1" latinLnBrk="0" hangingPunct="1">
        <a:spcBef>
          <a:spcPct val="20000"/>
        </a:spcBef>
        <a:buFont typeface="Arial" pitchFamily="34" charset="0"/>
        <a:buChar char="•"/>
        <a:defRPr sz="8276" kern="1200">
          <a:solidFill>
            <a:schemeClr val="tx1"/>
          </a:solidFill>
          <a:latin typeface="+mn-lt"/>
          <a:ea typeface="+mn-ea"/>
          <a:cs typeface="+mn-cs"/>
        </a:defRPr>
      </a:lvl8pPr>
      <a:lvl9pPr marL="15926470" indent="-936851" algn="l" defTabSz="3747404" rtl="0" eaLnBrk="1" latinLnBrk="0" hangingPunct="1">
        <a:spcBef>
          <a:spcPct val="20000"/>
        </a:spcBef>
        <a:buFont typeface="Arial" pitchFamily="34" charset="0"/>
        <a:buChar char="•"/>
        <a:defRPr sz="8276" kern="1200">
          <a:solidFill>
            <a:schemeClr val="tx1"/>
          </a:solidFill>
          <a:latin typeface="+mn-lt"/>
          <a:ea typeface="+mn-ea"/>
          <a:cs typeface="+mn-cs"/>
        </a:defRPr>
      </a:lvl9pPr>
    </p:bodyStyle>
    <p:otherStyle>
      <a:defPPr>
        <a:defRPr lang="en-US"/>
      </a:defPPr>
      <a:lvl1pPr marL="0" algn="l" defTabSz="3747404" rtl="0" eaLnBrk="1" latinLnBrk="0" hangingPunct="1">
        <a:defRPr sz="7356" kern="1200">
          <a:solidFill>
            <a:schemeClr val="tx1"/>
          </a:solidFill>
          <a:latin typeface="+mn-lt"/>
          <a:ea typeface="+mn-ea"/>
          <a:cs typeface="+mn-cs"/>
        </a:defRPr>
      </a:lvl1pPr>
      <a:lvl2pPr marL="1873702" algn="l" defTabSz="3747404" rtl="0" eaLnBrk="1" latinLnBrk="0" hangingPunct="1">
        <a:defRPr sz="7356" kern="1200">
          <a:solidFill>
            <a:schemeClr val="tx1"/>
          </a:solidFill>
          <a:latin typeface="+mn-lt"/>
          <a:ea typeface="+mn-ea"/>
          <a:cs typeface="+mn-cs"/>
        </a:defRPr>
      </a:lvl2pPr>
      <a:lvl3pPr marL="3747404" algn="l" defTabSz="3747404" rtl="0" eaLnBrk="1" latinLnBrk="0" hangingPunct="1">
        <a:defRPr sz="7356" kern="1200">
          <a:solidFill>
            <a:schemeClr val="tx1"/>
          </a:solidFill>
          <a:latin typeface="+mn-lt"/>
          <a:ea typeface="+mn-ea"/>
          <a:cs typeface="+mn-cs"/>
        </a:defRPr>
      </a:lvl3pPr>
      <a:lvl4pPr marL="5621108" algn="l" defTabSz="3747404" rtl="0" eaLnBrk="1" latinLnBrk="0" hangingPunct="1">
        <a:defRPr sz="7356" kern="1200">
          <a:solidFill>
            <a:schemeClr val="tx1"/>
          </a:solidFill>
          <a:latin typeface="+mn-lt"/>
          <a:ea typeface="+mn-ea"/>
          <a:cs typeface="+mn-cs"/>
        </a:defRPr>
      </a:lvl4pPr>
      <a:lvl5pPr marL="7494810" algn="l" defTabSz="3747404" rtl="0" eaLnBrk="1" latinLnBrk="0" hangingPunct="1">
        <a:defRPr sz="7356" kern="1200">
          <a:solidFill>
            <a:schemeClr val="tx1"/>
          </a:solidFill>
          <a:latin typeface="+mn-lt"/>
          <a:ea typeface="+mn-ea"/>
          <a:cs typeface="+mn-cs"/>
        </a:defRPr>
      </a:lvl5pPr>
      <a:lvl6pPr marL="9368511" algn="l" defTabSz="3747404" rtl="0" eaLnBrk="1" latinLnBrk="0" hangingPunct="1">
        <a:defRPr sz="7356" kern="1200">
          <a:solidFill>
            <a:schemeClr val="tx1"/>
          </a:solidFill>
          <a:latin typeface="+mn-lt"/>
          <a:ea typeface="+mn-ea"/>
          <a:cs typeface="+mn-cs"/>
        </a:defRPr>
      </a:lvl6pPr>
      <a:lvl7pPr marL="11242213" algn="l" defTabSz="3747404" rtl="0" eaLnBrk="1" latinLnBrk="0" hangingPunct="1">
        <a:defRPr sz="7356" kern="1200">
          <a:solidFill>
            <a:schemeClr val="tx1"/>
          </a:solidFill>
          <a:latin typeface="+mn-lt"/>
          <a:ea typeface="+mn-ea"/>
          <a:cs typeface="+mn-cs"/>
        </a:defRPr>
      </a:lvl7pPr>
      <a:lvl8pPr marL="13115915" algn="l" defTabSz="3747404" rtl="0" eaLnBrk="1" latinLnBrk="0" hangingPunct="1">
        <a:defRPr sz="7356" kern="1200">
          <a:solidFill>
            <a:schemeClr val="tx1"/>
          </a:solidFill>
          <a:latin typeface="+mn-lt"/>
          <a:ea typeface="+mn-ea"/>
          <a:cs typeface="+mn-cs"/>
        </a:defRPr>
      </a:lvl8pPr>
      <a:lvl9pPr marL="14989619" algn="l" defTabSz="3747404" rtl="0" eaLnBrk="1" latinLnBrk="0" hangingPunct="1">
        <a:defRPr sz="73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76226170"/>
              </p:ext>
            </p:extLst>
          </p:nvPr>
        </p:nvGraphicFramePr>
        <p:xfrm>
          <a:off x="261256" y="4885511"/>
          <a:ext cx="13366253" cy="25176950"/>
        </p:xfrm>
        <a:graphic>
          <a:graphicData uri="http://schemas.openxmlformats.org/drawingml/2006/table">
            <a:tbl>
              <a:tblPr>
                <a:tableStyleId>{5C22544A-7EE6-4342-B048-85BDC9FD1C3A}</a:tableStyleId>
              </a:tblPr>
              <a:tblGrid>
                <a:gridCol w="13366253">
                  <a:extLst>
                    <a:ext uri="{9D8B030D-6E8A-4147-A177-3AD203B41FA5}">
                      <a16:colId xmlns="" xmlns:a16="http://schemas.microsoft.com/office/drawing/2014/main" val="20000"/>
                    </a:ext>
                  </a:extLst>
                </a:gridCol>
              </a:tblGrid>
              <a:tr h="856982">
                <a:tc>
                  <a:txBody>
                    <a:bodyPr/>
                    <a:lstStyle/>
                    <a:p>
                      <a:pPr algn="ctr"/>
                      <a:r>
                        <a:rPr kumimoji="0" lang="en-US" sz="4400" b="1" i="0" u="none" strike="noStrike" kern="1200" cap="none" spc="0" normalizeH="0" baseline="0" noProof="0" dirty="0" smtClean="0">
                          <a:ln>
                            <a:noFill/>
                          </a:ln>
                          <a:solidFill>
                            <a:sysClr val="windowText" lastClr="000000"/>
                          </a:solidFill>
                          <a:effectLst/>
                          <a:uLnTx/>
                          <a:uFillTx/>
                          <a:latin typeface="Helvetica"/>
                          <a:ea typeface="+mn-ea"/>
                          <a:cs typeface="Helvetica"/>
                        </a:rPr>
                        <a:t>INTRODUCTION</a:t>
                      </a:r>
                      <a:endParaRPr kumimoji="0" lang="en-US" sz="4400" b="1" i="0" u="none" strike="noStrike" kern="1200" cap="none" spc="0" normalizeH="0" baseline="0" dirty="0">
                        <a:ln>
                          <a:noFill/>
                        </a:ln>
                        <a:solidFill>
                          <a:sysClr val="windowText" lastClr="000000"/>
                        </a:solidFill>
                        <a:effectLst/>
                        <a:uLnTx/>
                        <a:uFillTx/>
                        <a:latin typeface="Helvetica"/>
                        <a:ea typeface="+mn-ea"/>
                        <a:cs typeface="Helvetica"/>
                      </a:endParaRPr>
                    </a:p>
                  </a:txBody>
                  <a:tcPr marL="168152" marR="168152" marT="84076" marB="840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01014B"/>
                      </a:solidFill>
                      <a:prstDash val="solid"/>
                      <a:round/>
                      <a:headEnd type="none" w="med" len="med"/>
                      <a:tailEnd type="none" w="med" len="med"/>
                    </a:lnB>
                    <a:lnTlToBr w="12700" cmpd="sng">
                      <a:noFill/>
                      <a:prstDash val="solid"/>
                    </a:lnTlToBr>
                    <a:lnBlToTr w="12700" cmpd="sng">
                      <a:noFill/>
                      <a:prstDash val="solid"/>
                    </a:lnBlToTr>
                    <a:solidFill>
                      <a:srgbClr val="FFD400"/>
                    </a:solidFill>
                  </a:tcPr>
                </a:tc>
                <a:extLst>
                  <a:ext uri="{0D108BD9-81ED-4DB2-BD59-A6C34878D82A}">
                    <a16:rowId xmlns="" xmlns:a16="http://schemas.microsoft.com/office/drawing/2014/main" val="10000"/>
                  </a:ext>
                </a:extLst>
              </a:tr>
              <a:tr h="8504261">
                <a:tc>
                  <a:txBody>
                    <a:bodyPr/>
                    <a:lstStyle/>
                    <a:p>
                      <a:pPr marL="571500" lvl="0" indent="-571500" algn="just">
                        <a:buFont typeface="Wingdings" panose="05000000000000000000" pitchFamily="2" charset="2"/>
                        <a:buChar char="q"/>
                      </a:pPr>
                      <a:r>
                        <a:rPr lang="en-US" sz="3700" kern="1200" dirty="0" smtClean="0">
                          <a:solidFill>
                            <a:schemeClr val="dk1"/>
                          </a:solidFill>
                          <a:effectLst/>
                          <a:latin typeface="+mn-lt"/>
                          <a:ea typeface="+mn-ea"/>
                          <a:cs typeface="+mn-cs"/>
                        </a:rPr>
                        <a:t>The healthcare industry has generated large amounts of data </a:t>
                      </a:r>
                      <a:r>
                        <a:rPr lang="en-US" sz="3700" kern="1200" dirty="0" smtClean="0">
                          <a:solidFill>
                            <a:schemeClr val="tx1"/>
                          </a:solidFill>
                          <a:effectLst/>
                          <a:latin typeface="+mn-lt"/>
                          <a:ea typeface="+mn-ea"/>
                          <a:cs typeface="+mn-cs"/>
                        </a:rPr>
                        <a:t>[5]. </a:t>
                      </a:r>
                    </a:p>
                    <a:p>
                      <a:pPr marL="571500" lvl="0" indent="-571500" algn="just">
                        <a:buFont typeface="Wingdings" panose="05000000000000000000" pitchFamily="2" charset="2"/>
                        <a:buChar char="q"/>
                      </a:pPr>
                      <a:r>
                        <a:rPr lang="en-US" sz="3700" kern="1200" dirty="0" smtClean="0">
                          <a:solidFill>
                            <a:schemeClr val="tx1"/>
                          </a:solidFill>
                          <a:effectLst/>
                          <a:latin typeface="+mn-lt"/>
                          <a:ea typeface="+mn-ea"/>
                          <a:cs typeface="+mn-cs"/>
                        </a:rPr>
                        <a:t>Cigarette smoking is a leading risk factor for morbidity in the United States [3].</a:t>
                      </a:r>
                    </a:p>
                    <a:p>
                      <a:pPr marL="571500" lvl="0" indent="-571500" algn="just">
                        <a:buFont typeface="Wingdings" panose="05000000000000000000" pitchFamily="2" charset="2"/>
                        <a:buChar char="q"/>
                      </a:pPr>
                      <a:r>
                        <a:rPr lang="en-US" sz="3700" kern="1200" dirty="0" smtClean="0">
                          <a:solidFill>
                            <a:schemeClr val="tx1"/>
                          </a:solidFill>
                          <a:effectLst/>
                          <a:latin typeface="+mn-lt"/>
                          <a:ea typeface="+mn-ea"/>
                          <a:cs typeface="+mn-cs"/>
                        </a:rPr>
                        <a:t>Cigarette smoking has a significant effect on the health of Americans, and is a major cause of cardiovascular disease [2]. </a:t>
                      </a:r>
                    </a:p>
                    <a:p>
                      <a:pPr marL="571500" lvl="0" indent="-571500" algn="just">
                        <a:buFont typeface="Wingdings" panose="05000000000000000000" pitchFamily="2" charset="2"/>
                        <a:buChar char="q"/>
                      </a:pPr>
                      <a:r>
                        <a:rPr lang="en-US" sz="3700" kern="1200" dirty="0" smtClean="0">
                          <a:solidFill>
                            <a:schemeClr val="dk1"/>
                          </a:solidFill>
                          <a:effectLst/>
                          <a:latin typeface="+mn-lt"/>
                          <a:ea typeface="+mn-ea"/>
                          <a:cs typeface="+mn-cs"/>
                        </a:rPr>
                        <a:t>Big data in healthcare is now being used to predict epidemics, cure diseases, and avoid preventable deaths. </a:t>
                      </a:r>
                    </a:p>
                    <a:p>
                      <a:pPr marL="571500" lvl="0" indent="-571500" algn="just">
                        <a:buFont typeface="Wingdings" panose="05000000000000000000" pitchFamily="2" charset="2"/>
                        <a:buChar char="q"/>
                      </a:pPr>
                      <a:r>
                        <a:rPr lang="en-US" sz="3700" kern="1200" dirty="0" smtClean="0">
                          <a:solidFill>
                            <a:schemeClr val="dk1"/>
                          </a:solidFill>
                          <a:effectLst/>
                          <a:latin typeface="+mn-lt"/>
                          <a:ea typeface="+mn-ea"/>
                          <a:cs typeface="+mn-cs"/>
                        </a:rPr>
                        <a:t>The main aim of this research is to analyze the tobacco smoking trends using big data analytic techniques among the youth in the United States.</a:t>
                      </a:r>
                    </a:p>
                    <a:p>
                      <a:pPr marL="571500" lvl="0" indent="-571500" algn="just">
                        <a:buFont typeface="Wingdings" panose="05000000000000000000" pitchFamily="2" charset="2"/>
                        <a:buChar char="q"/>
                      </a:pPr>
                      <a:r>
                        <a:rPr lang="en-US" sz="3700" kern="1200" dirty="0" smtClean="0">
                          <a:solidFill>
                            <a:schemeClr val="dk1"/>
                          </a:solidFill>
                          <a:effectLst/>
                          <a:latin typeface="+mn-lt"/>
                          <a:ea typeface="+mn-ea"/>
                          <a:cs typeface="+mn-cs"/>
                        </a:rPr>
                        <a:t>This research also aims to increase the awareness of the impacts of tobacco smoking.</a:t>
                      </a:r>
                    </a:p>
                    <a:p>
                      <a:pPr marL="0" lvl="0" indent="0">
                        <a:buFont typeface="Arial" panose="020B0604020202020204" pitchFamily="34" charset="0"/>
                        <a:buNone/>
                      </a:pPr>
                      <a:endParaRPr lang="en-US" sz="3700" kern="1200" dirty="0">
                        <a:solidFill>
                          <a:schemeClr val="dk1"/>
                        </a:solidFill>
                        <a:effectLst/>
                        <a:latin typeface="+mn-lt"/>
                        <a:ea typeface="+mn-ea"/>
                        <a:cs typeface="+mn-cs"/>
                      </a:endParaRPr>
                    </a:p>
                  </a:txBody>
                  <a:tcPr marL="336303" marR="336303" marT="336303" marB="336303">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01014B"/>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1"/>
                  </a:ext>
                </a:extLst>
              </a:tr>
              <a:tr h="794695">
                <a:tc>
                  <a:txBody>
                    <a:bodyPr/>
                    <a:lstStyle/>
                    <a:p>
                      <a:pPr algn="ctr" defTabSz="3747404" rtl="0" eaLnBrk="1" latinLnBrk="0" hangingPunct="1">
                        <a:spcBef>
                          <a:spcPct val="0"/>
                        </a:spcBef>
                        <a:buNone/>
                      </a:pPr>
                      <a:r>
                        <a:rPr kumimoji="0" lang="en-US" sz="4400" b="1" i="0" u="none" strike="noStrike" kern="1200" cap="none" spc="0" normalizeH="0" baseline="0" noProof="0" dirty="0" smtClean="0">
                          <a:ln>
                            <a:noFill/>
                          </a:ln>
                          <a:solidFill>
                            <a:schemeClr val="tx1"/>
                          </a:solidFill>
                          <a:effectLst/>
                          <a:uLnTx/>
                          <a:uFillTx/>
                          <a:latin typeface="Helvetica"/>
                          <a:ea typeface="+mn-ea"/>
                          <a:cs typeface="Helvetica"/>
                        </a:rPr>
                        <a:t>BACKGROUND</a:t>
                      </a:r>
                      <a:endParaRPr kumimoji="0" lang="en-US" sz="4400" b="1" i="0" u="none" strike="noStrike" kern="1200" cap="none" spc="0" normalizeH="0" baseline="0" dirty="0">
                        <a:ln>
                          <a:noFill/>
                        </a:ln>
                        <a:solidFill>
                          <a:schemeClr val="tx1"/>
                        </a:solidFill>
                        <a:effectLst/>
                        <a:uLnTx/>
                        <a:uFillTx/>
                        <a:latin typeface="Helvetica"/>
                        <a:ea typeface="+mn-ea"/>
                        <a:cs typeface="Helvetica"/>
                      </a:endParaRPr>
                    </a:p>
                  </a:txBody>
                  <a:tcPr marL="168152" marR="168152" marT="84076" marB="840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01014B"/>
                      </a:solidFill>
                      <a:prstDash val="solid"/>
                      <a:round/>
                      <a:headEnd type="none" w="med" len="med"/>
                      <a:tailEnd type="none" w="med" len="med"/>
                    </a:lnB>
                    <a:lnTlToBr w="12700" cmpd="sng">
                      <a:noFill/>
                      <a:prstDash val="solid"/>
                    </a:lnTlToBr>
                    <a:lnBlToTr w="12700" cmpd="sng">
                      <a:noFill/>
                      <a:prstDash val="solid"/>
                    </a:lnBlToTr>
                    <a:solidFill>
                      <a:srgbClr val="FFD400"/>
                    </a:solidFill>
                  </a:tcPr>
                </a:tc>
                <a:extLst>
                  <a:ext uri="{0D108BD9-81ED-4DB2-BD59-A6C34878D82A}">
                    <a16:rowId xmlns="" xmlns:a16="http://schemas.microsoft.com/office/drawing/2014/main" val="10002"/>
                  </a:ext>
                </a:extLst>
              </a:tr>
              <a:tr h="6108822">
                <a:tc>
                  <a:txBody>
                    <a:bodyPr/>
                    <a:lstStyle/>
                    <a:p>
                      <a:pPr marL="571500" marR="0" lvl="0" indent="-571500" algn="l" defTabSz="203774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lang="en-US" sz="3700" kern="1200" dirty="0" smtClean="0">
                          <a:solidFill>
                            <a:schemeClr val="dk1"/>
                          </a:solidFill>
                          <a:effectLst/>
                          <a:latin typeface="+mn-lt"/>
                          <a:ea typeface="+mn-ea"/>
                          <a:cs typeface="+mn-cs"/>
                        </a:rPr>
                        <a:t>Cigarette smoking is the leading cause of </a:t>
                      </a:r>
                      <a:r>
                        <a:rPr lang="en-US" sz="3700" kern="1200" dirty="0" smtClean="0">
                          <a:solidFill>
                            <a:schemeClr val="tx1"/>
                          </a:solidFill>
                          <a:effectLst/>
                          <a:latin typeface="+mn-lt"/>
                          <a:ea typeface="+mn-ea"/>
                          <a:cs typeface="+mn-cs"/>
                        </a:rPr>
                        <a:t>preventable disease and death in the United States [6]. </a:t>
                      </a:r>
                    </a:p>
                    <a:p>
                      <a:pPr marL="571500" marR="0" lvl="0" indent="-571500" algn="l" defTabSz="203774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lang="en-US" sz="3700" kern="1200" dirty="0" smtClean="0">
                          <a:solidFill>
                            <a:schemeClr val="tx1"/>
                          </a:solidFill>
                          <a:effectLst/>
                          <a:latin typeface="+mn-lt"/>
                          <a:ea typeface="+mn-ea"/>
                          <a:cs typeface="+mn-cs"/>
                        </a:rPr>
                        <a:t>According to the 2012 NSDUH survey [4], </a:t>
                      </a:r>
                      <a:r>
                        <a:rPr lang="en-US" sz="3700" kern="1200" dirty="0" smtClean="0">
                          <a:solidFill>
                            <a:schemeClr val="dk1"/>
                          </a:solidFill>
                          <a:effectLst/>
                          <a:latin typeface="+mn-lt"/>
                          <a:ea typeface="+mn-ea"/>
                          <a:cs typeface="+mn-cs"/>
                        </a:rPr>
                        <a:t>the prevalence of current cigarette smoking among the youth 12–17 years of age was 6.6% and was similar among youth males (6.8%) and youth females (</a:t>
                      </a:r>
                      <a:r>
                        <a:rPr lang="en-US" sz="3700" kern="1200" dirty="0" smtClean="0">
                          <a:solidFill>
                            <a:schemeClr val="tx1"/>
                          </a:solidFill>
                          <a:effectLst/>
                          <a:latin typeface="+mn-lt"/>
                          <a:ea typeface="+mn-ea"/>
                          <a:cs typeface="+mn-cs"/>
                        </a:rPr>
                        <a:t>6.3%) [4]. </a:t>
                      </a:r>
                    </a:p>
                    <a:p>
                      <a:pPr marL="571500" marR="0" lvl="0" indent="-571500" algn="l" defTabSz="203774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lang="en-US" sz="3700" kern="1200" dirty="0" smtClean="0">
                          <a:solidFill>
                            <a:schemeClr val="dk1"/>
                          </a:solidFill>
                          <a:effectLst/>
                          <a:latin typeface="+mn-lt"/>
                          <a:ea typeface="+mn-ea"/>
                          <a:cs typeface="+mn-cs"/>
                        </a:rPr>
                        <a:t>In this research, the current tobacco smoking trends among the youth in the United States are analyzed. </a:t>
                      </a:r>
                    </a:p>
                    <a:p>
                      <a:pPr marL="0" marR="0" lvl="0" indent="0" algn="l" defTabSz="2037740" rtl="0" eaLnBrk="1" fontAlgn="auto" latinLnBrk="0" hangingPunct="1">
                        <a:lnSpc>
                          <a:spcPct val="100000"/>
                        </a:lnSpc>
                        <a:spcBef>
                          <a:spcPct val="20000"/>
                        </a:spcBef>
                        <a:spcAft>
                          <a:spcPts val="0"/>
                        </a:spcAft>
                        <a:buClrTx/>
                        <a:buSzTx/>
                        <a:buFont typeface="+mj-lt"/>
                        <a:buNone/>
                        <a:tabLst/>
                        <a:defRPr/>
                      </a:pPr>
                      <a:endParaRPr kumimoji="0" lang="en-US" sz="3300" b="0" i="0" u="none" strike="noStrike" kern="1200" cap="none" spc="0" normalizeH="0" baseline="0" noProof="0" dirty="0">
                        <a:ln>
                          <a:noFill/>
                        </a:ln>
                        <a:solidFill>
                          <a:prstClr val="black"/>
                        </a:solidFill>
                        <a:effectLst/>
                        <a:uLnTx/>
                        <a:uFillTx/>
                        <a:latin typeface="Helvetica"/>
                        <a:ea typeface="+mn-ea"/>
                        <a:cs typeface="Helvetica"/>
                      </a:endParaRPr>
                    </a:p>
                  </a:txBody>
                  <a:tcPr marL="336303" marR="336303" marT="336303" marB="336303">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01014B"/>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3"/>
                  </a:ext>
                </a:extLst>
              </a:tr>
              <a:tr h="856982">
                <a:tc>
                  <a:txBody>
                    <a:bodyPr/>
                    <a:lstStyle/>
                    <a:p>
                      <a:pPr algn="ctr"/>
                      <a:r>
                        <a:rPr kumimoji="0" lang="en-US" sz="4400" b="1" i="0" u="none" strike="noStrike" kern="1200" cap="none" spc="0" normalizeH="0" baseline="0" noProof="0" dirty="0" smtClean="0">
                          <a:ln>
                            <a:noFill/>
                          </a:ln>
                          <a:solidFill>
                            <a:schemeClr val="tx1"/>
                          </a:solidFill>
                          <a:effectLst/>
                          <a:uLnTx/>
                          <a:uFillTx/>
                          <a:latin typeface="Helvetica"/>
                          <a:ea typeface="+mn-ea"/>
                          <a:cs typeface="Helvetica"/>
                        </a:rPr>
                        <a:t>METHODOLOGY</a:t>
                      </a:r>
                      <a:endParaRPr kumimoji="0" lang="en-US" sz="4400" b="1" i="0" u="none" strike="noStrike" kern="1200" cap="none" spc="0" normalizeH="0" baseline="0" dirty="0">
                        <a:ln>
                          <a:noFill/>
                        </a:ln>
                        <a:solidFill>
                          <a:schemeClr val="tx1"/>
                        </a:solidFill>
                        <a:effectLst/>
                        <a:uLnTx/>
                        <a:uFillTx/>
                        <a:latin typeface="Helvetica"/>
                        <a:ea typeface="+mn-ea"/>
                        <a:cs typeface="Helvetica"/>
                      </a:endParaRPr>
                    </a:p>
                  </a:txBody>
                  <a:tcPr marL="168152" marR="168152" marT="84076" marB="840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01014B"/>
                      </a:solidFill>
                      <a:prstDash val="solid"/>
                      <a:round/>
                      <a:headEnd type="none" w="med" len="med"/>
                      <a:tailEnd type="none" w="med" len="med"/>
                    </a:lnB>
                    <a:lnTlToBr w="12700" cmpd="sng">
                      <a:noFill/>
                      <a:prstDash val="solid"/>
                    </a:lnTlToBr>
                    <a:lnBlToTr w="12700" cmpd="sng">
                      <a:noFill/>
                      <a:prstDash val="solid"/>
                    </a:lnBlToTr>
                    <a:solidFill>
                      <a:srgbClr val="FFD400"/>
                    </a:solidFill>
                  </a:tcPr>
                </a:tc>
                <a:extLst>
                  <a:ext uri="{0D108BD9-81ED-4DB2-BD59-A6C34878D82A}">
                    <a16:rowId xmlns="" xmlns:a16="http://schemas.microsoft.com/office/drawing/2014/main" val="10004"/>
                  </a:ext>
                </a:extLst>
              </a:tr>
              <a:tr h="8011191">
                <a:tc>
                  <a:txBody>
                    <a:bodyPr/>
                    <a:lstStyle/>
                    <a:p>
                      <a:pPr marL="571500" marR="0" lvl="0" indent="-571500" algn="just" defTabSz="203774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US" sz="3700" b="0" i="0" u="none" strike="noStrike" kern="1200" cap="none" spc="0" normalizeH="0" baseline="0" noProof="0" dirty="0">
                          <a:ln>
                            <a:noFill/>
                          </a:ln>
                          <a:solidFill>
                            <a:prstClr val="black"/>
                          </a:solidFill>
                          <a:effectLst/>
                          <a:uLnTx/>
                          <a:uFillTx/>
                          <a:latin typeface="+mn-lt"/>
                          <a:ea typeface="+mn-ea"/>
                          <a:cs typeface="Helvetica"/>
                        </a:rPr>
                        <a:t>The dataset considered is an open dataset published by </a:t>
                      </a:r>
                      <a:r>
                        <a:rPr kumimoji="0" lang="en-US" sz="3700" b="0" i="0" u="none" strike="noStrike" kern="1200" cap="none" spc="0" normalizeH="0" baseline="0" noProof="0" dirty="0">
                          <a:ln>
                            <a:noFill/>
                          </a:ln>
                          <a:solidFill>
                            <a:schemeClr val="tx1"/>
                          </a:solidFill>
                          <a:effectLst/>
                          <a:uLnTx/>
                          <a:uFillTx/>
                          <a:latin typeface="+mn-lt"/>
                          <a:ea typeface="+mn-ea"/>
                          <a:cs typeface="Helvetica"/>
                        </a:rPr>
                        <a:t>the Centers for Disease Control and Prevention </a:t>
                      </a:r>
                      <a:r>
                        <a:rPr kumimoji="0" lang="en-US" sz="3700" b="0" i="0" u="none" strike="noStrike" kern="1200" cap="none" spc="0" normalizeH="0" baseline="0" noProof="0" dirty="0" smtClean="0">
                          <a:ln>
                            <a:noFill/>
                          </a:ln>
                          <a:solidFill>
                            <a:schemeClr val="tx1"/>
                          </a:solidFill>
                          <a:effectLst/>
                          <a:uLnTx/>
                          <a:uFillTx/>
                          <a:latin typeface="+mn-lt"/>
                          <a:ea typeface="+mn-ea"/>
                          <a:cs typeface="Helvetica"/>
                        </a:rPr>
                        <a:t>[1].</a:t>
                      </a:r>
                    </a:p>
                    <a:p>
                      <a:pPr marL="571500" marR="0" lvl="0" indent="-571500" algn="just" defTabSz="203774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US" sz="3700" b="0" i="0" u="none" strike="noStrike" kern="1200" cap="none" spc="0" normalizeH="0" baseline="0" dirty="0" smtClean="0">
                          <a:ln>
                            <a:noFill/>
                          </a:ln>
                          <a:solidFill>
                            <a:prstClr val="black"/>
                          </a:solidFill>
                          <a:effectLst/>
                          <a:uLnTx/>
                          <a:uFillTx/>
                          <a:latin typeface="+mn-lt"/>
                          <a:ea typeface="+mn-ea"/>
                          <a:cs typeface="Helvetica"/>
                        </a:rPr>
                        <a:t>Seventeen years of data from 1999-2016 was considered.</a:t>
                      </a:r>
                      <a:endParaRPr kumimoji="0" lang="en-US" sz="3700" b="0" i="0" u="none" strike="noStrike" kern="1200" cap="none" spc="0" normalizeH="0" baseline="0" noProof="0" dirty="0">
                        <a:ln>
                          <a:noFill/>
                        </a:ln>
                        <a:solidFill>
                          <a:prstClr val="black"/>
                        </a:solidFill>
                        <a:effectLst/>
                        <a:uLnTx/>
                        <a:uFillTx/>
                        <a:latin typeface="+mn-lt"/>
                        <a:ea typeface="+mn-ea"/>
                        <a:cs typeface="Helvetica"/>
                      </a:endParaRPr>
                    </a:p>
                    <a:p>
                      <a:pPr marL="571500" marR="0" lvl="0" indent="-571500" algn="just" defTabSz="203774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US" sz="3700" b="0" i="0" u="none" strike="noStrike" kern="1200" cap="none" spc="0" normalizeH="0" baseline="0" noProof="0" dirty="0">
                          <a:ln>
                            <a:noFill/>
                          </a:ln>
                          <a:solidFill>
                            <a:prstClr val="black"/>
                          </a:solidFill>
                          <a:effectLst/>
                          <a:uLnTx/>
                          <a:uFillTx/>
                          <a:latin typeface="+mn-lt"/>
                          <a:ea typeface="+mn-ea"/>
                          <a:cs typeface="Helvetica"/>
                        </a:rPr>
                        <a:t>The data was organized in a CSV format and cleaned. </a:t>
                      </a:r>
                      <a:endParaRPr kumimoji="0" lang="en-US" sz="3700" b="0" i="0" u="none" strike="noStrike" kern="1200" cap="none" spc="0" normalizeH="0" baseline="0" noProof="0" dirty="0" smtClean="0">
                        <a:ln>
                          <a:noFill/>
                        </a:ln>
                        <a:solidFill>
                          <a:prstClr val="black"/>
                        </a:solidFill>
                        <a:effectLst/>
                        <a:uLnTx/>
                        <a:uFillTx/>
                        <a:latin typeface="+mn-lt"/>
                        <a:ea typeface="+mn-ea"/>
                        <a:cs typeface="Helvetica"/>
                      </a:endParaRPr>
                    </a:p>
                    <a:p>
                      <a:pPr marL="571500" marR="0" lvl="0" indent="-571500" algn="just" defTabSz="203774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US" sz="3700" b="0" i="0" u="none" strike="noStrike" kern="1200" cap="none" spc="0" normalizeH="0" baseline="0" dirty="0" smtClean="0">
                          <a:ln>
                            <a:noFill/>
                          </a:ln>
                          <a:solidFill>
                            <a:prstClr val="black"/>
                          </a:solidFill>
                          <a:effectLst/>
                          <a:uLnTx/>
                          <a:uFillTx/>
                          <a:latin typeface="+mn-lt"/>
                          <a:ea typeface="+mn-ea"/>
                          <a:cs typeface="Helvetica"/>
                        </a:rPr>
                        <a:t>The data contains information on smoking status, cessation, and cigarette use among the youth. </a:t>
                      </a:r>
                      <a:r>
                        <a:rPr lang="en-US" sz="3700" kern="1200" dirty="0" smtClean="0">
                          <a:solidFill>
                            <a:schemeClr val="dk1"/>
                          </a:solidFill>
                          <a:effectLst/>
                          <a:latin typeface="+mn-lt"/>
                          <a:ea typeface="+mn-ea"/>
                          <a:cs typeface="+mn-cs"/>
                        </a:rPr>
                        <a:t>In this research, Tableau and R are used to analyze the smoking trends in United States.</a:t>
                      </a:r>
                    </a:p>
                    <a:p>
                      <a:pPr marL="571500" marR="0" lvl="0" indent="-571500" algn="just" defTabSz="203774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lang="en-US" sz="3700" kern="1200" dirty="0" smtClean="0">
                          <a:solidFill>
                            <a:schemeClr val="dk1"/>
                          </a:solidFill>
                          <a:effectLst/>
                          <a:latin typeface="+mn-lt"/>
                          <a:ea typeface="+mn-ea"/>
                          <a:cs typeface="+mn-cs"/>
                        </a:rPr>
                        <a:t>R is an open source programming language used for analyzing data using statistical methods and</a:t>
                      </a:r>
                    </a:p>
                    <a:p>
                      <a:pPr marL="571500" marR="0" lvl="0" indent="-571500" algn="just" defTabSz="203774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US" sz="3700" b="0" i="0" u="none" strike="noStrike" kern="1200" cap="none" spc="0" normalizeH="0" baseline="0" noProof="0" dirty="0" smtClean="0">
                          <a:ln>
                            <a:noFill/>
                          </a:ln>
                          <a:solidFill>
                            <a:prstClr val="black"/>
                          </a:solidFill>
                          <a:effectLst/>
                          <a:uLnTx/>
                          <a:uFillTx/>
                          <a:latin typeface="+mn-lt"/>
                          <a:ea typeface="+mn-ea"/>
                          <a:cs typeface="Helvetica"/>
                        </a:rPr>
                        <a:t>The </a:t>
                      </a:r>
                      <a:r>
                        <a:rPr kumimoji="0" lang="en-US" sz="3700" b="0" i="0" u="none" strike="noStrike" kern="1200" cap="none" spc="0" normalizeH="0" baseline="0" noProof="0" dirty="0">
                          <a:ln>
                            <a:noFill/>
                          </a:ln>
                          <a:solidFill>
                            <a:prstClr val="black"/>
                          </a:solidFill>
                          <a:effectLst/>
                          <a:uLnTx/>
                          <a:uFillTx/>
                          <a:latin typeface="+mn-lt"/>
                          <a:ea typeface="+mn-ea"/>
                          <a:cs typeface="Helvetica"/>
                        </a:rPr>
                        <a:t>data visualizations were further enhanced using a data visualization </a:t>
                      </a:r>
                      <a:r>
                        <a:rPr kumimoji="0" lang="en-US" sz="3700" b="0" i="0" u="none" strike="noStrike" kern="1200" cap="none" spc="0" normalizeH="0" baseline="0" noProof="0" dirty="0" smtClean="0">
                          <a:ln>
                            <a:noFill/>
                          </a:ln>
                          <a:solidFill>
                            <a:prstClr val="black"/>
                          </a:solidFill>
                          <a:effectLst/>
                          <a:uLnTx/>
                          <a:uFillTx/>
                          <a:latin typeface="+mn-lt"/>
                          <a:ea typeface="+mn-ea"/>
                          <a:cs typeface="Helvetica"/>
                        </a:rPr>
                        <a:t>software named </a:t>
                      </a:r>
                      <a:r>
                        <a:rPr kumimoji="0" lang="en-US" sz="3700" b="0" i="0" u="none" strike="noStrike" kern="1200" cap="none" spc="0" normalizeH="0" baseline="0" noProof="0" dirty="0">
                          <a:ln>
                            <a:noFill/>
                          </a:ln>
                          <a:solidFill>
                            <a:prstClr val="black"/>
                          </a:solidFill>
                          <a:effectLst/>
                          <a:uLnTx/>
                          <a:uFillTx/>
                          <a:latin typeface="+mn-lt"/>
                          <a:ea typeface="+mn-ea"/>
                          <a:cs typeface="Helvetica"/>
                        </a:rPr>
                        <a:t>Tableau.</a:t>
                      </a:r>
                    </a:p>
                  </a:txBody>
                  <a:tcPr marL="336303" marR="336303" marT="336303" marB="336303">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01014B"/>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5"/>
                  </a:ext>
                </a:extLst>
              </a:tr>
            </a:tbl>
          </a:graphicData>
        </a:graphic>
      </p:graphicFrame>
      <p:sp>
        <p:nvSpPr>
          <p:cNvPr id="19" name="Title 18"/>
          <p:cNvSpPr>
            <a:spLocks noGrp="1"/>
          </p:cNvSpPr>
          <p:nvPr>
            <p:ph type="title" idx="4294967295"/>
          </p:nvPr>
        </p:nvSpPr>
        <p:spPr>
          <a:xfrm>
            <a:off x="0" y="87557"/>
            <a:ext cx="42794238" cy="4292648"/>
          </a:xfrm>
          <a:prstGeom prst="rect">
            <a:avLst/>
          </a:prstGeom>
          <a:solidFill>
            <a:srgbClr val="FFD400"/>
          </a:solidFill>
          <a:ln>
            <a:solidFill>
              <a:srgbClr val="FFD400"/>
            </a:solidFill>
          </a:ln>
        </p:spPr>
        <p:txBody>
          <a:bodyPr anchor="ctr"/>
          <a:lstStyle/>
          <a:p>
            <a:r>
              <a:rPr lang="en-US" sz="7356" b="1" dirty="0">
                <a:latin typeface="+mn-lt"/>
                <a:cs typeface="Helvetica"/>
              </a:rPr>
              <a:t>    </a:t>
            </a:r>
            <a:r>
              <a:rPr lang="en-US" sz="7356" b="1" dirty="0" smtClean="0">
                <a:latin typeface="+mn-lt"/>
                <a:cs typeface="Helvetica"/>
              </a:rPr>
              <a:t/>
            </a:r>
            <a:br>
              <a:rPr lang="en-US" sz="7356" b="1" dirty="0" smtClean="0">
                <a:latin typeface="+mn-lt"/>
                <a:cs typeface="Helvetica"/>
              </a:rPr>
            </a:br>
            <a:r>
              <a:rPr lang="en-US" sz="8000" b="1" dirty="0" smtClean="0">
                <a:solidFill>
                  <a:srgbClr val="002060"/>
                </a:solidFill>
                <a:latin typeface="+mn-lt"/>
                <a:cs typeface="Helvetica"/>
              </a:rPr>
              <a:t>Big </a:t>
            </a:r>
            <a:r>
              <a:rPr lang="en-US" sz="8000" b="1" dirty="0">
                <a:solidFill>
                  <a:srgbClr val="002060"/>
                </a:solidFill>
                <a:latin typeface="+mn-lt"/>
                <a:cs typeface="Helvetica"/>
              </a:rPr>
              <a:t>Data Analysis of Youth Tobacco Smoking Trends in the United States</a:t>
            </a:r>
            <a:r>
              <a:rPr lang="en-US" sz="4046" b="1" dirty="0">
                <a:solidFill>
                  <a:srgbClr val="002060"/>
                </a:solidFill>
                <a:latin typeface="Helvetica"/>
                <a:cs typeface="Helvetica"/>
              </a:rPr>
              <a:t/>
            </a:r>
            <a:br>
              <a:rPr lang="en-US" sz="4046" b="1" dirty="0">
                <a:solidFill>
                  <a:srgbClr val="002060"/>
                </a:solidFill>
                <a:latin typeface="Helvetica"/>
                <a:cs typeface="Helvetica"/>
              </a:rPr>
            </a:br>
            <a:r>
              <a:rPr lang="en-US" sz="4046" b="1" dirty="0" smtClean="0">
                <a:solidFill>
                  <a:srgbClr val="002060"/>
                </a:solidFill>
                <a:latin typeface="Helvetica"/>
                <a:cs typeface="Helvetica"/>
              </a:rPr>
              <a:t/>
            </a:r>
            <a:br>
              <a:rPr lang="en-US" sz="4046" b="1" dirty="0" smtClean="0">
                <a:solidFill>
                  <a:srgbClr val="002060"/>
                </a:solidFill>
                <a:latin typeface="Helvetica"/>
                <a:cs typeface="Helvetica"/>
              </a:rPr>
            </a:br>
            <a:r>
              <a:rPr lang="en-US" sz="6600" b="1" dirty="0" smtClean="0">
                <a:solidFill>
                  <a:srgbClr val="002060"/>
                </a:solidFill>
                <a:latin typeface="+mn-lt"/>
                <a:cs typeface="Helvetica"/>
              </a:rPr>
              <a:t>Shilpa Balan, </a:t>
            </a:r>
            <a:r>
              <a:rPr lang="en-US" sz="6600" b="1" dirty="0">
                <a:solidFill>
                  <a:srgbClr val="002060"/>
                </a:solidFill>
                <a:latin typeface="+mn-lt"/>
                <a:cs typeface="Helvetica"/>
              </a:rPr>
              <a:t>Nishant </a:t>
            </a:r>
            <a:r>
              <a:rPr lang="en-US" sz="6600" b="1" dirty="0" smtClean="0">
                <a:solidFill>
                  <a:srgbClr val="002060"/>
                </a:solidFill>
                <a:latin typeface="+mn-lt"/>
                <a:cs typeface="Helvetica"/>
              </a:rPr>
              <a:t>Shristiraj, </a:t>
            </a:r>
            <a:r>
              <a:rPr lang="en-US" sz="6600" b="1" dirty="0">
                <a:solidFill>
                  <a:srgbClr val="002060"/>
                </a:solidFill>
                <a:latin typeface="+mn-lt"/>
                <a:cs typeface="Helvetica"/>
              </a:rPr>
              <a:t>Vrunda </a:t>
            </a:r>
            <a:r>
              <a:rPr lang="en-US" sz="6600" b="1" dirty="0" smtClean="0">
                <a:solidFill>
                  <a:srgbClr val="002060"/>
                </a:solidFill>
                <a:latin typeface="+mn-lt"/>
                <a:cs typeface="Helvetica"/>
              </a:rPr>
              <a:t>Shah, </a:t>
            </a:r>
            <a:r>
              <a:rPr lang="en-US" sz="6600" b="1" dirty="0">
                <a:solidFill>
                  <a:srgbClr val="002060"/>
                </a:solidFill>
                <a:latin typeface="+mn-lt"/>
                <a:cs typeface="Helvetica"/>
              </a:rPr>
              <a:t>Anusha </a:t>
            </a:r>
            <a:r>
              <a:rPr lang="en-US" sz="6600" b="1" dirty="0" smtClean="0">
                <a:solidFill>
                  <a:srgbClr val="002060"/>
                </a:solidFill>
                <a:latin typeface="+mn-lt"/>
                <a:cs typeface="Helvetica"/>
              </a:rPr>
              <a:t>Manjappa</a:t>
            </a:r>
            <a:r>
              <a:rPr lang="en-US" sz="6600" b="1" dirty="0">
                <a:solidFill>
                  <a:srgbClr val="002060"/>
                </a:solidFill>
                <a:latin typeface="Helvetica"/>
                <a:cs typeface="Helvetica"/>
              </a:rPr>
              <a:t/>
            </a:r>
            <a:br>
              <a:rPr lang="en-US" sz="6600" b="1" dirty="0">
                <a:solidFill>
                  <a:srgbClr val="002060"/>
                </a:solidFill>
                <a:latin typeface="Helvetica"/>
                <a:cs typeface="Helvetica"/>
              </a:rPr>
            </a:br>
            <a:r>
              <a:rPr lang="en-US" sz="6600" b="1" dirty="0" smtClean="0">
                <a:solidFill>
                  <a:srgbClr val="002060"/>
                </a:solidFill>
                <a:latin typeface="Helvetica"/>
                <a:cs typeface="Helvetica"/>
              </a:rPr>
              <a:t>2017 IEEE International Conference on Big Data, Boston</a:t>
            </a:r>
            <a:r>
              <a:rPr lang="en-US" sz="6600" b="1" smtClean="0">
                <a:solidFill>
                  <a:srgbClr val="002060"/>
                </a:solidFill>
                <a:latin typeface="Helvetica"/>
                <a:cs typeface="Helvetica"/>
              </a:rPr>
              <a:t>, </a:t>
            </a:r>
            <a:r>
              <a:rPr lang="en-US" sz="6600" b="1" smtClean="0">
                <a:solidFill>
                  <a:srgbClr val="002060"/>
                </a:solidFill>
                <a:latin typeface="Helvetica"/>
                <a:cs typeface="Helvetica"/>
              </a:rPr>
              <a:t>MA</a:t>
            </a:r>
            <a:r>
              <a:rPr lang="en-US" sz="6000" b="1" dirty="0">
                <a:solidFill>
                  <a:srgbClr val="002060"/>
                </a:solidFill>
                <a:latin typeface="Helvetica"/>
                <a:cs typeface="Helvetica"/>
              </a:rPr>
              <a:t/>
            </a:r>
            <a:br>
              <a:rPr lang="en-US" sz="6000" b="1" dirty="0">
                <a:solidFill>
                  <a:srgbClr val="002060"/>
                </a:solidFill>
                <a:latin typeface="Helvetica"/>
                <a:cs typeface="Helvetica"/>
              </a:rPr>
            </a:br>
            <a:endParaRPr lang="en-US" sz="6000" b="1" dirty="0">
              <a:solidFill>
                <a:srgbClr val="002060"/>
              </a:solidFill>
              <a:latin typeface="Helvetica"/>
              <a:cs typeface="Helvetica"/>
            </a:endParaRPr>
          </a:p>
        </p:txBody>
      </p:sp>
      <p:cxnSp>
        <p:nvCxnSpPr>
          <p:cNvPr id="15" name="Straight Connector 14"/>
          <p:cNvCxnSpPr/>
          <p:nvPr/>
        </p:nvCxnSpPr>
        <p:spPr>
          <a:xfrm flipV="1">
            <a:off x="261257" y="4568204"/>
            <a:ext cx="42041774" cy="1122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extLst>
              <p:ext uri="{D42A27DB-BD31-4B8C-83A1-F6EECF244321}">
                <p14:modId xmlns:p14="http://schemas.microsoft.com/office/powerpoint/2010/main" val="3614516936"/>
              </p:ext>
            </p:extLst>
          </p:nvPr>
        </p:nvGraphicFramePr>
        <p:xfrm>
          <a:off x="25080686" y="4885510"/>
          <a:ext cx="17222345" cy="26694251"/>
        </p:xfrm>
        <a:graphic>
          <a:graphicData uri="http://schemas.openxmlformats.org/drawingml/2006/table">
            <a:tbl>
              <a:tblPr>
                <a:tableStyleId>{5C22544A-7EE6-4342-B048-85BDC9FD1C3A}</a:tableStyleId>
              </a:tblPr>
              <a:tblGrid>
                <a:gridCol w="17222345">
                  <a:extLst>
                    <a:ext uri="{9D8B030D-6E8A-4147-A177-3AD203B41FA5}">
                      <a16:colId xmlns="" xmlns:a16="http://schemas.microsoft.com/office/drawing/2014/main" val="20000"/>
                    </a:ext>
                  </a:extLst>
                </a:gridCol>
              </a:tblGrid>
              <a:tr h="914399">
                <a:tc>
                  <a:txBody>
                    <a:bodyPr/>
                    <a:lstStyle/>
                    <a:p>
                      <a:pPr algn="ctr"/>
                      <a:r>
                        <a:rPr kumimoji="0" lang="en-US" sz="4400" b="1" i="0" u="none" strike="noStrike" kern="1200" cap="none" spc="0" normalizeH="0" baseline="0" noProof="0" dirty="0" smtClean="0">
                          <a:ln>
                            <a:noFill/>
                          </a:ln>
                          <a:solidFill>
                            <a:sysClr val="windowText" lastClr="000000"/>
                          </a:solidFill>
                          <a:effectLst/>
                          <a:uLnTx/>
                          <a:uFillTx/>
                          <a:latin typeface="Helvetica"/>
                          <a:ea typeface="+mn-ea"/>
                          <a:cs typeface="Helvetica"/>
                        </a:rPr>
                        <a:t>RESULTS</a:t>
                      </a:r>
                      <a:endParaRPr kumimoji="0" lang="en-US" sz="4400" b="1" i="0" u="none" strike="noStrike" kern="1200" cap="none" spc="0" normalizeH="0" baseline="0" dirty="0">
                        <a:ln>
                          <a:noFill/>
                        </a:ln>
                        <a:solidFill>
                          <a:sysClr val="windowText" lastClr="000000"/>
                        </a:solidFill>
                        <a:effectLst/>
                        <a:uLnTx/>
                        <a:uFillTx/>
                        <a:latin typeface="Helvetica"/>
                        <a:ea typeface="+mn-ea"/>
                        <a:cs typeface="Helvetica"/>
                      </a:endParaRPr>
                    </a:p>
                  </a:txBody>
                  <a:tcPr marL="168152" marR="168152" marT="84076" marB="840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01014B"/>
                      </a:solidFill>
                      <a:prstDash val="solid"/>
                      <a:round/>
                      <a:headEnd type="none" w="med" len="med"/>
                      <a:tailEnd type="none" w="med" len="med"/>
                    </a:lnB>
                    <a:lnTlToBr w="12700" cmpd="sng">
                      <a:noFill/>
                      <a:prstDash val="solid"/>
                    </a:lnTlToBr>
                    <a:lnBlToTr w="12700" cmpd="sng">
                      <a:noFill/>
                      <a:prstDash val="solid"/>
                    </a:lnBlToTr>
                    <a:solidFill>
                      <a:srgbClr val="FFD400"/>
                    </a:solidFill>
                  </a:tcPr>
                </a:tc>
                <a:extLst>
                  <a:ext uri="{0D108BD9-81ED-4DB2-BD59-A6C34878D82A}">
                    <a16:rowId xmlns="" xmlns:a16="http://schemas.microsoft.com/office/drawing/2014/main" val="10000"/>
                  </a:ext>
                </a:extLst>
              </a:tr>
              <a:tr h="6962180">
                <a:tc>
                  <a:txBody>
                    <a:bodyPr/>
                    <a:lstStyle/>
                    <a:p>
                      <a:pPr marL="548640" marR="0" lvl="0" indent="-571500" algn="just" defTabSz="203774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sz="3700" b="0" i="0" u="none" strike="noStrike" kern="1200" cap="none" spc="0" normalizeH="0" baseline="0" noProof="0" dirty="0">
                          <a:ln>
                            <a:noFill/>
                          </a:ln>
                          <a:solidFill>
                            <a:prstClr val="black"/>
                          </a:solidFill>
                          <a:effectLst/>
                          <a:uLnTx/>
                          <a:uFillTx/>
                          <a:latin typeface="+mn-lt"/>
                          <a:ea typeface="+mn-ea"/>
                          <a:cs typeface="Helvetica"/>
                        </a:rPr>
                        <a:t>West Virginia </a:t>
                      </a:r>
                      <a:r>
                        <a:rPr kumimoji="0" lang="en-US" sz="3700" b="0" i="0" u="none" strike="noStrike" kern="1200" cap="none" spc="0" normalizeH="0" baseline="0" noProof="0" dirty="0" smtClean="0">
                          <a:ln>
                            <a:noFill/>
                          </a:ln>
                          <a:solidFill>
                            <a:prstClr val="black"/>
                          </a:solidFill>
                          <a:effectLst/>
                          <a:uLnTx/>
                          <a:uFillTx/>
                          <a:latin typeface="+mn-lt"/>
                          <a:ea typeface="+mn-ea"/>
                          <a:cs typeface="Helvetica"/>
                        </a:rPr>
                        <a:t>ranks the highest for the </a:t>
                      </a:r>
                      <a:r>
                        <a:rPr kumimoji="0" lang="en-US" sz="3700" b="0" i="0" u="none" strike="noStrike" kern="1200" cap="none" spc="0" normalizeH="0" baseline="0" noProof="0" dirty="0">
                          <a:ln>
                            <a:noFill/>
                          </a:ln>
                          <a:solidFill>
                            <a:prstClr val="black"/>
                          </a:solidFill>
                          <a:effectLst/>
                          <a:uLnTx/>
                          <a:uFillTx/>
                          <a:latin typeface="+mn-lt"/>
                          <a:ea typeface="+mn-ea"/>
                          <a:cs typeface="Helvetica"/>
                        </a:rPr>
                        <a:t>number of </a:t>
                      </a:r>
                      <a:r>
                        <a:rPr kumimoji="0" lang="en-US" sz="3700" b="0" i="0" u="none" strike="noStrike" kern="1200" cap="none" spc="0" normalizeH="0" baseline="0" noProof="0" dirty="0" smtClean="0">
                          <a:ln>
                            <a:noFill/>
                          </a:ln>
                          <a:solidFill>
                            <a:prstClr val="black"/>
                          </a:solidFill>
                          <a:effectLst/>
                          <a:uLnTx/>
                          <a:uFillTx/>
                          <a:latin typeface="+mn-lt"/>
                          <a:ea typeface="+mn-ea"/>
                          <a:cs typeface="Helvetica"/>
                        </a:rPr>
                        <a:t>current youth tobacco </a:t>
                      </a:r>
                      <a:r>
                        <a:rPr kumimoji="0" lang="en-US" sz="3700" b="0" i="0" u="none" strike="noStrike" kern="1200" cap="none" spc="0" normalizeH="0" baseline="0" noProof="0" dirty="0">
                          <a:ln>
                            <a:noFill/>
                          </a:ln>
                          <a:solidFill>
                            <a:prstClr val="black"/>
                          </a:solidFill>
                          <a:effectLst/>
                          <a:uLnTx/>
                          <a:uFillTx/>
                          <a:latin typeface="+mn-lt"/>
                          <a:ea typeface="+mn-ea"/>
                          <a:cs typeface="Helvetica"/>
                        </a:rPr>
                        <a:t>smokers in the United States.</a:t>
                      </a:r>
                    </a:p>
                    <a:p>
                      <a:pPr marL="548640" marR="0" lvl="0" indent="-571500" algn="just" defTabSz="203774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sz="3700" b="0" i="0" u="none" strike="noStrike" kern="1200" cap="none" spc="0" normalizeH="0" baseline="0" dirty="0" smtClean="0">
                          <a:ln>
                            <a:noFill/>
                          </a:ln>
                          <a:solidFill>
                            <a:prstClr val="black"/>
                          </a:solidFill>
                          <a:effectLst/>
                          <a:uLnTx/>
                          <a:uFillTx/>
                          <a:latin typeface="+mn-lt"/>
                          <a:ea typeface="+mn-ea"/>
                          <a:cs typeface="Helvetica"/>
                        </a:rPr>
                        <a:t>The top five states with the highest number of youth tobacco smokers in the United States are West Virginia, Mississippi, Alabama, Oklahoma, and North Carolina. </a:t>
                      </a:r>
                    </a:p>
                    <a:p>
                      <a:pPr marL="548640" marR="0" lvl="0" indent="-571500" algn="just" defTabSz="203774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sz="3700" b="0" i="0" u="none" strike="noStrike" kern="1200" cap="none" spc="0" normalizeH="0" baseline="0" dirty="0" smtClean="0">
                          <a:ln>
                            <a:noFill/>
                          </a:ln>
                          <a:solidFill>
                            <a:prstClr val="black"/>
                          </a:solidFill>
                          <a:effectLst/>
                          <a:uLnTx/>
                          <a:uFillTx/>
                          <a:latin typeface="+mn-lt"/>
                          <a:ea typeface="+mn-ea"/>
                          <a:cs typeface="Helvetica"/>
                        </a:rPr>
                        <a:t>From 2009, there has been a decline in the overall number of male and female youth tobacco smokers. </a:t>
                      </a:r>
                      <a:endParaRPr kumimoji="0" lang="en-US" sz="3700" b="0" i="0" u="none" strike="noStrike" kern="1200" cap="none" spc="0" normalizeH="0" baseline="0" noProof="0" dirty="0" smtClean="0">
                        <a:ln>
                          <a:noFill/>
                        </a:ln>
                        <a:solidFill>
                          <a:prstClr val="black"/>
                        </a:solidFill>
                        <a:effectLst/>
                        <a:uLnTx/>
                        <a:uFillTx/>
                        <a:latin typeface="+mn-lt"/>
                        <a:ea typeface="+mn-ea"/>
                        <a:cs typeface="Helvetica"/>
                      </a:endParaRPr>
                    </a:p>
                    <a:p>
                      <a:pPr marL="548640" marR="0" lvl="0" indent="-571500" algn="just" defTabSz="203774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sz="3700" b="0" i="0" u="none" strike="noStrike" kern="1200" cap="none" spc="0" normalizeH="0" baseline="0" dirty="0" smtClean="0">
                          <a:ln>
                            <a:noFill/>
                          </a:ln>
                          <a:solidFill>
                            <a:prstClr val="black"/>
                          </a:solidFill>
                          <a:effectLst/>
                          <a:uLnTx/>
                          <a:uFillTx/>
                          <a:latin typeface="+mn-lt"/>
                          <a:ea typeface="+mn-ea"/>
                          <a:cs typeface="Helvetica"/>
                        </a:rPr>
                        <a:t>It is found that the number of youth male smokers is slightly higher than the female smokers. </a:t>
                      </a:r>
                    </a:p>
                    <a:p>
                      <a:pPr marL="548640" marR="0" lvl="0" indent="-571500" algn="just" defTabSz="203774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sz="3700" b="0" i="0" u="none" strike="noStrike" kern="1200" cap="none" spc="0" normalizeH="0" baseline="0" dirty="0" smtClean="0">
                          <a:ln>
                            <a:noFill/>
                          </a:ln>
                          <a:solidFill>
                            <a:prstClr val="black"/>
                          </a:solidFill>
                          <a:effectLst/>
                          <a:uLnTx/>
                          <a:uFillTx/>
                          <a:latin typeface="+mn-lt"/>
                          <a:ea typeface="+mn-ea"/>
                          <a:cs typeface="Helvetica"/>
                        </a:rPr>
                        <a:t>Our analysis also showed that more than 51% of current youth tobacco smokers in the United States want to quit smoking. </a:t>
                      </a:r>
                    </a:p>
                  </a:txBody>
                  <a:tcPr marL="336303" marR="336303" marT="336303" marB="336303">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01014B"/>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1"/>
                  </a:ext>
                </a:extLst>
              </a:tr>
              <a:tr h="843701">
                <a:tc>
                  <a:txBody>
                    <a:bodyPr/>
                    <a:lstStyle/>
                    <a:p>
                      <a:pPr algn="ctr"/>
                      <a:r>
                        <a:rPr kumimoji="0" lang="en-US" sz="4400" b="1" i="0" u="none" strike="noStrike" kern="1200" cap="none" spc="0" normalizeH="0" baseline="0" noProof="0" dirty="0" smtClean="0">
                          <a:ln>
                            <a:noFill/>
                          </a:ln>
                          <a:solidFill>
                            <a:sysClr val="windowText" lastClr="000000"/>
                          </a:solidFill>
                          <a:effectLst/>
                          <a:uLnTx/>
                          <a:uFillTx/>
                          <a:latin typeface="Helvetica"/>
                          <a:ea typeface="+mn-ea"/>
                          <a:cs typeface="Helvetica"/>
                        </a:rPr>
                        <a:t>CONCLUSION</a:t>
                      </a:r>
                      <a:endParaRPr kumimoji="0" lang="en-US" sz="4400" b="1" i="0" u="none" strike="noStrike" kern="1200" cap="none" spc="0" normalizeH="0" baseline="0" dirty="0">
                        <a:ln>
                          <a:noFill/>
                        </a:ln>
                        <a:solidFill>
                          <a:sysClr val="windowText" lastClr="000000"/>
                        </a:solidFill>
                        <a:effectLst/>
                        <a:uLnTx/>
                        <a:uFillTx/>
                        <a:latin typeface="Helvetica"/>
                        <a:ea typeface="+mn-ea"/>
                        <a:cs typeface="Helvetica"/>
                      </a:endParaRPr>
                    </a:p>
                  </a:txBody>
                  <a:tcPr marL="168152" marR="168152" marT="84076" marB="840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01014B"/>
                      </a:solidFill>
                      <a:prstDash val="solid"/>
                      <a:round/>
                      <a:headEnd type="none" w="med" len="med"/>
                      <a:tailEnd type="none" w="med" len="med"/>
                    </a:lnB>
                    <a:lnTlToBr w="12700" cmpd="sng">
                      <a:noFill/>
                      <a:prstDash val="solid"/>
                    </a:lnTlToBr>
                    <a:lnBlToTr w="12700" cmpd="sng">
                      <a:noFill/>
                      <a:prstDash val="solid"/>
                    </a:lnBlToTr>
                    <a:solidFill>
                      <a:srgbClr val="FFD400"/>
                    </a:solidFill>
                  </a:tcPr>
                </a:tc>
                <a:extLst>
                  <a:ext uri="{0D108BD9-81ED-4DB2-BD59-A6C34878D82A}">
                    <a16:rowId xmlns="" xmlns:a16="http://schemas.microsoft.com/office/drawing/2014/main" val="10002"/>
                  </a:ext>
                </a:extLst>
              </a:tr>
              <a:tr h="3819393">
                <a:tc>
                  <a:txBody>
                    <a:bodyPr/>
                    <a:lstStyle/>
                    <a:p>
                      <a:pPr marL="548640" marR="0" lvl="0" indent="-571500" algn="just" defTabSz="203774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sz="3700" b="0" i="0" u="none" strike="noStrike" kern="1200" cap="none" spc="0" normalizeH="0" baseline="0" dirty="0" smtClean="0">
                          <a:ln>
                            <a:noFill/>
                          </a:ln>
                          <a:solidFill>
                            <a:prstClr val="black"/>
                          </a:solidFill>
                          <a:effectLst/>
                          <a:uLnTx/>
                          <a:uFillTx/>
                          <a:latin typeface="+mn-lt"/>
                          <a:ea typeface="+mn-ea"/>
                          <a:cs typeface="Helvetica"/>
                        </a:rPr>
                        <a:t>The results in this study stresses for researchers to come up with initiatives which will drive the youth in the United States to quit or decrease their rate of smoking for a healthier life. </a:t>
                      </a:r>
                    </a:p>
                    <a:p>
                      <a:pPr marL="548640" marR="0" lvl="0" indent="-571500" algn="just" defTabSz="203774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sz="3700" b="0" i="0" u="none" strike="noStrike" kern="1200" cap="none" spc="0" normalizeH="0" baseline="0" dirty="0" smtClean="0">
                          <a:ln>
                            <a:noFill/>
                          </a:ln>
                          <a:solidFill>
                            <a:prstClr val="black"/>
                          </a:solidFill>
                          <a:effectLst/>
                          <a:uLnTx/>
                          <a:uFillTx/>
                          <a:latin typeface="+mn-lt"/>
                          <a:ea typeface="+mn-ea"/>
                          <a:cs typeface="Helvetica"/>
                        </a:rPr>
                        <a:t>Future research can be carried out on health impacts of tobacco smoking. </a:t>
                      </a:r>
                    </a:p>
                    <a:p>
                      <a:pPr marL="0" marR="0" lvl="0" indent="0" algn="just" defTabSz="2037740" rtl="0" eaLnBrk="1" fontAlgn="auto" latinLnBrk="0" hangingPunct="1">
                        <a:lnSpc>
                          <a:spcPct val="100000"/>
                        </a:lnSpc>
                        <a:spcBef>
                          <a:spcPts val="600"/>
                        </a:spcBef>
                        <a:spcAft>
                          <a:spcPts val="600"/>
                        </a:spcAft>
                        <a:buClrTx/>
                        <a:buSzTx/>
                        <a:buFont typeface="Wingdings" panose="05000000000000000000" pitchFamily="2" charset="2"/>
                        <a:buNone/>
                        <a:tabLst/>
                        <a:defRPr/>
                      </a:pPr>
                      <a:endParaRPr lang="en-US" sz="3700" kern="1200" dirty="0">
                        <a:solidFill>
                          <a:schemeClr val="dk1"/>
                        </a:solidFill>
                        <a:effectLst/>
                        <a:latin typeface="+mn-lt"/>
                        <a:ea typeface="+mn-ea"/>
                        <a:cs typeface="+mn-cs"/>
                      </a:endParaRPr>
                    </a:p>
                  </a:txBody>
                  <a:tcPr marL="336303" marR="336303" marT="336303" marB="336303">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01014B"/>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3"/>
                  </a:ext>
                </a:extLst>
              </a:tr>
              <a:tr h="843701">
                <a:tc>
                  <a:txBody>
                    <a:bodyPr/>
                    <a:lstStyle/>
                    <a:p>
                      <a:pPr algn="ctr"/>
                      <a:r>
                        <a:rPr kumimoji="0" lang="en-US" sz="4400" b="1" i="0" u="none" strike="noStrike" kern="1200" cap="none" spc="0" normalizeH="0" baseline="0" noProof="0" dirty="0">
                          <a:ln>
                            <a:noFill/>
                          </a:ln>
                          <a:solidFill>
                            <a:sysClr val="windowText" lastClr="000000"/>
                          </a:solidFill>
                          <a:effectLst/>
                          <a:uLnTx/>
                          <a:uFillTx/>
                          <a:latin typeface="Helvetica"/>
                          <a:ea typeface="+mn-ea"/>
                          <a:cs typeface="Helvetica"/>
                        </a:rPr>
                        <a:t>REFERENCES</a:t>
                      </a:r>
                      <a:endParaRPr lang="en-US" sz="7400" i="0" dirty="0"/>
                    </a:p>
                  </a:txBody>
                  <a:tcPr marL="168152" marR="168152" marT="84076" marB="840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01014B"/>
                      </a:solidFill>
                      <a:prstDash val="solid"/>
                      <a:round/>
                      <a:headEnd type="none" w="med" len="med"/>
                      <a:tailEnd type="none" w="med" len="med"/>
                    </a:lnB>
                    <a:lnTlToBr w="12700" cmpd="sng">
                      <a:noFill/>
                      <a:prstDash val="solid"/>
                    </a:lnTlToBr>
                    <a:lnBlToTr w="12700" cmpd="sng">
                      <a:noFill/>
                      <a:prstDash val="solid"/>
                    </a:lnBlToTr>
                    <a:solidFill>
                      <a:srgbClr val="FFD400"/>
                    </a:solidFill>
                  </a:tcPr>
                </a:tc>
                <a:extLst>
                  <a:ext uri="{0D108BD9-81ED-4DB2-BD59-A6C34878D82A}">
                    <a16:rowId xmlns="" xmlns:a16="http://schemas.microsoft.com/office/drawing/2014/main" val="10004"/>
                  </a:ext>
                </a:extLst>
              </a:tr>
              <a:tr h="13310877">
                <a:tc>
                  <a:txBody>
                    <a:bodyPr/>
                    <a:lstStyle/>
                    <a:p>
                      <a:r>
                        <a:rPr kumimoji="0" lang="en-US" sz="3700" b="0" i="0" u="none" strike="noStrike" kern="1200" cap="none" spc="0" normalizeH="0" baseline="0" dirty="0" smtClean="0">
                          <a:ln>
                            <a:noFill/>
                          </a:ln>
                          <a:solidFill>
                            <a:prstClr val="black"/>
                          </a:solidFill>
                          <a:effectLst/>
                          <a:uLnTx/>
                          <a:uFillTx/>
                          <a:latin typeface="+mn-lt"/>
                          <a:ea typeface="+mn-ea"/>
                          <a:cs typeface="Helvetica"/>
                        </a:rPr>
                        <a:t>[1] Centers for Disease Control and Prevention (2017). Youth Tobacco Survey (YTS) Data. Retrieved on April, 2, 2017, from https://catalog.data.gov/dataset/youth-tobacco-survey-yts-data</a:t>
                      </a:r>
                    </a:p>
                    <a:p>
                      <a:r>
                        <a:rPr kumimoji="0" lang="en-US" sz="3700" b="0" i="0" u="none" strike="noStrike" kern="1200" cap="none" spc="0" normalizeH="0" baseline="0" dirty="0" smtClean="0">
                          <a:ln>
                            <a:noFill/>
                          </a:ln>
                          <a:solidFill>
                            <a:prstClr val="black"/>
                          </a:solidFill>
                          <a:effectLst/>
                          <a:uLnTx/>
                          <a:uFillTx/>
                          <a:latin typeface="+mn-lt"/>
                          <a:ea typeface="+mn-ea"/>
                          <a:cs typeface="Helvetica"/>
                        </a:rPr>
                        <a:t>[2] Holbrook, JH., Grundy, SM., </a:t>
                      </a:r>
                      <a:r>
                        <a:rPr kumimoji="0" lang="en-US" sz="3700" b="0" i="0" u="none" strike="noStrike" kern="1200" cap="none" spc="0" normalizeH="0" baseline="0" dirty="0" err="1" smtClean="0">
                          <a:ln>
                            <a:noFill/>
                          </a:ln>
                          <a:solidFill>
                            <a:prstClr val="black"/>
                          </a:solidFill>
                          <a:effectLst/>
                          <a:uLnTx/>
                          <a:uFillTx/>
                          <a:latin typeface="+mn-lt"/>
                          <a:ea typeface="+mn-ea"/>
                          <a:cs typeface="Helvetica"/>
                        </a:rPr>
                        <a:t>Hennekens</a:t>
                      </a:r>
                      <a:r>
                        <a:rPr kumimoji="0" lang="en-US" sz="3700" b="0" i="0" u="none" strike="noStrike" kern="1200" cap="none" spc="0" normalizeH="0" baseline="0" dirty="0" smtClean="0">
                          <a:ln>
                            <a:noFill/>
                          </a:ln>
                          <a:solidFill>
                            <a:prstClr val="black"/>
                          </a:solidFill>
                          <a:effectLst/>
                          <a:uLnTx/>
                          <a:uFillTx/>
                          <a:latin typeface="+mn-lt"/>
                          <a:ea typeface="+mn-ea"/>
                          <a:cs typeface="Helvetica"/>
                        </a:rPr>
                        <a:t>, CH., </a:t>
                      </a:r>
                      <a:r>
                        <a:rPr kumimoji="0" lang="en-US" sz="3700" b="0" i="0" u="none" strike="noStrike" kern="1200" cap="none" spc="0" normalizeH="0" baseline="0" dirty="0" err="1" smtClean="0">
                          <a:ln>
                            <a:noFill/>
                          </a:ln>
                          <a:solidFill>
                            <a:prstClr val="black"/>
                          </a:solidFill>
                          <a:effectLst/>
                          <a:uLnTx/>
                          <a:uFillTx/>
                          <a:latin typeface="+mn-lt"/>
                          <a:ea typeface="+mn-ea"/>
                          <a:cs typeface="Helvetica"/>
                        </a:rPr>
                        <a:t>Kannel</a:t>
                      </a:r>
                      <a:r>
                        <a:rPr kumimoji="0" lang="en-US" sz="3700" b="0" i="0" u="none" strike="noStrike" kern="1200" cap="none" spc="0" normalizeH="0" baseline="0" dirty="0" smtClean="0">
                          <a:ln>
                            <a:noFill/>
                          </a:ln>
                          <a:solidFill>
                            <a:prstClr val="black"/>
                          </a:solidFill>
                          <a:effectLst/>
                          <a:uLnTx/>
                          <a:uFillTx/>
                          <a:latin typeface="+mn-lt"/>
                          <a:ea typeface="+mn-ea"/>
                          <a:cs typeface="Helvetica"/>
                        </a:rPr>
                        <a:t>, WB., Strong, JP. (1984). Cigarette smoking and cardiovascular diseases: A statement for health professionals by a task force appointed by the steering committee of the American Heart Association.</a:t>
                      </a:r>
                    </a:p>
                    <a:p>
                      <a:r>
                        <a:rPr kumimoji="0" lang="en-US" sz="3700" b="0" i="0" u="none" strike="noStrike" kern="1200" cap="none" spc="0" normalizeH="0" baseline="0" dirty="0" smtClean="0">
                          <a:ln>
                            <a:noFill/>
                          </a:ln>
                          <a:solidFill>
                            <a:prstClr val="black"/>
                          </a:solidFill>
                          <a:effectLst/>
                          <a:uLnTx/>
                          <a:uFillTx/>
                          <a:latin typeface="+mn-lt"/>
                          <a:ea typeface="+mn-ea"/>
                          <a:cs typeface="Helvetica"/>
                        </a:rPr>
                        <a:t>[3] Murray, CL, Abraham, J, et al (2013). The state of US health, 1990-2010: Burden of diseases, injuries, and risk factors. US Burden of Disease Collaborators, JAMA, 310:591–608.</a:t>
                      </a:r>
                    </a:p>
                    <a:p>
                      <a:r>
                        <a:rPr kumimoji="0" lang="en-US" sz="3700" b="0" i="0" u="none" strike="noStrike" kern="1200" cap="none" spc="0" normalizeH="0" baseline="0" dirty="0" smtClean="0">
                          <a:ln>
                            <a:noFill/>
                          </a:ln>
                          <a:solidFill>
                            <a:prstClr val="black"/>
                          </a:solidFill>
                          <a:effectLst/>
                          <a:uLnTx/>
                          <a:uFillTx/>
                          <a:latin typeface="+mn-lt"/>
                          <a:ea typeface="+mn-ea"/>
                          <a:cs typeface="Helvetica"/>
                        </a:rPr>
                        <a:t>[4] NSDUH (2012). Prevalence of current smokeless tobacco use among adults 18 years of age and older, by selected characteristics. National Survey on Drug Use and Health.</a:t>
                      </a:r>
                    </a:p>
                    <a:p>
                      <a:r>
                        <a:rPr kumimoji="0" lang="en-US" sz="3700" b="0" i="0" u="none" strike="noStrike" kern="1200" cap="none" spc="0" normalizeH="0" baseline="0" dirty="0" smtClean="0">
                          <a:ln>
                            <a:noFill/>
                          </a:ln>
                          <a:solidFill>
                            <a:prstClr val="black"/>
                          </a:solidFill>
                          <a:effectLst/>
                          <a:uLnTx/>
                          <a:uFillTx/>
                          <a:latin typeface="+mn-lt"/>
                          <a:ea typeface="+mn-ea"/>
                          <a:cs typeface="Helvetica"/>
                        </a:rPr>
                        <a:t>[5] </a:t>
                      </a:r>
                      <a:r>
                        <a:rPr kumimoji="0" lang="en-US" sz="3700" b="0" i="0" u="none" strike="noStrike" kern="1200" cap="none" spc="0" normalizeH="0" baseline="0" dirty="0" err="1" smtClean="0">
                          <a:ln>
                            <a:noFill/>
                          </a:ln>
                          <a:solidFill>
                            <a:prstClr val="black"/>
                          </a:solidFill>
                          <a:effectLst/>
                          <a:uLnTx/>
                          <a:uFillTx/>
                          <a:latin typeface="+mn-lt"/>
                          <a:ea typeface="+mn-ea"/>
                          <a:cs typeface="Helvetica"/>
                        </a:rPr>
                        <a:t>Raghupathi</a:t>
                      </a:r>
                      <a:r>
                        <a:rPr kumimoji="0" lang="en-US" sz="3700" b="0" i="0" u="none" strike="noStrike" kern="1200" cap="none" spc="0" normalizeH="0" baseline="0" dirty="0" smtClean="0">
                          <a:ln>
                            <a:noFill/>
                          </a:ln>
                          <a:solidFill>
                            <a:prstClr val="black"/>
                          </a:solidFill>
                          <a:effectLst/>
                          <a:uLnTx/>
                          <a:uFillTx/>
                          <a:latin typeface="+mn-lt"/>
                          <a:ea typeface="+mn-ea"/>
                          <a:cs typeface="Helvetica"/>
                        </a:rPr>
                        <a:t>, W. (2010). Data Mining in Health Care. In Healthcare Informatics: Improving Efficiency and Productivity. Edited by </a:t>
                      </a:r>
                      <a:r>
                        <a:rPr kumimoji="0" lang="en-US" sz="3700" b="0" i="0" u="none" strike="noStrike" kern="1200" cap="none" spc="0" normalizeH="0" baseline="0" dirty="0" err="1" smtClean="0">
                          <a:ln>
                            <a:noFill/>
                          </a:ln>
                          <a:solidFill>
                            <a:prstClr val="black"/>
                          </a:solidFill>
                          <a:effectLst/>
                          <a:uLnTx/>
                          <a:uFillTx/>
                          <a:latin typeface="+mn-lt"/>
                          <a:ea typeface="+mn-ea"/>
                          <a:cs typeface="Helvetica"/>
                        </a:rPr>
                        <a:t>Kudyba</a:t>
                      </a:r>
                      <a:r>
                        <a:rPr kumimoji="0" lang="en-US" sz="3700" b="0" i="0" u="none" strike="noStrike" kern="1200" cap="none" spc="0" normalizeH="0" baseline="0" dirty="0" smtClean="0">
                          <a:ln>
                            <a:noFill/>
                          </a:ln>
                          <a:solidFill>
                            <a:prstClr val="black"/>
                          </a:solidFill>
                          <a:effectLst/>
                          <a:uLnTx/>
                          <a:uFillTx/>
                          <a:latin typeface="+mn-lt"/>
                          <a:ea typeface="+mn-ea"/>
                          <a:cs typeface="Helvetica"/>
                        </a:rPr>
                        <a:t> S. Taylor &amp; Francis. p211–223.</a:t>
                      </a:r>
                    </a:p>
                    <a:p>
                      <a:r>
                        <a:rPr kumimoji="0" lang="en-US" sz="3700" b="0" i="0" u="none" strike="noStrike" kern="1200" cap="none" spc="0" normalizeH="0" baseline="0" dirty="0" smtClean="0">
                          <a:ln>
                            <a:noFill/>
                          </a:ln>
                          <a:solidFill>
                            <a:prstClr val="black"/>
                          </a:solidFill>
                          <a:effectLst/>
                          <a:uLnTx/>
                          <a:uFillTx/>
                          <a:latin typeface="+mn-lt"/>
                          <a:ea typeface="+mn-ea"/>
                          <a:cs typeface="Helvetica"/>
                        </a:rPr>
                        <a:t>[6] U.S. Department of Health and Human Services (2014). The Health Consequences of Smoking—50 Years of Progress: A Report of the Surgeon General. Atlanta: U.S. Department of Health and Human Services, Centers for Disease Control and Prevention, National Center for Chronic Disease Prevention and Health Promotion, Office on Smoking and Health.</a:t>
                      </a:r>
                    </a:p>
                    <a:p>
                      <a:pPr marL="0" marR="0" lvl="0" indent="0" algn="l" defTabSz="2037740" rtl="0" eaLnBrk="1" fontAlgn="auto" latinLnBrk="0" hangingPunct="1">
                        <a:lnSpc>
                          <a:spcPct val="100000"/>
                        </a:lnSpc>
                        <a:spcBef>
                          <a:spcPts val="0"/>
                        </a:spcBef>
                        <a:spcAft>
                          <a:spcPts val="0"/>
                        </a:spcAft>
                        <a:buClrTx/>
                        <a:buSzTx/>
                        <a:buFontTx/>
                        <a:buNone/>
                        <a:tabLst/>
                        <a:defRPr/>
                      </a:pPr>
                      <a:endParaRPr kumimoji="0" lang="en-US" sz="3700" b="0" i="0" u="none" strike="noStrike" kern="1200" cap="none" spc="0" normalizeH="0" baseline="0" noProof="0" dirty="0">
                        <a:ln>
                          <a:noFill/>
                        </a:ln>
                        <a:solidFill>
                          <a:prstClr val="black"/>
                        </a:solidFill>
                        <a:effectLst/>
                        <a:uLnTx/>
                        <a:uFillTx/>
                        <a:latin typeface="+mn-lt"/>
                        <a:ea typeface="+mn-ea"/>
                        <a:cs typeface="Helvetica"/>
                      </a:endParaRPr>
                    </a:p>
                  </a:txBody>
                  <a:tcPr marL="336303" marR="336303" marT="336303" marB="336303">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01014B"/>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5"/>
                  </a:ext>
                </a:extLst>
              </a:tr>
            </a:tbl>
          </a:graphicData>
        </a:graphic>
      </p:graphicFrame>
      <p:pic>
        <p:nvPicPr>
          <p:cNvPr id="14" name="Picture 13" hidden="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40964" y="1041497"/>
            <a:ext cx="4659199" cy="359949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257" y="87557"/>
            <a:ext cx="3468081" cy="4001469"/>
          </a:xfrm>
          <a:prstGeom prst="rect">
            <a:avLst/>
          </a:prstGeom>
        </p:spPr>
      </p:pic>
      <p:pic>
        <p:nvPicPr>
          <p:cNvPr id="1026" name="Picture 2" descr="Figure2">
            <a:extLst>
              <a:ext uri="{FF2B5EF4-FFF2-40B4-BE49-F238E27FC236}">
                <a16:creationId xmlns="" xmlns:a16="http://schemas.microsoft.com/office/drawing/2014/main" id="{C0775FC1-2FDB-415D-AF61-C38913E819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85702" y="14668662"/>
            <a:ext cx="9536790" cy="824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Figure3">
            <a:extLst>
              <a:ext uri="{FF2B5EF4-FFF2-40B4-BE49-F238E27FC236}">
                <a16:creationId xmlns="" xmlns:a16="http://schemas.microsoft.com/office/drawing/2014/main" id="{9850AE69-55AA-4FDC-A37F-2309403392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86568" y="23161080"/>
            <a:ext cx="9613959" cy="690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xmlns="" id="{A7E3AFC0-73A5-4B5E-AA88-16A6F23FC7B5}"/>
              </a:ext>
            </a:extLst>
          </p:cNvPr>
          <p:cNvPicPr>
            <a:picLocks noChangeAspect="1"/>
          </p:cNvPicPr>
          <p:nvPr/>
        </p:nvPicPr>
        <p:blipFill>
          <a:blip r:embed="rId7"/>
          <a:stretch>
            <a:fillRect/>
          </a:stretch>
        </p:blipFill>
        <p:spPr>
          <a:xfrm>
            <a:off x="14217445" y="5104296"/>
            <a:ext cx="9583082" cy="8804368"/>
          </a:xfrm>
          <a:prstGeom prst="rect">
            <a:avLst/>
          </a:prstGeom>
        </p:spPr>
      </p:pic>
    </p:spTree>
    <p:extLst>
      <p:ext uri="{BB962C8B-B14F-4D97-AF65-F5344CB8AC3E}">
        <p14:creationId xmlns:p14="http://schemas.microsoft.com/office/powerpoint/2010/main" val="4069317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767</TotalTime>
  <Words>672</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Times New Roman</vt:lpstr>
      <vt:lpstr>Wingdings</vt:lpstr>
      <vt:lpstr>Office Theme</vt:lpstr>
      <vt:lpstr>     Big Data Analysis of Youth Tobacco Smoking Trends in the United States  Shilpa Balan, Nishant Shristiraj, Vrunda Shah, Anusha Manjappa 2017 IEEE International Conference on Big Data, Boston, MA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Balan, Shilpa</cp:lastModifiedBy>
  <cp:revision>141</cp:revision>
  <cp:lastPrinted>2014-08-19T23:05:08Z</cp:lastPrinted>
  <dcterms:created xsi:type="dcterms:W3CDTF">2013-01-28T22:40:39Z</dcterms:created>
  <dcterms:modified xsi:type="dcterms:W3CDTF">2017-11-29T17:37:36Z</dcterms:modified>
</cp:coreProperties>
</file>