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8404800"/>
  <p:notesSz cx="7315200" cy="9601200"/>
  <p:defaultTextStyle>
    <a:defPPr>
      <a:defRPr lang="en-US"/>
    </a:defPPr>
    <a:lvl1pPr marL="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4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48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22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96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70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44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18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924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0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400"/>
    <a:srgbClr val="8A8A8A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5040" autoAdjust="0"/>
  </p:normalViewPr>
  <p:slideViewPr>
    <p:cSldViewPr snapToGrid="0">
      <p:cViewPr varScale="1">
        <p:scale>
          <a:sx n="14" d="100"/>
          <a:sy n="14" d="100"/>
        </p:scale>
        <p:origin x="2724" y="126"/>
      </p:cViewPr>
      <p:guideLst>
        <p:guide orient="horz" pos="2340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A27B708-2555-834C-97B8-35CDF758D65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9F317-835A-4F14-AB92-389ED862B73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8350" y="1200150"/>
            <a:ext cx="32385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2B435-ECC4-468B-8EEE-A91CB534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8350" y="1200150"/>
            <a:ext cx="323850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2B435-ECC4-468B-8EEE-A91CB5343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3566045" rtl="0" eaLnBrk="1" latinLnBrk="0" hangingPunct="1">
        <a:spcBef>
          <a:spcPct val="0"/>
        </a:spcBef>
        <a:buNone/>
        <a:defRPr sz="17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268" indent="-1337268" algn="l" defTabSz="3566045" rtl="0" eaLnBrk="1" latinLnBrk="0" hangingPunct="1">
        <a:spcBef>
          <a:spcPct val="20000"/>
        </a:spcBef>
        <a:buFont typeface="Arial" pitchFamily="34" charset="0"/>
        <a:buChar char="•"/>
        <a:defRPr sz="12425" kern="1200">
          <a:solidFill>
            <a:schemeClr val="tx1"/>
          </a:solidFill>
          <a:latin typeface="+mn-lt"/>
          <a:ea typeface="+mn-ea"/>
          <a:cs typeface="+mn-cs"/>
        </a:defRPr>
      </a:lvl1pPr>
      <a:lvl2pPr marL="2897412" indent="-1114390" algn="l" defTabSz="3566045" rtl="0" eaLnBrk="1" latinLnBrk="0" hangingPunct="1">
        <a:spcBef>
          <a:spcPct val="20000"/>
        </a:spcBef>
        <a:buFont typeface="Arial" pitchFamily="34" charset="0"/>
        <a:buChar char="–"/>
        <a:defRPr sz="10850" kern="1200">
          <a:solidFill>
            <a:schemeClr val="tx1"/>
          </a:solidFill>
          <a:latin typeface="+mn-lt"/>
          <a:ea typeface="+mn-ea"/>
          <a:cs typeface="+mn-cs"/>
        </a:defRPr>
      </a:lvl2pPr>
      <a:lvl3pPr marL="4457558" indent="-891511" algn="l" defTabSz="3566045" rtl="0" eaLnBrk="1" latinLnBrk="0" hangingPunct="1">
        <a:spcBef>
          <a:spcPct val="20000"/>
        </a:spcBef>
        <a:buFont typeface="Arial" pitchFamily="34" charset="0"/>
        <a:buChar char="•"/>
        <a:defRPr sz="9275" kern="1200">
          <a:solidFill>
            <a:schemeClr val="tx1"/>
          </a:solidFill>
          <a:latin typeface="+mn-lt"/>
          <a:ea typeface="+mn-ea"/>
          <a:cs typeface="+mn-cs"/>
        </a:defRPr>
      </a:lvl3pPr>
      <a:lvl4pPr marL="6240581" indent="-891511" algn="l" defTabSz="3566045" rtl="0" eaLnBrk="1" latinLnBrk="0" hangingPunct="1">
        <a:spcBef>
          <a:spcPct val="20000"/>
        </a:spcBef>
        <a:buFont typeface="Arial" pitchFamily="34" charset="0"/>
        <a:buChar char="–"/>
        <a:defRPr sz="7875" kern="1200">
          <a:solidFill>
            <a:schemeClr val="tx1"/>
          </a:solidFill>
          <a:latin typeface="+mn-lt"/>
          <a:ea typeface="+mn-ea"/>
          <a:cs typeface="+mn-cs"/>
        </a:defRPr>
      </a:lvl4pPr>
      <a:lvl5pPr marL="8023603" indent="-891511" algn="l" defTabSz="3566045" rtl="0" eaLnBrk="1" latinLnBrk="0" hangingPunct="1">
        <a:spcBef>
          <a:spcPct val="20000"/>
        </a:spcBef>
        <a:buFont typeface="Arial" pitchFamily="34" charset="0"/>
        <a:buChar char="»"/>
        <a:defRPr sz="7875" kern="1200">
          <a:solidFill>
            <a:schemeClr val="tx1"/>
          </a:solidFill>
          <a:latin typeface="+mn-lt"/>
          <a:ea typeface="+mn-ea"/>
          <a:cs typeface="+mn-cs"/>
        </a:defRPr>
      </a:lvl5pPr>
      <a:lvl6pPr marL="9806626" indent="-891511" algn="l" defTabSz="3566045" rtl="0" eaLnBrk="1" latinLnBrk="0" hangingPunct="1">
        <a:spcBef>
          <a:spcPct val="20000"/>
        </a:spcBef>
        <a:buFont typeface="Arial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6pPr>
      <a:lvl7pPr marL="11589648" indent="-891511" algn="l" defTabSz="3566045" rtl="0" eaLnBrk="1" latinLnBrk="0" hangingPunct="1">
        <a:spcBef>
          <a:spcPct val="20000"/>
        </a:spcBef>
        <a:buFont typeface="Arial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7pPr>
      <a:lvl8pPr marL="13372672" indent="-891511" algn="l" defTabSz="3566045" rtl="0" eaLnBrk="1" latinLnBrk="0" hangingPunct="1">
        <a:spcBef>
          <a:spcPct val="20000"/>
        </a:spcBef>
        <a:buFont typeface="Arial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8pPr>
      <a:lvl9pPr marL="15155695" indent="-891511" algn="l" defTabSz="3566045" rtl="0" eaLnBrk="1" latinLnBrk="0" hangingPunct="1">
        <a:spcBef>
          <a:spcPct val="20000"/>
        </a:spcBef>
        <a:buFont typeface="Arial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23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66045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069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32092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915114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137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81159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184" algn="l" defTabSz="3566045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97031"/>
              </p:ext>
            </p:extLst>
          </p:nvPr>
        </p:nvGraphicFramePr>
        <p:xfrm>
          <a:off x="10633167" y="6533367"/>
          <a:ext cx="13533120" cy="3181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120"/>
              </a:tblGrid>
              <a:tr h="117807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Analysis</a:t>
                      </a:r>
                      <a:endParaRPr kumimoji="0" lang="en-US" sz="42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30638237">
                <a:tc>
                  <a:txBody>
                    <a:bodyPr/>
                    <a:lstStyle/>
                    <a:p>
                      <a:pPr marL="0" marR="0" lvl="0" indent="0" algn="ctr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b="1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 smtClean="0"/>
                    </a:p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0" dirty="0"/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30220"/>
              </p:ext>
            </p:extLst>
          </p:nvPr>
        </p:nvGraphicFramePr>
        <p:xfrm>
          <a:off x="0" y="6797037"/>
          <a:ext cx="10633165" cy="3306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3165"/>
              </a:tblGrid>
              <a:tr h="9200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Introduction</a:t>
                      </a:r>
                      <a:endParaRPr lang="en-US" sz="7000" dirty="0"/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9185462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Lung cancer is the most common cancer in the world. It is the leading cause of cancer death in the USA (World Cancer Research Fund, 1997).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Data has rapidly evolved including in the healthcare industry. 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 Data in healthcare is being used to predict and cure diseases</a:t>
                      </a:r>
                      <a:r>
                        <a:rPr lang="en-US" sz="3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to</a:t>
                      </a:r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 quality of life</a:t>
                      </a:r>
                      <a:r>
                        <a:rPr lang="en-US" sz="3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(Marr, 2015).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dirty="0" smtClean="0"/>
                        <a:t>There are many challenges in the diagnosis of lung cancer. Lung cancer is often silent early in its course. 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dirty="0" smtClean="0"/>
                        <a:t>When symptoms occur they are usually non‐specific. Thus, most lung cancer is diagnosed at an advanced stage when treatment is less successful</a:t>
                      </a:r>
                      <a:r>
                        <a:rPr lang="en-US" sz="3200" baseline="0" dirty="0" smtClean="0"/>
                        <a:t> (</a:t>
                      </a:r>
                      <a:r>
                        <a:rPr lang="en-US" sz="3200" baseline="0" dirty="0" err="1" smtClean="0"/>
                        <a:t>Jemal</a:t>
                      </a:r>
                      <a:r>
                        <a:rPr lang="en-US" sz="3200" baseline="0" dirty="0" smtClean="0"/>
                        <a:t> and Siegel, 2006).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analysis in this study aims to examine the time trends in lung cancer incidences and mortality, and the sentiment analysis of lung cancer  patients.</a:t>
                      </a: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00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Research Background</a:t>
                      </a:r>
                      <a:endParaRPr kumimoji="0" lang="en-US" sz="42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9066887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Worldwide, lung cancer kills over one million people each year (World Cancer Research Fund, 1997).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2006, lung cancer caused over 158,000 deaths—more than colorectal, breast, and prostate cancers combined (American Cancer Society, 2006).</a:t>
                      </a:r>
                      <a:endParaRPr lang="en-US" sz="3200" b="0" i="1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Extensive data clearly establish cigarette smoking as the major cause of lung cancer (Blot et al., 1996)</a:t>
                      </a:r>
                      <a:r>
                        <a:rPr lang="en-US" sz="32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previous research, it is seen that there are more number of youth male smokers than youth female smokers (Balan et al., 2017).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Cigarette smoking leads to diseases such as cardiovascular disease, chronic obstructive pulmonary disease and lung cancer (Holbrook et al., 1984).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estimated that about 90% of male lung cancer deaths and 75%–80% of female lung cancer deaths in the United States each year are caused by smoking (Surgeon General, 1989,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Shopland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DR, 1995).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research, Python scripts are written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data analysis.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3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00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Research Methodology</a:t>
                      </a:r>
                      <a:endParaRPr lang="en-US" sz="7000" dirty="0"/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10721223">
                <a:tc>
                  <a:txBody>
                    <a:bodyPr/>
                    <a:lstStyle/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research, we used the open data set  from CDC (2017) on cancer data. </a:t>
                      </a: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data contains information on incidence and mortality types, the different cancer types including 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 cancer details, year and population.</a:t>
                      </a: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wrote Python scripts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analyze and visualize the data.</a:t>
                      </a: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is a highly functional programming language that is used for data analysis, to create GUI’s and websites (Ping Ong et al., 2013).</a:t>
                      </a: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 has a large collection of open source packages.</a:t>
                      </a: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addition, we wrote Python scripts to extract d</a:t>
                      </a:r>
                      <a:r>
                        <a:rPr lang="en-GB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 from Twitter for the hashtag #</a:t>
                      </a:r>
                      <a:r>
                        <a:rPr lang="en-GB" sz="3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lungcancer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#lung cancer. Data is collected for both the hashtags for the most recent dates </a:t>
                      </a:r>
                      <a:r>
                        <a:rPr lang="en-GB" sz="3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3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1, 2018 to April 20, 2018.</a:t>
                      </a:r>
                      <a:endParaRPr lang="en-US" sz="3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its openness, Twitter has generated massive amounts of data.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0" marR="0" lvl="0" indent="-85725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35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38404800" cy="6886976"/>
          </a:xfrm>
          <a:prstGeom prst="rect">
            <a:avLst/>
          </a:prstGeom>
          <a:solidFill>
            <a:srgbClr val="FFD400"/>
          </a:solidFill>
          <a:ln>
            <a:solidFill>
              <a:srgbClr val="FFD400"/>
            </a:solidFill>
          </a:ln>
        </p:spPr>
        <p:txBody>
          <a:bodyPr anchor="ctr"/>
          <a:lstStyle/>
          <a:p>
            <a:r>
              <a:rPr lang="en-US" sz="8400" dirty="0"/>
              <a:t> </a:t>
            </a:r>
            <a:r>
              <a:rPr lang="en-US" sz="8400" dirty="0" smtClean="0"/>
              <a:t/>
            </a:r>
            <a:br>
              <a:rPr lang="en-US" sz="8400" dirty="0" smtClean="0"/>
            </a:br>
            <a:r>
              <a:rPr lang="en-US" sz="8400" b="1" dirty="0" smtClean="0"/>
              <a:t>Big</a:t>
            </a:r>
            <a:r>
              <a:rPr lang="en-US" sz="8400" dirty="0" smtClean="0"/>
              <a:t> </a:t>
            </a:r>
            <a:r>
              <a:rPr lang="en-US" sz="8400" b="1" dirty="0"/>
              <a:t>Data Analysis of </a:t>
            </a:r>
            <a:r>
              <a:rPr lang="en-US" sz="8400" b="1" dirty="0" smtClean="0"/>
              <a:t>Lung Cancer Characteristics in the United States</a:t>
            </a:r>
            <a:br>
              <a:rPr lang="en-US" sz="8400" b="1" dirty="0" smtClean="0"/>
            </a:br>
            <a:r>
              <a:rPr lang="en-US" sz="8000" dirty="0" smtClean="0"/>
              <a:t>Shilpa Balan, Vrunda Shah, Nishant Shristiraj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7200" dirty="0"/>
              <a:t>California State University-Los </a:t>
            </a:r>
            <a:r>
              <a:rPr lang="en-US" sz="7200" dirty="0" smtClean="0"/>
              <a:t>Angeles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7700" dirty="0"/>
              <a:t/>
            </a:r>
            <a:br>
              <a:rPr lang="en-US" sz="7700" dirty="0"/>
            </a:br>
            <a:endParaRPr lang="en-US" sz="7700" b="1" i="1" dirty="0"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797039"/>
            <a:ext cx="3840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2883"/>
              </p:ext>
            </p:extLst>
          </p:nvPr>
        </p:nvGraphicFramePr>
        <p:xfrm>
          <a:off x="24166287" y="6886977"/>
          <a:ext cx="14238515" cy="33249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8515"/>
              </a:tblGrid>
              <a:tr h="8244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Results</a:t>
                      </a:r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10445931">
                <a:tc>
                  <a:txBody>
                    <a:bodyPr/>
                    <a:lstStyle/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Figure 1, it is seen that lung cancer incidences in the United States for both females and males have significantly increased from 2002 to 2010 with a significant drop in 2011.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2012 onward, there has been a rise in the number of lung cancer incidence cases for both males and females in the United States.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year 2003 to 2010, it is seen that in the United States, the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of lung cancer incidence cases ranges approximately from 680,000 to 705,000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male, and from 560,000 to 615,000 for females,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showing a greater percentage of increase for the females.</a:t>
                      </a:r>
                      <a:endParaRPr 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United States,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overall number of lung cancer incidences is more in males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females.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2013 to 2014, it is seen that 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is a slight decrease in the number of lung cancer incidences for both males and females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United States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Figure 2 shows that in the United States, the number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lung cancer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mortality cases is more in males than females. 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seen that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there are more number of negative sentiments than positive sentiments for lung cancer patients.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example, struggling and cry were some negative sentiments.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lung cancer patients had positive sentiments on improvement of health.</a:t>
                      </a:r>
                      <a:endParaRPr kumimoji="0" lang="en-US" sz="3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Helvetica"/>
                      </a:endParaRP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65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Conclusion</a:t>
                      </a:r>
                      <a:endParaRPr kumimoji="0" lang="en-US" sz="42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7433854">
                <a:tc>
                  <a:txBody>
                    <a:bodyPr/>
                    <a:lstStyle/>
                    <a:p>
                      <a:pPr marL="457200" indent="-457200" algn="l" defTabSz="3566045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United States,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number</a:t>
                      </a:r>
                      <a:r>
                        <a:rPr lang="en-US" sz="3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lung cancer incidence cases and the number of lung cancer 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mortality cases is more for males than females.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many challenges in the diagnosis of lung cancer.</a:t>
                      </a:r>
                    </a:p>
                    <a:p>
                      <a:pPr marL="457200" indent="-457200" algn="l" defTabSz="3566045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 with the lowest risk of lung cancer were less likely to have lung cancer detected (NCI, 2018).</a:t>
                      </a:r>
                    </a:p>
                    <a:p>
                      <a:pPr marL="457200" marR="0" lvl="0" indent="-4572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high mortality rate for lung cancer is from the failure to achieve early diagnosis.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future research, we plan to explore more tweets related to lung cancer. The tweets will help us to broaden our research on sentiment analysis for lung cancer.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future, we also plan to analyze the percentage of lung cancer cases that are diagnosed at its early stage.</a:t>
                      </a: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465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References</a:t>
                      </a:r>
                      <a:endParaRPr lang="en-US" sz="4200" dirty="0"/>
                    </a:p>
                  </a:txBody>
                  <a:tcPr marL="160020" marR="160020" marT="80010" marB="80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</a:tr>
              <a:tr h="1177169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American Cancer Society (2006). Statistics for 2006. Accessed October 6, 2017, at: http://www.cancer.org/docroot/stt/stt_0.asp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Balan, S., Shristiraj, N., Shah, V., Manjappa, A. (2017). Big Data Analysis of Youth Tobacco Smoking Trends in the United States. 2017 IEEE International Conference on Big Data. Boston, MA.</a:t>
                      </a:r>
                      <a:endParaRPr kumimoji="0" lang="en-US" sz="2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Helvetica"/>
                      </a:endParaRPr>
                    </a:p>
                    <a:p>
                      <a:pPr marL="342900" marR="0" lvl="0" indent="-3429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Blot WJ,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Fraumeni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JF Jr. (1996). Cancers of the lung and pleura. In: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Schottenfeld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Fraumeni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 Jr, editors. Cancer Epidemiology and Prevention. New York (NY): Oxford University Press; p. 637–65.</a:t>
                      </a:r>
                      <a:endParaRPr kumimoji="0" lang="en-US" sz="2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Helvetica"/>
                      </a:endParaRPr>
                    </a:p>
                    <a:p>
                      <a:pPr marL="342900" indent="-342900" algn="l" defTabSz="356604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CDC (2017). United States Cancer Statistics. Retrieved on Jan 25, 2018, from https://www.cdc.gov/cancer/npcr/uscs/download_data.htm</a:t>
                      </a:r>
                    </a:p>
                    <a:p>
                      <a:pPr marL="342900" indent="-342900" algn="l" defTabSz="3566045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Holbrook, JH., Grundy, SM.,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Hennekens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CH.,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Kannel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WB., Strong, JP. (1984). Cigarette smoking and cardiovascular diseases: A statement for health professionals by a task force appointed by the steering committee of the American Heart Association.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/>
                        <a:t>Jemal</a:t>
                      </a:r>
                      <a:r>
                        <a:rPr lang="en-US" sz="2400" dirty="0" smtClean="0"/>
                        <a:t> A, Siegel R, Ward E. </a:t>
                      </a:r>
                      <a:r>
                        <a:rPr lang="en-US" sz="2400" i="1" dirty="0" smtClean="0"/>
                        <a:t>et al</a:t>
                      </a:r>
                      <a:r>
                        <a:rPr lang="en-US" sz="2400" dirty="0" smtClean="0"/>
                        <a:t> (2006). Cancer statistics. CA Cancer J </a:t>
                      </a:r>
                      <a:r>
                        <a:rPr lang="en-US" sz="2400" dirty="0" err="1" smtClean="0"/>
                        <a:t>Clin</a:t>
                      </a:r>
                      <a:r>
                        <a:rPr lang="en-US" sz="2400" dirty="0" smtClean="0"/>
                        <a:t> 200656106–130.</a:t>
                      </a:r>
                      <a:endParaRPr kumimoji="0" lang="en-US" sz="2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Helvetica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Marr (2015). How Big Data is Changing Healthcare. 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Retrieved on Jan, 20, 2017 from h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ttp://www.forbes.com/sites/bernardmarr/2015/04/21/how-big-data-is-changing-healthcare/#11f4a6e832d9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NCI (2018). Lung Cancer Screening Most Beneficial For Those at Highest Risk, Analysis Suggests. Retrieved March, 2018, from https://www.cancer.gov/news-events/cancer-currents-blog/2018/lung-cancer-screening-identifying-who-benefits</a:t>
                      </a:r>
                    </a:p>
                    <a:p>
                      <a:pPr marL="342900" marR="0" lvl="0" indent="-3429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Ping Ong, S., Richards, W., Jain, A.,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Hautier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G., Kocher, M.,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Cholia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S., Gunter, D.,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Chevrier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V.,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Persson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K.,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Ceder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, G. (2013). Python Materials Genomics (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pymatgen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): A robust, open-source python library for materials analysis. Computational Materials Science. pp 314-319.</a:t>
                      </a:r>
                    </a:p>
                    <a:p>
                      <a:pPr marL="342900" marR="0" lvl="0" indent="-3429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Shopland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 DR (1995). Tobacco use and its contribution to early cancer mortality with a special emphasis on cigarette smoking. Environ Health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Perspect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. 103 </a:t>
                      </a:r>
                      <a:r>
                        <a:rPr kumimoji="0" lang="en-US" sz="24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Suppl</a:t>
                      </a: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 8:131–42.</a:t>
                      </a:r>
                    </a:p>
                    <a:p>
                      <a:pPr marL="342900" marR="0" lvl="0" indent="-342900" algn="l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"/>
                        </a:rPr>
                        <a:t>Surgeon General (1989). Reducing the health consequences of smoking: 25 years of progress. Washington (DC).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World Cancer Research Fund (1997). American Institute for Cancer Research. Food,  nutrition and the prevention of cancer: a global perspective. Washington, DC: American Institute for Cancer Research, 37–145.</a:t>
                      </a: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2828">
                <a:tc>
                  <a:txBody>
                    <a:bodyPr/>
                    <a:lstStyle/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Helvetica"/>
                      </a:endParaRPr>
                    </a:p>
                  </a:txBody>
                  <a:tcPr marL="320040" marR="320040" marT="320040" marB="3200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660" y="5791733"/>
            <a:ext cx="4433888" cy="3425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0327" y="4826405"/>
            <a:ext cx="29704145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ln>
                  <a:solidFill>
                    <a:srgbClr val="000000"/>
                  </a:solidFill>
                </a:ln>
                <a:solidFill>
                  <a:srgbClr val="0070C0"/>
                </a:solidFill>
                <a:latin typeface="+mj-lt"/>
              </a:rPr>
              <a:t>Big Data in </a:t>
            </a:r>
            <a:r>
              <a:rPr lang="en-US" sz="6600" i="1" dirty="0" smtClean="0">
                <a:ln>
                  <a:solidFill>
                    <a:srgbClr val="000000"/>
                  </a:solidFill>
                </a:ln>
                <a:solidFill>
                  <a:srgbClr val="0070C0"/>
                </a:solidFill>
                <a:latin typeface="+mj-lt"/>
              </a:rPr>
              <a:t>Biomedicine 2018, </a:t>
            </a:r>
            <a:r>
              <a:rPr lang="en-US" sz="6600" i="1" dirty="0">
                <a:ln>
                  <a:solidFill>
                    <a:srgbClr val="000000"/>
                  </a:solidFill>
                </a:ln>
                <a:solidFill>
                  <a:srgbClr val="0070C0"/>
                </a:solidFill>
                <a:latin typeface="+mj-lt"/>
              </a:rPr>
              <a:t>Stanford </a:t>
            </a:r>
            <a:r>
              <a:rPr lang="en-US" sz="6600" i="1" dirty="0" smtClean="0">
                <a:ln>
                  <a:solidFill>
                    <a:srgbClr val="000000"/>
                  </a:solidFill>
                </a:ln>
                <a:solidFill>
                  <a:srgbClr val="0070C0"/>
                </a:solidFill>
                <a:latin typeface="+mj-lt"/>
              </a:rPr>
              <a:t>University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1033"/>
              </p:ext>
            </p:extLst>
          </p:nvPr>
        </p:nvGraphicFramePr>
        <p:xfrm>
          <a:off x="11343105" y="28864303"/>
          <a:ext cx="12595838" cy="55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904"/>
                <a:gridCol w="6246934"/>
              </a:tblGrid>
              <a:tr h="4306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Sentiment positive</a:t>
                      </a:r>
                      <a:r>
                        <a:rPr lang="en-US" sz="3200" baseline="0" dirty="0" smtClean="0"/>
                        <a:t> signals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Sentiment negative signals</a:t>
                      </a:r>
                      <a:endParaRPr lang="en-US" sz="3200" dirty="0"/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promising</a:t>
                      </a:r>
                      <a:endParaRPr lang="en-US" sz="32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risk</a:t>
                      </a:r>
                      <a:endParaRPr lang="en-US" sz="32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improve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harms</a:t>
                      </a:r>
                      <a:endParaRPr lang="en-US" sz="3200" dirty="0"/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prevent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overwhelming</a:t>
                      </a:r>
                      <a:endParaRPr lang="en-US" sz="3200" dirty="0"/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awareness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cry</a:t>
                      </a:r>
                      <a:endParaRPr lang="en-US" sz="3200" dirty="0"/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care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struggling</a:t>
                      </a:r>
                      <a:endParaRPr lang="en-US" sz="3200" dirty="0"/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5660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crippling</a:t>
                      </a:r>
                    </a:p>
                  </a:txBody>
                  <a:tcPr/>
                </a:tc>
              </a:tr>
              <a:tr h="7057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addiction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363309" y="34873431"/>
            <a:ext cx="12093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Sentiment Analysis for #</a:t>
            </a:r>
            <a:r>
              <a:rPr lang="en-US" sz="4000" b="1" dirty="0" err="1" smtClean="0"/>
              <a:t>lungcancer</a:t>
            </a:r>
            <a:r>
              <a:rPr lang="en-US" sz="4000" b="1" dirty="0" smtClean="0"/>
              <a:t> #lung cancer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620427" y="15320583"/>
            <a:ext cx="1023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1: Time Series Analysis of Lung Cancer Incidences in the United States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535515" y="25797278"/>
            <a:ext cx="1023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2: Time Series Analysis of Lung Cancer Mortality Cases in the United States</a:t>
            </a:r>
            <a:endParaRPr lang="en-US" sz="4000" b="1" dirty="0"/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11966713" y="8381996"/>
            <a:ext cx="10987758" cy="6814772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11791666" y="18093113"/>
            <a:ext cx="11664681" cy="73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OrderQry</Template>
  <TotalTime>2231</TotalTime>
  <Words>1234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</vt:lpstr>
      <vt:lpstr>Office Theme</vt:lpstr>
      <vt:lpstr>  Big Data Analysis of Lung Cancer Characteristics in the United States Shilpa Balan, Vrunda Shah, Nishant Shristiraj California State University-Los Angeles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Shilpa Balan</dc:creator>
  <cp:lastModifiedBy>Balan, Shilpa</cp:lastModifiedBy>
  <cp:revision>293</cp:revision>
  <cp:lastPrinted>2014-08-19T23:05:08Z</cp:lastPrinted>
  <dcterms:created xsi:type="dcterms:W3CDTF">2013-01-28T22:40:39Z</dcterms:created>
  <dcterms:modified xsi:type="dcterms:W3CDTF">2018-05-14T18:07:08Z</dcterms:modified>
</cp:coreProperties>
</file>