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124">
          <p15:clr>
            <a:srgbClr val="A4A3A4"/>
          </p15:clr>
        </p15:guide>
        <p15:guide id="4" pos="6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FF00"/>
    <a:srgbClr val="33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>
        <p:guide orient="horz" pos="2160"/>
        <p:guide pos="3839"/>
        <p:guide orient="horz" pos="1124"/>
        <p:guide pos="6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52CD8-5541-4A51-8C21-9668DD0F2CE6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84F0D-66C3-4D92-BFC9-AAEE134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888" y="2675979"/>
            <a:ext cx="9446395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2" name="Subtitle 2"/>
          <p:cNvSpPr>
            <a:spLocks noGrp="1"/>
          </p:cNvSpPr>
          <p:nvPr>
            <p:ph type="subTitle" idx="13"/>
          </p:nvPr>
        </p:nvSpPr>
        <p:spPr>
          <a:xfrm>
            <a:off x="336206" y="4226255"/>
            <a:ext cx="9452757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88925"/>
            <a:ext cx="12188825" cy="46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72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333887" y="1673394"/>
            <a:ext cx="10828917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177" y="289719"/>
            <a:ext cx="10843310" cy="5036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4759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268903" y="1671638"/>
            <a:ext cx="5604010" cy="44824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19088" y="1666876"/>
            <a:ext cx="5575653" cy="44876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spcBef>
                <a:spcPts val="384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7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9281" y="294754"/>
            <a:ext cx="5588600" cy="49859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58900" y="0"/>
            <a:ext cx="5929924" cy="643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316706" y="1662114"/>
            <a:ext cx="5580415" cy="44774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spcBef>
                <a:spcPts val="384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9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3533" y="1664494"/>
            <a:ext cx="5602235" cy="448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6"/>
          </p:nvPr>
        </p:nvSpPr>
        <p:spPr>
          <a:xfrm>
            <a:off x="317021" y="1663220"/>
            <a:ext cx="5582482" cy="44715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spcBef>
                <a:spcPts val="384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0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4997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319314" y="1669256"/>
            <a:ext cx="11548836" cy="4484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6706" y="1666876"/>
            <a:ext cx="11551444" cy="44871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4759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9537" y="3186119"/>
            <a:ext cx="11567663" cy="29679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16706" y="1669256"/>
            <a:ext cx="5601858" cy="1378749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269500" y="1671638"/>
            <a:ext cx="5598650" cy="1376367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333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4997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258964" y="2000259"/>
            <a:ext cx="5604829" cy="3694176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4413" y="2000264"/>
            <a:ext cx="0" cy="3718229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7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4997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40154" y="1662546"/>
            <a:ext cx="3623636" cy="4476997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  <a:lvl4pPr>
              <a:defRPr lang="en-US" sz="1400" baseline="0" dirty="0" smtClean="0"/>
            </a:lvl4pPr>
            <a:lvl5pPr>
              <a:spcBef>
                <a:spcPts val="336"/>
              </a:spcBef>
              <a:spcAft>
                <a:spcPts val="45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5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74029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074029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109552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1109552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22" hasCustomPrompt="1"/>
          </p:nvPr>
        </p:nvSpPr>
        <p:spPr>
          <a:xfrm>
            <a:off x="334506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038506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038506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9994459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10008170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330114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93775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88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3289383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264624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9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6260231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35470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9231078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4506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330114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293775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96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3289383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264624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98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260231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9235470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 text</a:t>
            </a:r>
          </a:p>
        </p:txBody>
      </p:sp>
      <p:sp>
        <p:nvSpPr>
          <p:cNvPr id="100" name="Text Placeholder 16"/>
          <p:cNvSpPr>
            <a:spLocks noGrp="1"/>
          </p:cNvSpPr>
          <p:nvPr>
            <p:ph type="body" sz="quarter" idx="45"/>
          </p:nvPr>
        </p:nvSpPr>
        <p:spPr>
          <a:xfrm>
            <a:off x="9231078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2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153" y="798694"/>
            <a:ext cx="1149110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3888" y="4125024"/>
            <a:ext cx="8137012" cy="68313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182837" indent="-228547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None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232779">
              <a:spcBef>
                <a:spcPts val="2399"/>
              </a:spcBef>
              <a:buFont typeface="Arial Rounded MT Bold" panose="020F0704030504030204" pitchFamily="34" charset="0"/>
              <a:buNone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“Click to Edit Quote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37449" y="4808288"/>
            <a:ext cx="8132145" cy="371475"/>
          </a:xfrm>
          <a:prstGeom prst="rect">
            <a:avLst/>
          </a:prstGeom>
        </p:spPr>
        <p:txBody>
          <a:bodyPr>
            <a:noAutofit/>
          </a:bodyPr>
          <a:lstStyle>
            <a:lvl1pPr marL="207215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dirty="0" smtClean="0"/>
              <a:t>Click to edit quote source 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88100"/>
            <a:ext cx="1218882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62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188" y="2220712"/>
            <a:ext cx="7258385" cy="142836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Char char=" "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914445" rtl="0" eaLnBrk="1" fontAlgn="auto" latinLnBrk="0" hangingPunct="1">
              <a:lnSpc>
                <a:spcPct val="95000"/>
              </a:lnSpc>
              <a:spcBef>
                <a:spcPts val="2399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 Rounded MT Bold" panose="020F0704030504030204" pitchFamily="34" charset="0"/>
              <a:buChar char=" "/>
              <a:tabLst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“Click to Edit Quote Text “</a:t>
            </a:r>
          </a:p>
          <a:p>
            <a:pPr lvl="0"/>
            <a:r>
              <a:rPr lang="en-US" dirty="0" smtClean="0"/>
              <a:t>Click to edit quote source text</a:t>
            </a:r>
          </a:p>
        </p:txBody>
      </p:sp>
    </p:spTree>
    <p:extLst>
      <p:ext uri="{BB962C8B-B14F-4D97-AF65-F5344CB8AC3E}">
        <p14:creationId xmlns:p14="http://schemas.microsoft.com/office/powerpoint/2010/main" val="41384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6369957"/>
            <a:ext cx="12188825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8" name="Group 237"/>
          <p:cNvGrpSpPr/>
          <p:nvPr/>
        </p:nvGrpSpPr>
        <p:grpSpPr>
          <a:xfrm>
            <a:off x="11376322" y="247645"/>
            <a:ext cx="670756" cy="6286512"/>
            <a:chOff x="8357641" y="190501"/>
            <a:chExt cx="670756" cy="6477000"/>
          </a:xfrm>
        </p:grpSpPr>
        <p:sp>
          <p:nvSpPr>
            <p:cNvPr id="239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9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7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5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3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0620704" y="247645"/>
            <a:ext cx="670757" cy="6286512"/>
            <a:chOff x="7609701" y="190501"/>
            <a:chExt cx="670757" cy="6477000"/>
          </a:xfrm>
        </p:grpSpPr>
        <p:sp>
          <p:nvSpPr>
            <p:cNvPr id="262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82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8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78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76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4" name="Group 283"/>
          <p:cNvGrpSpPr/>
          <p:nvPr/>
        </p:nvGrpSpPr>
        <p:grpSpPr>
          <a:xfrm>
            <a:off x="9865080" y="249457"/>
            <a:ext cx="670756" cy="6284727"/>
            <a:chOff x="9851782" y="192340"/>
            <a:chExt cx="670756" cy="6475161"/>
          </a:xfrm>
        </p:grpSpPr>
        <p:grpSp>
          <p:nvGrpSpPr>
            <p:cNvPr id="285" name="Group 284"/>
            <p:cNvGrpSpPr/>
            <p:nvPr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</p:grpSpPr>
          <p:sp>
            <p:nvSpPr>
              <p:cNvPr id="296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0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4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2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0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6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3888" y="3038252"/>
            <a:ext cx="8867262" cy="7814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rgbClr val="000000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rgbClr val="000000"/>
                </a:solidFill>
              </a:rPr>
              <a:t>TM</a:t>
            </a:r>
            <a:r>
              <a:rPr lang="en-US" sz="800" b="0" cap="none" baseline="0" dirty="0" smtClean="0">
                <a:solidFill>
                  <a:srgbClr val="000000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rgbClr val="000000"/>
                </a:solidFill>
              </a:rPr>
            </a:br>
            <a:r>
              <a:rPr lang="en-US" sz="800" b="0" cap="none" baseline="0" dirty="0" smtClean="0">
                <a:solidFill>
                  <a:srgbClr val="000000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rgbClr val="000000"/>
                </a:solidFill>
              </a:rPr>
              <a:t>Qorvo</a:t>
            </a:r>
            <a:r>
              <a:rPr lang="en-US" sz="800" b="0" cap="none" baseline="0" dirty="0" smtClean="0">
                <a:solidFill>
                  <a:srgbClr val="000000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1175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64400"/>
            <a:ext cx="12188825" cy="500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88" y="3466494"/>
            <a:ext cx="9504552" cy="69249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333888" y="3466494"/>
            <a:ext cx="9504552" cy="692497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84312" y="236431"/>
            <a:ext cx="652321" cy="6298989"/>
            <a:chOff x="11363968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Freeform 84"/>
            <p:cNvSpPr>
              <a:spLocks/>
            </p:cNvSpPr>
            <p:nvPr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2"/>
            <p:cNvSpPr>
              <a:spLocks/>
            </p:cNvSpPr>
            <p:nvPr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/>
            <p:cNvSpPr>
              <a:spLocks/>
            </p:cNvSpPr>
            <p:nvPr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50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48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46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2995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Huma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3887" y="5165439"/>
            <a:ext cx="7729457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3576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Aerospa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888" y="5165439"/>
            <a:ext cx="8133218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69957"/>
            <a:ext cx="12188825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331677" y="2675979"/>
            <a:ext cx="9446395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5" name="Subtitle 2"/>
          <p:cNvSpPr>
            <a:spLocks noGrp="1"/>
          </p:cNvSpPr>
          <p:nvPr>
            <p:ph type="subTitle" idx="13"/>
          </p:nvPr>
        </p:nvSpPr>
        <p:spPr>
          <a:xfrm>
            <a:off x="331677" y="4229721"/>
            <a:ext cx="9458952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4242" y="548164"/>
            <a:ext cx="1601874" cy="603571"/>
            <a:chOff x="-3670300" y="7745412"/>
            <a:chExt cx="4432301" cy="1670051"/>
          </a:xfrm>
          <a:solidFill>
            <a:schemeClr val="bg1">
              <a:lumMod val="7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68405" y="236431"/>
            <a:ext cx="652321" cy="6298989"/>
            <a:chOff x="11368405" y="236431"/>
            <a:chExt cx="652321" cy="6298989"/>
          </a:xfrm>
          <a:solidFill>
            <a:schemeClr val="bg2">
              <a:lumMod val="95000"/>
            </a:schemeClr>
          </a:solidFill>
        </p:grpSpPr>
        <p:sp>
          <p:nvSpPr>
            <p:cNvPr id="47" name="Freeform 84"/>
            <p:cNvSpPr>
              <a:spLocks/>
            </p:cNvSpPr>
            <p:nvPr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1" name="Freeform 82"/>
            <p:cNvSpPr>
              <a:spLocks/>
            </p:cNvSpPr>
            <p:nvPr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4" name="Freeform 63"/>
            <p:cNvSpPr>
              <a:spLocks/>
            </p:cNvSpPr>
            <p:nvPr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8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b="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8614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84471"/>
            <a:ext cx="12188825" cy="486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331677" y="2676605"/>
            <a:ext cx="9446395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0" name="Subtitle 2"/>
          <p:cNvSpPr>
            <a:spLocks noGrp="1"/>
          </p:cNvSpPr>
          <p:nvPr>
            <p:ph type="subTitle" idx="13"/>
          </p:nvPr>
        </p:nvSpPr>
        <p:spPr>
          <a:xfrm>
            <a:off x="331677" y="4230347"/>
            <a:ext cx="9458952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02160" y="548164"/>
            <a:ext cx="1601874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68405" y="236431"/>
            <a:ext cx="652321" cy="6298989"/>
            <a:chOff x="11368405" y="236431"/>
            <a:chExt cx="652321" cy="6298989"/>
          </a:xfrm>
          <a:solidFill>
            <a:schemeClr val="tx2">
              <a:lumMod val="75000"/>
            </a:schemeClr>
          </a:solidFill>
        </p:grpSpPr>
        <p:sp>
          <p:nvSpPr>
            <p:cNvPr id="47" name="Freeform 84"/>
            <p:cNvSpPr>
              <a:spLocks/>
            </p:cNvSpPr>
            <p:nvPr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1" name="Freeform 82"/>
            <p:cNvSpPr>
              <a:spLocks/>
            </p:cNvSpPr>
            <p:nvPr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4" name="Freeform 63"/>
            <p:cNvSpPr>
              <a:spLocks/>
            </p:cNvSpPr>
            <p:nvPr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91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7251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153" y="798694"/>
            <a:ext cx="1145301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454723" cy="5036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88824" cy="64422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31677" y="1517757"/>
            <a:ext cx="9394214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Subtitle 2"/>
          <p:cNvSpPr>
            <a:spLocks noGrp="1"/>
          </p:cNvSpPr>
          <p:nvPr>
            <p:ph type="subTitle" idx="13"/>
          </p:nvPr>
        </p:nvSpPr>
        <p:spPr>
          <a:xfrm>
            <a:off x="331677" y="3071499"/>
            <a:ext cx="9369288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677" y="4049269"/>
            <a:ext cx="1601874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1" y="6167290"/>
            <a:ext cx="7842219" cy="6907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184309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14874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Blac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oup 766"/>
          <p:cNvGrpSpPr/>
          <p:nvPr/>
        </p:nvGrpSpPr>
        <p:grpSpPr>
          <a:xfrm>
            <a:off x="6131013" y="249457"/>
            <a:ext cx="657858" cy="6284727"/>
            <a:chOff x="6123038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68" name="Freeform 8"/>
            <p:cNvSpPr>
              <a:spLocks/>
            </p:cNvSpPr>
            <p:nvPr/>
          </p:nvSpPr>
          <p:spPr bwMode="auto">
            <a:xfrm>
              <a:off x="6123038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0"/>
            <p:cNvSpPr>
              <a:spLocks/>
            </p:cNvSpPr>
            <p:nvPr/>
          </p:nvSpPr>
          <p:spPr bwMode="auto">
            <a:xfrm>
              <a:off x="6123038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1"/>
            <p:cNvSpPr>
              <a:spLocks/>
            </p:cNvSpPr>
            <p:nvPr/>
          </p:nvSpPr>
          <p:spPr bwMode="auto">
            <a:xfrm>
              <a:off x="6123038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71" name="Group 770"/>
            <p:cNvGrpSpPr/>
            <p:nvPr/>
          </p:nvGrpSpPr>
          <p:grpSpPr>
            <a:xfrm>
              <a:off x="6123038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776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6123038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77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8" name="Group 777"/>
          <p:cNvGrpSpPr/>
          <p:nvPr/>
        </p:nvGrpSpPr>
        <p:grpSpPr>
          <a:xfrm>
            <a:off x="6873739" y="249457"/>
            <a:ext cx="656015" cy="6284727"/>
            <a:chOff x="6867290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79" name="Freeform 188"/>
            <p:cNvSpPr>
              <a:spLocks/>
            </p:cNvSpPr>
            <p:nvPr/>
          </p:nvSpPr>
          <p:spPr bwMode="auto">
            <a:xfrm>
              <a:off x="740168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189"/>
            <p:cNvSpPr>
              <a:spLocks/>
            </p:cNvSpPr>
            <p:nvPr/>
          </p:nvSpPr>
          <p:spPr bwMode="auto">
            <a:xfrm>
              <a:off x="7036823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217"/>
            <p:cNvSpPr>
              <a:spLocks/>
            </p:cNvSpPr>
            <p:nvPr/>
          </p:nvSpPr>
          <p:spPr bwMode="auto">
            <a:xfrm>
              <a:off x="6867290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218"/>
            <p:cNvSpPr>
              <a:spLocks/>
            </p:cNvSpPr>
            <p:nvPr/>
          </p:nvSpPr>
          <p:spPr bwMode="auto">
            <a:xfrm>
              <a:off x="7228466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83" name="Group 782"/>
            <p:cNvGrpSpPr/>
            <p:nvPr/>
          </p:nvGrpSpPr>
          <p:grpSpPr>
            <a:xfrm>
              <a:off x="6867290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787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4" name="Group 783"/>
            <p:cNvGrpSpPr/>
            <p:nvPr/>
          </p:nvGrpSpPr>
          <p:grpSpPr>
            <a:xfrm>
              <a:off x="7036822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785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89" name="Group 788"/>
          <p:cNvGrpSpPr/>
          <p:nvPr/>
        </p:nvGrpSpPr>
        <p:grpSpPr>
          <a:xfrm>
            <a:off x="11376322" y="247645"/>
            <a:ext cx="670756" cy="6286512"/>
            <a:chOff x="8357641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0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00" name="Group 799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810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08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806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3" name="Group 802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0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2" name="Group 811"/>
          <p:cNvGrpSpPr/>
          <p:nvPr/>
        </p:nvGrpSpPr>
        <p:grpSpPr>
          <a:xfrm>
            <a:off x="10620704" y="247645"/>
            <a:ext cx="670757" cy="6286512"/>
            <a:chOff x="7609701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13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814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815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23" name="Group 822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833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31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829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27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5" name="Group 834"/>
          <p:cNvGrpSpPr/>
          <p:nvPr/>
        </p:nvGrpSpPr>
        <p:grpSpPr>
          <a:xfrm>
            <a:off x="3152740" y="249457"/>
            <a:ext cx="657858" cy="6284727"/>
            <a:chOff x="3120390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6" name="Freeform 8"/>
            <p:cNvSpPr>
              <a:spLocks/>
            </p:cNvSpPr>
            <p:nvPr/>
          </p:nvSpPr>
          <p:spPr bwMode="auto">
            <a:xfrm>
              <a:off x="3120390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10"/>
            <p:cNvSpPr>
              <a:spLocks/>
            </p:cNvSpPr>
            <p:nvPr/>
          </p:nvSpPr>
          <p:spPr bwMode="auto">
            <a:xfrm>
              <a:off x="3120390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1"/>
            <p:cNvSpPr>
              <a:spLocks/>
            </p:cNvSpPr>
            <p:nvPr/>
          </p:nvSpPr>
          <p:spPr bwMode="auto">
            <a:xfrm>
              <a:off x="3120390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9" name="Group 838"/>
            <p:cNvGrpSpPr/>
            <p:nvPr/>
          </p:nvGrpSpPr>
          <p:grpSpPr>
            <a:xfrm>
              <a:off x="3120390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44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0" name="Group 839"/>
            <p:cNvGrpSpPr/>
            <p:nvPr/>
          </p:nvGrpSpPr>
          <p:grpSpPr>
            <a:xfrm>
              <a:off x="3120390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41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6" name="Group 845"/>
          <p:cNvGrpSpPr/>
          <p:nvPr/>
        </p:nvGrpSpPr>
        <p:grpSpPr>
          <a:xfrm>
            <a:off x="3895466" y="249457"/>
            <a:ext cx="656015" cy="6284727"/>
            <a:chOff x="3864642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7" name="Freeform 188"/>
            <p:cNvSpPr>
              <a:spLocks/>
            </p:cNvSpPr>
            <p:nvPr/>
          </p:nvSpPr>
          <p:spPr bwMode="auto">
            <a:xfrm>
              <a:off x="439903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89"/>
            <p:cNvSpPr>
              <a:spLocks/>
            </p:cNvSpPr>
            <p:nvPr/>
          </p:nvSpPr>
          <p:spPr bwMode="auto">
            <a:xfrm>
              <a:off x="403417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217"/>
            <p:cNvSpPr>
              <a:spLocks/>
            </p:cNvSpPr>
            <p:nvPr/>
          </p:nvSpPr>
          <p:spPr bwMode="auto">
            <a:xfrm>
              <a:off x="3864642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218"/>
            <p:cNvSpPr>
              <a:spLocks/>
            </p:cNvSpPr>
            <p:nvPr/>
          </p:nvSpPr>
          <p:spPr bwMode="auto">
            <a:xfrm>
              <a:off x="4225818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51" name="Group 850"/>
            <p:cNvGrpSpPr/>
            <p:nvPr/>
          </p:nvGrpSpPr>
          <p:grpSpPr>
            <a:xfrm>
              <a:off x="3864642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85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>
              <a:off x="4034174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853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57" name="Group 856"/>
          <p:cNvGrpSpPr/>
          <p:nvPr/>
        </p:nvGrpSpPr>
        <p:grpSpPr>
          <a:xfrm>
            <a:off x="5379074" y="247645"/>
            <a:ext cx="667071" cy="6286512"/>
            <a:chOff x="5358678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58" name="Freeform 84"/>
            <p:cNvSpPr>
              <a:spLocks/>
            </p:cNvSpPr>
            <p:nvPr/>
          </p:nvSpPr>
          <p:spPr bwMode="auto">
            <a:xfrm flipH="1" flipV="1">
              <a:off x="5364205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85"/>
            <p:cNvSpPr>
              <a:spLocks/>
            </p:cNvSpPr>
            <p:nvPr/>
          </p:nvSpPr>
          <p:spPr bwMode="auto">
            <a:xfrm flipH="1" flipV="1">
              <a:off x="5364205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82"/>
            <p:cNvSpPr>
              <a:spLocks/>
            </p:cNvSpPr>
            <p:nvPr/>
          </p:nvSpPr>
          <p:spPr bwMode="auto">
            <a:xfrm flipH="1" flipV="1">
              <a:off x="5364205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83"/>
            <p:cNvSpPr>
              <a:spLocks/>
            </p:cNvSpPr>
            <p:nvPr/>
          </p:nvSpPr>
          <p:spPr bwMode="auto">
            <a:xfrm flipH="1" flipV="1">
              <a:off x="5729068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62" name="Group 861"/>
            <p:cNvGrpSpPr/>
            <p:nvPr/>
          </p:nvGrpSpPr>
          <p:grpSpPr>
            <a:xfrm>
              <a:off x="5358678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66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>
              <a:off x="5364205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6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8" name="Group 867"/>
          <p:cNvGrpSpPr/>
          <p:nvPr/>
        </p:nvGrpSpPr>
        <p:grpSpPr>
          <a:xfrm>
            <a:off x="4636349" y="247645"/>
            <a:ext cx="657857" cy="6286512"/>
            <a:chOff x="4616268" y="190501"/>
            <a:chExt cx="6578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69" name="Freeform 170"/>
            <p:cNvSpPr>
              <a:spLocks/>
            </p:cNvSpPr>
            <p:nvPr/>
          </p:nvSpPr>
          <p:spPr bwMode="auto">
            <a:xfrm flipH="1" flipV="1">
              <a:off x="4616268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171"/>
            <p:cNvSpPr>
              <a:spLocks/>
            </p:cNvSpPr>
            <p:nvPr/>
          </p:nvSpPr>
          <p:spPr bwMode="auto">
            <a:xfrm flipH="1" flipV="1">
              <a:off x="4616268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166"/>
            <p:cNvSpPr>
              <a:spLocks/>
            </p:cNvSpPr>
            <p:nvPr/>
          </p:nvSpPr>
          <p:spPr bwMode="auto">
            <a:xfrm flipH="1" flipV="1">
              <a:off x="4616268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167"/>
            <p:cNvSpPr>
              <a:spLocks/>
            </p:cNvSpPr>
            <p:nvPr/>
          </p:nvSpPr>
          <p:spPr bwMode="auto">
            <a:xfrm flipH="1" flipV="1">
              <a:off x="4977445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3" name="Group 872"/>
            <p:cNvGrpSpPr/>
            <p:nvPr/>
          </p:nvGrpSpPr>
          <p:grpSpPr>
            <a:xfrm>
              <a:off x="4785799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77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4616268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75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9" name="Group 878"/>
          <p:cNvGrpSpPr/>
          <p:nvPr/>
        </p:nvGrpSpPr>
        <p:grpSpPr>
          <a:xfrm>
            <a:off x="137614" y="249457"/>
            <a:ext cx="667070" cy="6284727"/>
            <a:chOff x="112214" y="192340"/>
            <a:chExt cx="667070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0" name="Freeform 8"/>
            <p:cNvSpPr>
              <a:spLocks/>
            </p:cNvSpPr>
            <p:nvPr/>
          </p:nvSpPr>
          <p:spPr bwMode="auto">
            <a:xfrm>
              <a:off x="117742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32"/>
            <p:cNvSpPr>
              <a:spLocks/>
            </p:cNvSpPr>
            <p:nvPr/>
          </p:nvSpPr>
          <p:spPr bwMode="auto">
            <a:xfrm>
              <a:off x="117742" y="3098228"/>
              <a:ext cx="657858" cy="661542"/>
            </a:xfrm>
            <a:custGeom>
              <a:avLst/>
              <a:gdLst>
                <a:gd name="T0" fmla="*/ 123 w 151"/>
                <a:gd name="T1" fmla="*/ 15 h 152"/>
                <a:gd name="T2" fmla="*/ 137 w 151"/>
                <a:gd name="T3" fmla="*/ 0 h 152"/>
                <a:gd name="T4" fmla="*/ 151 w 151"/>
                <a:gd name="T5" fmla="*/ 15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4 h 152"/>
                <a:gd name="T14" fmla="*/ 91 w 151"/>
                <a:gd name="T15" fmla="*/ 92 h 152"/>
                <a:gd name="T16" fmla="*/ 123 w 151"/>
                <a:gd name="T17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5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4"/>
                    <a:pt x="14" y="124"/>
                  </a:cubicBezTo>
                  <a:cubicBezTo>
                    <a:pt x="44" y="124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33"/>
            <p:cNvSpPr>
              <a:spLocks/>
            </p:cNvSpPr>
            <p:nvPr/>
          </p:nvSpPr>
          <p:spPr bwMode="auto">
            <a:xfrm>
              <a:off x="117742" y="3098228"/>
              <a:ext cx="294838" cy="300366"/>
            </a:xfrm>
            <a:custGeom>
              <a:avLst/>
              <a:gdLst>
                <a:gd name="T0" fmla="*/ 67 w 68"/>
                <a:gd name="T1" fmla="*/ 15 h 69"/>
                <a:gd name="T2" fmla="*/ 67 w 68"/>
                <a:gd name="T3" fmla="*/ 15 h 69"/>
                <a:gd name="T4" fmla="*/ 51 w 68"/>
                <a:gd name="T5" fmla="*/ 52 h 69"/>
                <a:gd name="T6" fmla="*/ 14 w 68"/>
                <a:gd name="T7" fmla="*/ 68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40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5 h 69"/>
                <a:gd name="T20" fmla="*/ 53 w 68"/>
                <a:gd name="T21" fmla="*/ 0 h 69"/>
                <a:gd name="T22" fmla="*/ 67 w 68"/>
                <a:gd name="T23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8" y="35"/>
                    <a:pt x="51" y="52"/>
                  </a:cubicBezTo>
                  <a:cubicBezTo>
                    <a:pt x="35" y="69"/>
                    <a:pt x="14" y="68"/>
                    <a:pt x="14" y="68"/>
                  </a:cubicBezTo>
                  <a:cubicBezTo>
                    <a:pt x="6" y="68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40"/>
                  </a:cubicBezTo>
                  <a:cubicBezTo>
                    <a:pt x="17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7"/>
                    <a:pt x="45" y="0"/>
                    <a:pt x="53" y="0"/>
                  </a:cubicBezTo>
                  <a:cubicBezTo>
                    <a:pt x="61" y="0"/>
                    <a:pt x="67" y="7"/>
                    <a:pt x="6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10"/>
            <p:cNvSpPr>
              <a:spLocks/>
            </p:cNvSpPr>
            <p:nvPr/>
          </p:nvSpPr>
          <p:spPr bwMode="auto">
            <a:xfrm>
              <a:off x="117742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11"/>
            <p:cNvSpPr>
              <a:spLocks/>
            </p:cNvSpPr>
            <p:nvPr/>
          </p:nvSpPr>
          <p:spPr bwMode="auto">
            <a:xfrm>
              <a:off x="117742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30"/>
            <p:cNvSpPr>
              <a:spLocks/>
            </p:cNvSpPr>
            <p:nvPr/>
          </p:nvSpPr>
          <p:spPr bwMode="auto">
            <a:xfrm>
              <a:off x="652136" y="3821476"/>
              <a:ext cx="123463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31"/>
            <p:cNvSpPr>
              <a:spLocks/>
            </p:cNvSpPr>
            <p:nvPr/>
          </p:nvSpPr>
          <p:spPr bwMode="auto">
            <a:xfrm>
              <a:off x="287274" y="3821476"/>
              <a:ext cx="121620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8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28"/>
            <p:cNvSpPr>
              <a:spLocks/>
            </p:cNvSpPr>
            <p:nvPr/>
          </p:nvSpPr>
          <p:spPr bwMode="auto">
            <a:xfrm>
              <a:off x="112214" y="5034893"/>
              <a:ext cx="184274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2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29"/>
            <p:cNvSpPr>
              <a:spLocks/>
            </p:cNvSpPr>
            <p:nvPr/>
          </p:nvSpPr>
          <p:spPr bwMode="auto">
            <a:xfrm>
              <a:off x="143540" y="4548409"/>
              <a:ext cx="635744" cy="635743"/>
            </a:xfrm>
            <a:custGeom>
              <a:avLst/>
              <a:gdLst>
                <a:gd name="T0" fmla="*/ 121 w 146"/>
                <a:gd name="T1" fmla="*/ 141 h 146"/>
                <a:gd name="T2" fmla="*/ 121 w 146"/>
                <a:gd name="T3" fmla="*/ 141 h 146"/>
                <a:gd name="T4" fmla="*/ 6 w 146"/>
                <a:gd name="T5" fmla="*/ 25 h 146"/>
                <a:gd name="T6" fmla="*/ 6 w 146"/>
                <a:gd name="T7" fmla="*/ 25 h 146"/>
                <a:gd name="T8" fmla="*/ 6 w 146"/>
                <a:gd name="T9" fmla="*/ 6 h 146"/>
                <a:gd name="T10" fmla="*/ 25 w 146"/>
                <a:gd name="T11" fmla="*/ 6 h 146"/>
                <a:gd name="T12" fmla="*/ 25 w 146"/>
                <a:gd name="T13" fmla="*/ 6 h 146"/>
                <a:gd name="T14" fmla="*/ 141 w 146"/>
                <a:gd name="T15" fmla="*/ 121 h 146"/>
                <a:gd name="T16" fmla="*/ 141 w 146"/>
                <a:gd name="T17" fmla="*/ 121 h 146"/>
                <a:gd name="T18" fmla="*/ 141 w 146"/>
                <a:gd name="T19" fmla="*/ 141 h 146"/>
                <a:gd name="T20" fmla="*/ 121 w 146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7"/>
                    <a:pt x="146" y="135"/>
                    <a:pt x="141" y="141"/>
                  </a:cubicBezTo>
                  <a:cubicBezTo>
                    <a:pt x="135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89" name="Group 888"/>
            <p:cNvGrpSpPr/>
            <p:nvPr/>
          </p:nvGrpSpPr>
          <p:grpSpPr>
            <a:xfrm>
              <a:off x="117742" y="2371296"/>
              <a:ext cx="657858" cy="656015"/>
              <a:chOff x="9129365" y="2371296"/>
              <a:chExt cx="657858" cy="656015"/>
            </a:xfrm>
            <a:grpFill/>
          </p:grpSpPr>
          <p:sp>
            <p:nvSpPr>
              <p:cNvPr id="900" name="Freeform 34"/>
              <p:cNvSpPr>
                <a:spLocks/>
              </p:cNvSpPr>
              <p:nvPr/>
            </p:nvSpPr>
            <p:spPr bwMode="auto">
              <a:xfrm>
                <a:off x="9129365" y="2371296"/>
                <a:ext cx="657858" cy="656015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6" y="151"/>
                      <a:pt x="0" y="144"/>
                      <a:pt x="0" y="137"/>
                    </a:cubicBezTo>
                    <a:cubicBezTo>
                      <a:pt x="0" y="99"/>
                      <a:pt x="15" y="64"/>
                      <a:pt x="40" y="40"/>
                    </a:cubicBezTo>
                    <a:cubicBezTo>
                      <a:pt x="65" y="15"/>
                      <a:pt x="99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35"/>
              <p:cNvSpPr>
                <a:spLocks/>
              </p:cNvSpPr>
              <p:nvPr/>
            </p:nvSpPr>
            <p:spPr bwMode="auto">
              <a:xfrm>
                <a:off x="9490541" y="2726943"/>
                <a:ext cx="296680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6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3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3" y="30"/>
                      <a:pt x="53" y="30"/>
                    </a:cubicBezTo>
                    <a:cubicBezTo>
                      <a:pt x="51" y="30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117742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98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112214" y="1635150"/>
              <a:ext cx="667070" cy="670753"/>
              <a:chOff x="9123837" y="1635150"/>
              <a:chExt cx="667070" cy="670753"/>
            </a:xfrm>
            <a:grpFill/>
          </p:grpSpPr>
          <p:sp>
            <p:nvSpPr>
              <p:cNvPr id="896" name="Freeform 36"/>
              <p:cNvSpPr>
                <a:spLocks/>
              </p:cNvSpPr>
              <p:nvPr/>
            </p:nvSpPr>
            <p:spPr bwMode="auto">
              <a:xfrm>
                <a:off x="9608477" y="2123473"/>
                <a:ext cx="182430" cy="182430"/>
              </a:xfrm>
              <a:custGeom>
                <a:avLst/>
                <a:gdLst>
                  <a:gd name="T0" fmla="*/ 37 w 42"/>
                  <a:gd name="T1" fmla="*/ 25 h 42"/>
                  <a:gd name="T2" fmla="*/ 37 w 42"/>
                  <a:gd name="T3" fmla="*/ 25 h 42"/>
                  <a:gd name="T4" fmla="*/ 25 w 42"/>
                  <a:gd name="T5" fmla="*/ 36 h 42"/>
                  <a:gd name="T6" fmla="*/ 25 w 42"/>
                  <a:gd name="T7" fmla="*/ 36 h 42"/>
                  <a:gd name="T8" fmla="*/ 6 w 42"/>
                  <a:gd name="T9" fmla="*/ 36 h 42"/>
                  <a:gd name="T10" fmla="*/ 6 w 42"/>
                  <a:gd name="T11" fmla="*/ 17 h 42"/>
                  <a:gd name="T12" fmla="*/ 6 w 42"/>
                  <a:gd name="T13" fmla="*/ 17 h 42"/>
                  <a:gd name="T14" fmla="*/ 17 w 42"/>
                  <a:gd name="T15" fmla="*/ 5 h 42"/>
                  <a:gd name="T16" fmla="*/ 17 w 42"/>
                  <a:gd name="T17" fmla="*/ 5 h 42"/>
                  <a:gd name="T18" fmla="*/ 37 w 42"/>
                  <a:gd name="T19" fmla="*/ 5 h 42"/>
                  <a:gd name="T20" fmla="*/ 37 w 42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2" y="11"/>
                      <a:pt x="42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37"/>
              <p:cNvSpPr>
                <a:spLocks/>
              </p:cNvSpPr>
              <p:nvPr/>
            </p:nvSpPr>
            <p:spPr bwMode="auto">
              <a:xfrm>
                <a:off x="9123837" y="1635150"/>
                <a:ext cx="635744" cy="635744"/>
              </a:xfrm>
              <a:custGeom>
                <a:avLst/>
                <a:gdLst>
                  <a:gd name="T0" fmla="*/ 140 w 146"/>
                  <a:gd name="T1" fmla="*/ 25 h 146"/>
                  <a:gd name="T2" fmla="*/ 140 w 146"/>
                  <a:gd name="T3" fmla="*/ 26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0 w 146"/>
                  <a:gd name="T19" fmla="*/ 6 h 146"/>
                  <a:gd name="T20" fmla="*/ 140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0" y="25"/>
                    </a:moveTo>
                    <a:cubicBezTo>
                      <a:pt x="140" y="26"/>
                      <a:pt x="140" y="26"/>
                      <a:pt x="140" y="26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19" y="146"/>
                      <a:pt x="11" y="146"/>
                      <a:pt x="5" y="141"/>
                    </a:cubicBezTo>
                    <a:cubicBezTo>
                      <a:pt x="0" y="136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0" y="6"/>
                    </a:cubicBezTo>
                    <a:cubicBezTo>
                      <a:pt x="146" y="11"/>
                      <a:pt x="146" y="20"/>
                      <a:pt x="140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117742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9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02" name="Group 901"/>
          <p:cNvGrpSpPr/>
          <p:nvPr/>
        </p:nvGrpSpPr>
        <p:grpSpPr>
          <a:xfrm>
            <a:off x="889552" y="249457"/>
            <a:ext cx="670756" cy="6284727"/>
            <a:chOff x="856466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3" name="Freeform 188"/>
            <p:cNvSpPr>
              <a:spLocks/>
            </p:cNvSpPr>
            <p:nvPr/>
          </p:nvSpPr>
          <p:spPr bwMode="auto">
            <a:xfrm>
              <a:off x="1396389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189"/>
            <p:cNvSpPr>
              <a:spLocks/>
            </p:cNvSpPr>
            <p:nvPr/>
          </p:nvSpPr>
          <p:spPr bwMode="auto">
            <a:xfrm>
              <a:off x="103152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221"/>
            <p:cNvSpPr>
              <a:spLocks/>
            </p:cNvSpPr>
            <p:nvPr/>
          </p:nvSpPr>
          <p:spPr bwMode="auto">
            <a:xfrm>
              <a:off x="861995" y="3098228"/>
              <a:ext cx="656015" cy="661542"/>
            </a:xfrm>
            <a:custGeom>
              <a:avLst/>
              <a:gdLst>
                <a:gd name="T0" fmla="*/ 28 w 151"/>
                <a:gd name="T1" fmla="*/ 138 h 152"/>
                <a:gd name="T2" fmla="*/ 14 w 151"/>
                <a:gd name="T3" fmla="*/ 152 h 152"/>
                <a:gd name="T4" fmla="*/ 0 w 151"/>
                <a:gd name="T5" fmla="*/ 138 h 152"/>
                <a:gd name="T6" fmla="*/ 40 w 151"/>
                <a:gd name="T7" fmla="*/ 41 h 152"/>
                <a:gd name="T8" fmla="*/ 137 w 151"/>
                <a:gd name="T9" fmla="*/ 0 h 152"/>
                <a:gd name="T10" fmla="*/ 151 w 151"/>
                <a:gd name="T11" fmla="*/ 15 h 152"/>
                <a:gd name="T12" fmla="*/ 137 w 151"/>
                <a:gd name="T13" fmla="*/ 29 h 152"/>
                <a:gd name="T14" fmla="*/ 60 w 151"/>
                <a:gd name="T15" fmla="*/ 60 h 152"/>
                <a:gd name="T16" fmla="*/ 28 w 151"/>
                <a:gd name="T1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28" y="138"/>
                  </a:moveTo>
                  <a:cubicBezTo>
                    <a:pt x="28" y="145"/>
                    <a:pt x="2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22"/>
                    <a:pt x="145" y="29"/>
                    <a:pt x="137" y="29"/>
                  </a:cubicBezTo>
                  <a:cubicBezTo>
                    <a:pt x="107" y="29"/>
                    <a:pt x="80" y="41"/>
                    <a:pt x="60" y="60"/>
                  </a:cubicBezTo>
                  <a:cubicBezTo>
                    <a:pt x="40" y="80"/>
                    <a:pt x="28" y="108"/>
                    <a:pt x="28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222"/>
            <p:cNvSpPr>
              <a:spLocks/>
            </p:cNvSpPr>
            <p:nvPr/>
          </p:nvSpPr>
          <p:spPr bwMode="auto">
            <a:xfrm>
              <a:off x="1223170" y="3459404"/>
              <a:ext cx="294838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7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4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217"/>
            <p:cNvSpPr>
              <a:spLocks/>
            </p:cNvSpPr>
            <p:nvPr/>
          </p:nvSpPr>
          <p:spPr bwMode="auto">
            <a:xfrm>
              <a:off x="861994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218"/>
            <p:cNvSpPr>
              <a:spLocks/>
            </p:cNvSpPr>
            <p:nvPr/>
          </p:nvSpPr>
          <p:spPr bwMode="auto">
            <a:xfrm>
              <a:off x="1223170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219"/>
            <p:cNvSpPr>
              <a:spLocks/>
            </p:cNvSpPr>
            <p:nvPr/>
          </p:nvSpPr>
          <p:spPr bwMode="auto">
            <a:xfrm>
              <a:off x="861994" y="382147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3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30"/>
                    <a:pt x="7" y="123"/>
                    <a:pt x="14" y="123"/>
                  </a:cubicBezTo>
                  <a:cubicBezTo>
                    <a:pt x="44" y="123"/>
                    <a:pt x="72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220"/>
            <p:cNvSpPr>
              <a:spLocks/>
            </p:cNvSpPr>
            <p:nvPr/>
          </p:nvSpPr>
          <p:spPr bwMode="auto">
            <a:xfrm>
              <a:off x="861994" y="3821476"/>
              <a:ext cx="300366" cy="300365"/>
            </a:xfrm>
            <a:custGeom>
              <a:avLst/>
              <a:gdLst>
                <a:gd name="T0" fmla="*/ 68 w 69"/>
                <a:gd name="T1" fmla="*/ 14 h 69"/>
                <a:gd name="T2" fmla="*/ 68 w 69"/>
                <a:gd name="T3" fmla="*/ 14 h 69"/>
                <a:gd name="T4" fmla="*/ 52 w 69"/>
                <a:gd name="T5" fmla="*/ 52 h 69"/>
                <a:gd name="T6" fmla="*/ 14 w 69"/>
                <a:gd name="T7" fmla="*/ 67 h 69"/>
                <a:gd name="T8" fmla="*/ 0 w 69"/>
                <a:gd name="T9" fmla="*/ 53 h 69"/>
                <a:gd name="T10" fmla="*/ 14 w 69"/>
                <a:gd name="T11" fmla="*/ 39 h 69"/>
                <a:gd name="T12" fmla="*/ 15 w 69"/>
                <a:gd name="T13" fmla="*/ 39 h 69"/>
                <a:gd name="T14" fmla="*/ 32 w 69"/>
                <a:gd name="T15" fmla="*/ 32 h 69"/>
                <a:gd name="T16" fmla="*/ 40 w 69"/>
                <a:gd name="T17" fmla="*/ 15 h 69"/>
                <a:gd name="T18" fmla="*/ 39 w 69"/>
                <a:gd name="T19" fmla="*/ 14 h 69"/>
                <a:gd name="T20" fmla="*/ 53 w 69"/>
                <a:gd name="T21" fmla="*/ 0 h 69"/>
                <a:gd name="T22" fmla="*/ 68 w 69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8" y="14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9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7" y="67"/>
                    <a:pt x="0" y="61"/>
                    <a:pt x="0" y="53"/>
                  </a:cubicBezTo>
                  <a:cubicBezTo>
                    <a:pt x="0" y="46"/>
                    <a:pt x="7" y="39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40" y="17"/>
                    <a:pt x="40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8" y="7"/>
                    <a:pt x="6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207"/>
            <p:cNvSpPr>
              <a:spLocks/>
            </p:cNvSpPr>
            <p:nvPr/>
          </p:nvSpPr>
          <p:spPr bwMode="auto">
            <a:xfrm>
              <a:off x="856466" y="5034893"/>
              <a:ext cx="184273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3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208"/>
            <p:cNvSpPr>
              <a:spLocks/>
            </p:cNvSpPr>
            <p:nvPr/>
          </p:nvSpPr>
          <p:spPr bwMode="auto">
            <a:xfrm>
              <a:off x="887792" y="4548409"/>
              <a:ext cx="639430" cy="635743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13" name="Group 912"/>
            <p:cNvGrpSpPr/>
            <p:nvPr/>
          </p:nvGrpSpPr>
          <p:grpSpPr>
            <a:xfrm>
              <a:off x="856466" y="2362084"/>
              <a:ext cx="670756" cy="670754"/>
              <a:chOff x="9868089" y="2362084"/>
              <a:chExt cx="670756" cy="670754"/>
            </a:xfrm>
            <a:grpFill/>
          </p:grpSpPr>
          <p:sp>
            <p:nvSpPr>
              <p:cNvPr id="923" name="Freeform 204"/>
              <p:cNvSpPr>
                <a:spLocks/>
              </p:cNvSpPr>
              <p:nvPr/>
            </p:nvSpPr>
            <p:spPr bwMode="auto">
              <a:xfrm>
                <a:off x="10352729" y="2850408"/>
                <a:ext cx="186116" cy="182430"/>
              </a:xfrm>
              <a:custGeom>
                <a:avLst/>
                <a:gdLst>
                  <a:gd name="T0" fmla="*/ 37 w 43"/>
                  <a:gd name="T1" fmla="*/ 25 h 42"/>
                  <a:gd name="T2" fmla="*/ 37 w 43"/>
                  <a:gd name="T3" fmla="*/ 25 h 42"/>
                  <a:gd name="T4" fmla="*/ 26 w 43"/>
                  <a:gd name="T5" fmla="*/ 36 h 42"/>
                  <a:gd name="T6" fmla="*/ 26 w 43"/>
                  <a:gd name="T7" fmla="*/ 36 h 42"/>
                  <a:gd name="T8" fmla="*/ 6 w 43"/>
                  <a:gd name="T9" fmla="*/ 36 h 42"/>
                  <a:gd name="T10" fmla="*/ 6 w 43"/>
                  <a:gd name="T11" fmla="*/ 17 h 42"/>
                  <a:gd name="T12" fmla="*/ 6 w 43"/>
                  <a:gd name="T13" fmla="*/ 17 h 42"/>
                  <a:gd name="T14" fmla="*/ 17 w 43"/>
                  <a:gd name="T15" fmla="*/ 5 h 42"/>
                  <a:gd name="T16" fmla="*/ 17 w 43"/>
                  <a:gd name="T17" fmla="*/ 5 h 42"/>
                  <a:gd name="T18" fmla="*/ 37 w 43"/>
                  <a:gd name="T19" fmla="*/ 5 h 42"/>
                  <a:gd name="T20" fmla="*/ 37 w 43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3" y="11"/>
                      <a:pt x="43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5"/>
              <p:cNvSpPr>
                <a:spLocks/>
              </p:cNvSpPr>
              <p:nvPr/>
            </p:nvSpPr>
            <p:spPr bwMode="auto">
              <a:xfrm>
                <a:off x="9868089" y="2362084"/>
                <a:ext cx="635743" cy="635744"/>
              </a:xfrm>
              <a:custGeom>
                <a:avLst/>
                <a:gdLst>
                  <a:gd name="T0" fmla="*/ 141 w 146"/>
                  <a:gd name="T1" fmla="*/ 25 h 146"/>
                  <a:gd name="T2" fmla="*/ 141 w 146"/>
                  <a:gd name="T3" fmla="*/ 25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1 w 146"/>
                  <a:gd name="T19" fmla="*/ 6 h 146"/>
                  <a:gd name="T20" fmla="*/ 141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1" y="25"/>
                    </a:moveTo>
                    <a:cubicBezTo>
                      <a:pt x="141" y="25"/>
                      <a:pt x="141" y="25"/>
                      <a:pt x="141" y="25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0" y="146"/>
                      <a:pt x="11" y="146"/>
                      <a:pt x="5" y="141"/>
                    </a:cubicBezTo>
                    <a:cubicBezTo>
                      <a:pt x="0" y="135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1" y="6"/>
                    </a:cubicBezTo>
                    <a:cubicBezTo>
                      <a:pt x="146" y="11"/>
                      <a:pt x="146" y="20"/>
                      <a:pt x="141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>
              <a:off x="861994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21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>
              <a:off x="861996" y="1644363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19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1031526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917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25" name="Group 924"/>
          <p:cNvGrpSpPr/>
          <p:nvPr/>
        </p:nvGrpSpPr>
        <p:grpSpPr>
          <a:xfrm>
            <a:off x="2400801" y="247645"/>
            <a:ext cx="667071" cy="6286512"/>
            <a:chOff x="2356030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26" name="Freeform 84"/>
            <p:cNvSpPr>
              <a:spLocks/>
            </p:cNvSpPr>
            <p:nvPr/>
          </p:nvSpPr>
          <p:spPr bwMode="auto">
            <a:xfrm flipH="1" flipV="1">
              <a:off x="2361557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85"/>
            <p:cNvSpPr>
              <a:spLocks/>
            </p:cNvSpPr>
            <p:nvPr/>
          </p:nvSpPr>
          <p:spPr bwMode="auto">
            <a:xfrm flipH="1" flipV="1">
              <a:off x="2361557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82"/>
            <p:cNvSpPr>
              <a:spLocks/>
            </p:cNvSpPr>
            <p:nvPr/>
          </p:nvSpPr>
          <p:spPr bwMode="auto">
            <a:xfrm flipH="1" flipV="1">
              <a:off x="2361557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83"/>
            <p:cNvSpPr>
              <a:spLocks/>
            </p:cNvSpPr>
            <p:nvPr/>
          </p:nvSpPr>
          <p:spPr bwMode="auto">
            <a:xfrm flipH="1" flipV="1">
              <a:off x="272642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30" name="Group 929"/>
            <p:cNvGrpSpPr/>
            <p:nvPr/>
          </p:nvGrpSpPr>
          <p:grpSpPr>
            <a:xfrm>
              <a:off x="2356030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934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1" name="Group 930"/>
            <p:cNvGrpSpPr/>
            <p:nvPr/>
          </p:nvGrpSpPr>
          <p:grpSpPr>
            <a:xfrm>
              <a:off x="2361557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932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6" name="Group 935"/>
          <p:cNvGrpSpPr/>
          <p:nvPr/>
        </p:nvGrpSpPr>
        <p:grpSpPr>
          <a:xfrm>
            <a:off x="9865080" y="249457"/>
            <a:ext cx="670756" cy="6284727"/>
            <a:chOff x="9851782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37" name="Group 936"/>
            <p:cNvGrpSpPr/>
            <p:nvPr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  <a:grpFill/>
          </p:grpSpPr>
          <p:sp>
            <p:nvSpPr>
              <p:cNvPr id="948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58" name="Group 957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59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0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38" name="Group 937"/>
            <p:cNvGrpSpPr/>
            <p:nvPr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  <a:grpFill/>
          </p:grpSpPr>
          <p:grpSp>
            <p:nvGrpSpPr>
              <p:cNvPr id="939" name="Group 938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grpFill/>
            </p:grpSpPr>
            <p:sp>
              <p:nvSpPr>
                <p:cNvPr id="946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7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grpFill/>
            </p:grpSpPr>
            <p:sp>
              <p:nvSpPr>
                <p:cNvPr id="944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5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1" name="Group 940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grpFill/>
            </p:grpSpPr>
            <p:sp>
              <p:nvSpPr>
                <p:cNvPr id="942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3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61" name="Group 960"/>
          <p:cNvGrpSpPr/>
          <p:nvPr/>
        </p:nvGrpSpPr>
        <p:grpSpPr>
          <a:xfrm>
            <a:off x="9109286" y="247883"/>
            <a:ext cx="670926" cy="6286277"/>
            <a:chOff x="9062491" y="190743"/>
            <a:chExt cx="670926" cy="647675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62" name="Group 961"/>
            <p:cNvGrpSpPr/>
            <p:nvPr/>
          </p:nvGrpSpPr>
          <p:grpSpPr>
            <a:xfrm>
              <a:off x="9062491" y="5269810"/>
              <a:ext cx="670756" cy="1397690"/>
              <a:chOff x="8845520" y="5269810"/>
              <a:chExt cx="670756" cy="1397690"/>
            </a:xfrm>
            <a:grpFill/>
          </p:grpSpPr>
          <p:sp>
            <p:nvSpPr>
              <p:cNvPr id="969" name="Freeform 219"/>
              <p:cNvSpPr>
                <a:spLocks/>
              </p:cNvSpPr>
              <p:nvPr/>
            </p:nvSpPr>
            <p:spPr bwMode="auto">
              <a:xfrm rot="10800000">
                <a:off x="8854733" y="6005958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220"/>
              <p:cNvSpPr>
                <a:spLocks/>
              </p:cNvSpPr>
              <p:nvPr/>
            </p:nvSpPr>
            <p:spPr bwMode="auto">
              <a:xfrm rot="10800000">
                <a:off x="9210382" y="6367135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207"/>
              <p:cNvSpPr>
                <a:spLocks/>
              </p:cNvSpPr>
              <p:nvPr/>
            </p:nvSpPr>
            <p:spPr bwMode="auto">
              <a:xfrm rot="10800000">
                <a:off x="9332003" y="5269810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208"/>
              <p:cNvSpPr>
                <a:spLocks/>
              </p:cNvSpPr>
              <p:nvPr/>
            </p:nvSpPr>
            <p:spPr bwMode="auto">
              <a:xfrm rot="10800000">
                <a:off x="8845520" y="5304824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3" name="Group 962"/>
            <p:cNvGrpSpPr/>
            <p:nvPr/>
          </p:nvGrpSpPr>
          <p:grpSpPr>
            <a:xfrm>
              <a:off x="9062661" y="190743"/>
              <a:ext cx="670756" cy="1397686"/>
              <a:chOff x="8845520" y="190743"/>
              <a:chExt cx="670756" cy="1397686"/>
            </a:xfrm>
            <a:grpFill/>
          </p:grpSpPr>
          <p:sp>
            <p:nvSpPr>
              <p:cNvPr id="964" name="Freeform 221"/>
              <p:cNvSpPr>
                <a:spLocks/>
              </p:cNvSpPr>
              <p:nvPr/>
            </p:nvSpPr>
            <p:spPr bwMode="auto">
              <a:xfrm>
                <a:off x="8851049" y="926887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222"/>
              <p:cNvSpPr>
                <a:spLocks/>
              </p:cNvSpPr>
              <p:nvPr/>
            </p:nvSpPr>
            <p:spPr bwMode="auto">
              <a:xfrm>
                <a:off x="9212224" y="1288063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66" name="Group 965"/>
              <p:cNvGrpSpPr/>
              <p:nvPr/>
            </p:nvGrpSpPr>
            <p:grpSpPr>
              <a:xfrm>
                <a:off x="8845520" y="190743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6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73" name="Group 972"/>
          <p:cNvGrpSpPr/>
          <p:nvPr/>
        </p:nvGrpSpPr>
        <p:grpSpPr>
          <a:xfrm>
            <a:off x="7614622" y="250393"/>
            <a:ext cx="667070" cy="6346509"/>
            <a:chOff x="7676295" y="192340"/>
            <a:chExt cx="667070" cy="6538815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74" name="Group 973"/>
            <p:cNvGrpSpPr/>
            <p:nvPr/>
          </p:nvGrpSpPr>
          <p:grpSpPr>
            <a:xfrm rot="10800000">
              <a:off x="7681822" y="755267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8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75" name="Group 974"/>
            <p:cNvGrpSpPr/>
            <p:nvPr/>
          </p:nvGrpSpPr>
          <p:grpSpPr>
            <a:xfrm rot="10800000">
              <a:off x="7681822" y="192340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83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76" name="Group 975"/>
            <p:cNvGrpSpPr/>
            <p:nvPr/>
          </p:nvGrpSpPr>
          <p:grpSpPr>
            <a:xfrm rot="10800000">
              <a:off x="7676295" y="5337155"/>
              <a:ext cx="667070" cy="1394000"/>
              <a:chOff x="-1749304" y="911903"/>
              <a:chExt cx="667070" cy="1394000"/>
            </a:xfrm>
            <a:grpFill/>
          </p:grpSpPr>
          <p:grpSp>
            <p:nvGrpSpPr>
              <p:cNvPr id="977" name="Group 976"/>
              <p:cNvGrpSpPr/>
              <p:nvPr/>
            </p:nvGrpSpPr>
            <p:grpSpPr>
              <a:xfrm>
                <a:off x="-1743776" y="911903"/>
                <a:ext cx="657858" cy="488324"/>
                <a:chOff x="9129365" y="911903"/>
                <a:chExt cx="657858" cy="488324"/>
              </a:xfrm>
              <a:grpFill/>
            </p:grpSpPr>
            <p:sp>
              <p:nvSpPr>
                <p:cNvPr id="981" name="Freeform 38"/>
                <p:cNvSpPr>
                  <a:spLocks/>
                </p:cNvSpPr>
                <p:nvPr/>
              </p:nvSpPr>
              <p:spPr bwMode="auto">
                <a:xfrm>
                  <a:off x="9129365" y="911903"/>
                  <a:ext cx="657858" cy="123463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2" name="Freeform 39"/>
                <p:cNvSpPr>
                  <a:spLocks/>
                </p:cNvSpPr>
                <p:nvPr/>
              </p:nvSpPr>
              <p:spPr bwMode="auto">
                <a:xfrm>
                  <a:off x="9129365" y="1278607"/>
                  <a:ext cx="657858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8" name="Group 977"/>
              <p:cNvGrpSpPr/>
              <p:nvPr/>
            </p:nvGrpSpPr>
            <p:grpSpPr>
              <a:xfrm>
                <a:off x="-1749304" y="1635150"/>
                <a:ext cx="667070" cy="670753"/>
                <a:chOff x="9123837" y="1635150"/>
                <a:chExt cx="667070" cy="670753"/>
              </a:xfrm>
              <a:grpFill/>
            </p:grpSpPr>
            <p:sp>
              <p:nvSpPr>
                <p:cNvPr id="979" name="Freeform 36"/>
                <p:cNvSpPr>
                  <a:spLocks/>
                </p:cNvSpPr>
                <p:nvPr/>
              </p:nvSpPr>
              <p:spPr bwMode="auto">
                <a:xfrm>
                  <a:off x="9608477" y="2123473"/>
                  <a:ext cx="182430" cy="182430"/>
                </a:xfrm>
                <a:custGeom>
                  <a:avLst/>
                  <a:gdLst>
                    <a:gd name="T0" fmla="*/ 37 w 42"/>
                    <a:gd name="T1" fmla="*/ 25 h 42"/>
                    <a:gd name="T2" fmla="*/ 37 w 42"/>
                    <a:gd name="T3" fmla="*/ 25 h 42"/>
                    <a:gd name="T4" fmla="*/ 25 w 42"/>
                    <a:gd name="T5" fmla="*/ 36 h 42"/>
                    <a:gd name="T6" fmla="*/ 25 w 42"/>
                    <a:gd name="T7" fmla="*/ 36 h 42"/>
                    <a:gd name="T8" fmla="*/ 6 w 42"/>
                    <a:gd name="T9" fmla="*/ 36 h 42"/>
                    <a:gd name="T10" fmla="*/ 6 w 42"/>
                    <a:gd name="T11" fmla="*/ 17 h 42"/>
                    <a:gd name="T12" fmla="*/ 6 w 42"/>
                    <a:gd name="T13" fmla="*/ 17 h 42"/>
                    <a:gd name="T14" fmla="*/ 17 w 42"/>
                    <a:gd name="T15" fmla="*/ 5 h 42"/>
                    <a:gd name="T16" fmla="*/ 17 w 42"/>
                    <a:gd name="T17" fmla="*/ 5 h 42"/>
                    <a:gd name="T18" fmla="*/ 37 w 42"/>
                    <a:gd name="T19" fmla="*/ 5 h 42"/>
                    <a:gd name="T20" fmla="*/ 37 w 42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2" y="11"/>
                        <a:pt x="42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0" name="Freeform 37"/>
                <p:cNvSpPr>
                  <a:spLocks/>
                </p:cNvSpPr>
                <p:nvPr/>
              </p:nvSpPr>
              <p:spPr bwMode="auto">
                <a:xfrm>
                  <a:off x="9123837" y="1635150"/>
                  <a:ext cx="635744" cy="635744"/>
                </a:xfrm>
                <a:custGeom>
                  <a:avLst/>
                  <a:gdLst>
                    <a:gd name="T0" fmla="*/ 140 w 146"/>
                    <a:gd name="T1" fmla="*/ 25 h 146"/>
                    <a:gd name="T2" fmla="*/ 140 w 146"/>
                    <a:gd name="T3" fmla="*/ 26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0 w 146"/>
                    <a:gd name="T19" fmla="*/ 6 h 146"/>
                    <a:gd name="T20" fmla="*/ 140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0" y="25"/>
                      </a:moveTo>
                      <a:cubicBezTo>
                        <a:pt x="140" y="26"/>
                        <a:pt x="140" y="26"/>
                        <a:pt x="140" y="26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19" y="146"/>
                        <a:pt x="11" y="146"/>
                        <a:pt x="5" y="141"/>
                      </a:cubicBezTo>
                      <a:cubicBezTo>
                        <a:pt x="0" y="136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0" y="6"/>
                      </a:cubicBezTo>
                      <a:cubicBezTo>
                        <a:pt x="146" y="11"/>
                        <a:pt x="146" y="20"/>
                        <a:pt x="140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87" name="Group 986"/>
          <p:cNvGrpSpPr/>
          <p:nvPr/>
        </p:nvGrpSpPr>
        <p:grpSpPr>
          <a:xfrm>
            <a:off x="8366560" y="249457"/>
            <a:ext cx="657858" cy="6284727"/>
            <a:chOff x="8367814" y="192340"/>
            <a:chExt cx="657858" cy="6475160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88" name="Group 987"/>
            <p:cNvGrpSpPr/>
            <p:nvPr/>
          </p:nvGrpSpPr>
          <p:grpSpPr>
            <a:xfrm>
              <a:off x="8368736" y="5280870"/>
              <a:ext cx="656015" cy="1386630"/>
              <a:chOff x="8854733" y="3821475"/>
              <a:chExt cx="656015" cy="1386630"/>
            </a:xfrm>
            <a:grpFill/>
          </p:grpSpPr>
          <p:sp>
            <p:nvSpPr>
              <p:cNvPr id="995" name="Freeform 188"/>
              <p:cNvSpPr>
                <a:spLocks/>
              </p:cNvSpPr>
              <p:nvPr/>
            </p:nvSpPr>
            <p:spPr bwMode="auto">
              <a:xfrm rot="10800000">
                <a:off x="8854733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189"/>
              <p:cNvSpPr>
                <a:spLocks/>
              </p:cNvSpPr>
              <p:nvPr/>
            </p:nvSpPr>
            <p:spPr bwMode="auto">
              <a:xfrm rot="10800000">
                <a:off x="9219595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217"/>
              <p:cNvSpPr>
                <a:spLocks/>
              </p:cNvSpPr>
              <p:nvPr/>
            </p:nvSpPr>
            <p:spPr bwMode="auto">
              <a:xfrm rot="10800000">
                <a:off x="8854733" y="4550249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218"/>
              <p:cNvSpPr>
                <a:spLocks/>
              </p:cNvSpPr>
              <p:nvPr/>
            </p:nvSpPr>
            <p:spPr bwMode="auto">
              <a:xfrm rot="10800000">
                <a:off x="8854734" y="45502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8367814" y="192340"/>
              <a:ext cx="657858" cy="657858"/>
              <a:chOff x="-1743776" y="192340"/>
              <a:chExt cx="657858" cy="657858"/>
            </a:xfrm>
            <a:grpFill/>
          </p:grpSpPr>
          <p:sp>
            <p:nvSpPr>
              <p:cNvPr id="993" name="Freeform 72"/>
              <p:cNvSpPr>
                <a:spLocks/>
              </p:cNvSpPr>
              <p:nvPr/>
            </p:nvSpPr>
            <p:spPr bwMode="auto">
              <a:xfrm>
                <a:off x="-1743776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73"/>
              <p:cNvSpPr>
                <a:spLocks/>
              </p:cNvSpPr>
              <p:nvPr/>
            </p:nvSpPr>
            <p:spPr bwMode="auto">
              <a:xfrm>
                <a:off x="-1743776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8453502" y="951505"/>
              <a:ext cx="486482" cy="656014"/>
              <a:chOff x="7209320" y="6163887"/>
              <a:chExt cx="486482" cy="656014"/>
            </a:xfrm>
            <a:grpFill/>
          </p:grpSpPr>
          <p:sp>
            <p:nvSpPr>
              <p:cNvPr id="991" name="Freeform 188"/>
              <p:cNvSpPr>
                <a:spLocks/>
              </p:cNvSpPr>
              <p:nvPr/>
            </p:nvSpPr>
            <p:spPr bwMode="auto">
              <a:xfrm>
                <a:off x="7574182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189"/>
              <p:cNvSpPr>
                <a:spLocks/>
              </p:cNvSpPr>
              <p:nvPr/>
            </p:nvSpPr>
            <p:spPr bwMode="auto">
              <a:xfrm>
                <a:off x="7209320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99" name="Group 998"/>
          <p:cNvGrpSpPr/>
          <p:nvPr/>
        </p:nvGrpSpPr>
        <p:grpSpPr>
          <a:xfrm>
            <a:off x="1645176" y="247645"/>
            <a:ext cx="670757" cy="6286512"/>
            <a:chOff x="1694095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0" name="Freeform 170"/>
            <p:cNvSpPr>
              <a:spLocks/>
            </p:cNvSpPr>
            <p:nvPr/>
          </p:nvSpPr>
          <p:spPr bwMode="auto">
            <a:xfrm flipH="1" flipV="1">
              <a:off x="1700545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171"/>
            <p:cNvSpPr>
              <a:spLocks/>
            </p:cNvSpPr>
            <p:nvPr/>
          </p:nvSpPr>
          <p:spPr bwMode="auto">
            <a:xfrm flipH="1" flipV="1">
              <a:off x="1700545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166"/>
            <p:cNvSpPr>
              <a:spLocks/>
            </p:cNvSpPr>
            <p:nvPr/>
          </p:nvSpPr>
          <p:spPr bwMode="auto">
            <a:xfrm flipH="1" flipV="1">
              <a:off x="1700545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167"/>
            <p:cNvSpPr>
              <a:spLocks/>
            </p:cNvSpPr>
            <p:nvPr/>
          </p:nvSpPr>
          <p:spPr bwMode="auto">
            <a:xfrm flipH="1" flipV="1">
              <a:off x="2061722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04" name="Group 1003"/>
            <p:cNvGrpSpPr/>
            <p:nvPr/>
          </p:nvGrpSpPr>
          <p:grpSpPr>
            <a:xfrm>
              <a:off x="1870076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102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5" name="Group 1004"/>
            <p:cNvGrpSpPr/>
            <p:nvPr/>
          </p:nvGrpSpPr>
          <p:grpSpPr>
            <a:xfrm>
              <a:off x="1700545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1018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6" name="Freeform 1005"/>
            <p:cNvSpPr>
              <a:spLocks/>
            </p:cNvSpPr>
            <p:nvPr/>
          </p:nvSpPr>
          <p:spPr bwMode="auto">
            <a:xfrm flipH="1" flipV="1">
              <a:off x="2182422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1006"/>
            <p:cNvSpPr>
              <a:spLocks/>
            </p:cNvSpPr>
            <p:nvPr/>
          </p:nvSpPr>
          <p:spPr bwMode="auto">
            <a:xfrm flipH="1" flipV="1">
              <a:off x="1694095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112"/>
            <p:cNvSpPr>
              <a:spLocks/>
            </p:cNvSpPr>
            <p:nvPr/>
          </p:nvSpPr>
          <p:spPr bwMode="auto">
            <a:xfrm flipH="1" flipV="1">
              <a:off x="1703310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13"/>
            <p:cNvSpPr>
              <a:spLocks/>
            </p:cNvSpPr>
            <p:nvPr/>
          </p:nvSpPr>
          <p:spPr bwMode="auto">
            <a:xfrm flipH="1" flipV="1">
              <a:off x="2064487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14"/>
            <p:cNvSpPr>
              <a:spLocks/>
            </p:cNvSpPr>
            <p:nvPr/>
          </p:nvSpPr>
          <p:spPr bwMode="auto">
            <a:xfrm flipH="1" flipV="1">
              <a:off x="1703310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15"/>
            <p:cNvSpPr>
              <a:spLocks/>
            </p:cNvSpPr>
            <p:nvPr/>
          </p:nvSpPr>
          <p:spPr bwMode="auto">
            <a:xfrm flipH="1" flipV="1">
              <a:off x="1703310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1703310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1016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3" name="Group 1012"/>
            <p:cNvGrpSpPr/>
            <p:nvPr/>
          </p:nvGrpSpPr>
          <p:grpSpPr>
            <a:xfrm>
              <a:off x="1694095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1014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22" name="Group 1021"/>
          <p:cNvGrpSpPr/>
          <p:nvPr/>
        </p:nvGrpSpPr>
        <p:grpSpPr>
          <a:xfrm>
            <a:off x="4480717" y="2820976"/>
            <a:ext cx="3227390" cy="1216048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1023" name="Freeform 1022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1023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1024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6869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Blac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reeform 8"/>
          <p:cNvSpPr>
            <a:spLocks/>
          </p:cNvSpPr>
          <p:nvPr/>
        </p:nvSpPr>
        <p:spPr bwMode="auto">
          <a:xfrm>
            <a:off x="6131013" y="5897463"/>
            <a:ext cx="657858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4" name="Group 473"/>
          <p:cNvGrpSpPr/>
          <p:nvPr/>
        </p:nvGrpSpPr>
        <p:grpSpPr>
          <a:xfrm>
            <a:off x="6131013" y="249457"/>
            <a:ext cx="657858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5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73"/>
            <p:cNvSpPr>
              <a:spLocks/>
            </p:cNvSpPr>
            <p:nvPr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" name="Freeform 188"/>
          <p:cNvSpPr>
            <a:spLocks/>
          </p:cNvSpPr>
          <p:nvPr/>
        </p:nvSpPr>
        <p:spPr bwMode="auto">
          <a:xfrm>
            <a:off x="7408134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89"/>
          <p:cNvSpPr>
            <a:spLocks/>
          </p:cNvSpPr>
          <p:nvPr/>
        </p:nvSpPr>
        <p:spPr bwMode="auto">
          <a:xfrm>
            <a:off x="7043272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6" name="Group 485"/>
          <p:cNvGrpSpPr/>
          <p:nvPr/>
        </p:nvGrpSpPr>
        <p:grpSpPr>
          <a:xfrm>
            <a:off x="7043271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7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2" name="Freeform 84"/>
          <p:cNvSpPr>
            <a:spLocks/>
          </p:cNvSpPr>
          <p:nvPr/>
        </p:nvSpPr>
        <p:spPr bwMode="auto">
          <a:xfrm flipH="1" flipV="1">
            <a:off x="11385534" y="5895648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Freeform 85"/>
          <p:cNvSpPr>
            <a:spLocks/>
          </p:cNvSpPr>
          <p:nvPr/>
        </p:nvSpPr>
        <p:spPr bwMode="auto">
          <a:xfrm flipH="1" flipV="1">
            <a:off x="11385534" y="5895648"/>
            <a:ext cx="294838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56"/>
          <p:cNvSpPr>
            <a:spLocks/>
          </p:cNvSpPr>
          <p:nvPr/>
        </p:nvSpPr>
        <p:spPr bwMode="auto">
          <a:xfrm flipH="1" flipV="1">
            <a:off x="11862805" y="3064492"/>
            <a:ext cx="184273" cy="177065"/>
          </a:xfrm>
          <a:custGeom>
            <a:avLst/>
            <a:gdLst>
              <a:gd name="T0" fmla="*/ 17 w 42"/>
              <a:gd name="T1" fmla="*/ 37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7 h 42"/>
              <a:gd name="T20" fmla="*/ 17 w 42"/>
              <a:gd name="T21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7"/>
                </a:moveTo>
                <a:cubicBezTo>
                  <a:pt x="17" y="37"/>
                  <a:pt x="17" y="37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1"/>
                  <a:pt x="5" y="5"/>
                </a:cubicBezTo>
                <a:cubicBezTo>
                  <a:pt x="11" y="0"/>
                  <a:pt x="20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7"/>
                </a:cubicBezTo>
                <a:cubicBezTo>
                  <a:pt x="31" y="42"/>
                  <a:pt x="22" y="42"/>
                  <a:pt x="17" y="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57"/>
          <p:cNvSpPr>
            <a:spLocks/>
          </p:cNvSpPr>
          <p:nvPr/>
        </p:nvSpPr>
        <p:spPr bwMode="auto">
          <a:xfrm flipH="1" flipV="1">
            <a:off x="11376322" y="3098473"/>
            <a:ext cx="639430" cy="617047"/>
          </a:xfrm>
          <a:custGeom>
            <a:avLst/>
            <a:gdLst>
              <a:gd name="T0" fmla="*/ 121 w 147"/>
              <a:gd name="T1" fmla="*/ 141 h 146"/>
              <a:gd name="T2" fmla="*/ 121 w 147"/>
              <a:gd name="T3" fmla="*/ 141 h 146"/>
              <a:gd name="T4" fmla="*/ 6 w 147"/>
              <a:gd name="T5" fmla="*/ 25 h 146"/>
              <a:gd name="T6" fmla="*/ 6 w 147"/>
              <a:gd name="T7" fmla="*/ 25 h 146"/>
              <a:gd name="T8" fmla="*/ 6 w 147"/>
              <a:gd name="T9" fmla="*/ 6 h 146"/>
              <a:gd name="T10" fmla="*/ 26 w 147"/>
              <a:gd name="T11" fmla="*/ 6 h 146"/>
              <a:gd name="T12" fmla="*/ 26 w 147"/>
              <a:gd name="T13" fmla="*/ 6 h 146"/>
              <a:gd name="T14" fmla="*/ 141 w 147"/>
              <a:gd name="T15" fmla="*/ 121 h 146"/>
              <a:gd name="T16" fmla="*/ 141 w 147"/>
              <a:gd name="T17" fmla="*/ 121 h 146"/>
              <a:gd name="T18" fmla="*/ 141 w 147"/>
              <a:gd name="T19" fmla="*/ 141 h 146"/>
              <a:gd name="T20" fmla="*/ 121 w 147"/>
              <a:gd name="T21" fmla="*/ 14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" h="146">
                <a:moveTo>
                  <a:pt x="121" y="141"/>
                </a:moveTo>
                <a:cubicBezTo>
                  <a:pt x="121" y="141"/>
                  <a:pt x="121" y="141"/>
                  <a:pt x="121" y="141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1"/>
                  <a:pt x="6" y="6"/>
                </a:cubicBezTo>
                <a:cubicBezTo>
                  <a:pt x="11" y="0"/>
                  <a:pt x="20" y="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7" y="127"/>
                  <a:pt x="147" y="135"/>
                  <a:pt x="141" y="141"/>
                </a:cubicBezTo>
                <a:cubicBezTo>
                  <a:pt x="136" y="146"/>
                  <a:pt x="127" y="146"/>
                  <a:pt x="121" y="14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Freeform 82"/>
          <p:cNvSpPr>
            <a:spLocks/>
          </p:cNvSpPr>
          <p:nvPr/>
        </p:nvSpPr>
        <p:spPr bwMode="auto">
          <a:xfrm flipH="1" flipV="1">
            <a:off x="11385534" y="5186521"/>
            <a:ext cx="121620" cy="638509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Freeform 83"/>
          <p:cNvSpPr>
            <a:spLocks/>
          </p:cNvSpPr>
          <p:nvPr/>
        </p:nvSpPr>
        <p:spPr bwMode="auto">
          <a:xfrm flipH="1" flipV="1">
            <a:off x="11750397" y="5186521"/>
            <a:ext cx="121620" cy="638509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Freeform 62"/>
          <p:cNvSpPr>
            <a:spLocks/>
          </p:cNvSpPr>
          <p:nvPr/>
        </p:nvSpPr>
        <p:spPr bwMode="auto">
          <a:xfrm flipH="1" flipV="1">
            <a:off x="11385534" y="3770046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Freeform 63"/>
          <p:cNvSpPr>
            <a:spLocks/>
          </p:cNvSpPr>
          <p:nvPr/>
        </p:nvSpPr>
        <p:spPr bwMode="auto">
          <a:xfrm flipH="1" flipV="1">
            <a:off x="11385534" y="3770046"/>
            <a:ext cx="294838" cy="291531"/>
          </a:xfrm>
          <a:custGeom>
            <a:avLst/>
            <a:gdLst>
              <a:gd name="T0" fmla="*/ 1 w 68"/>
              <a:gd name="T1" fmla="*/ 55 h 69"/>
              <a:gd name="T2" fmla="*/ 1 w 68"/>
              <a:gd name="T3" fmla="*/ 55 h 69"/>
              <a:gd name="T4" fmla="*/ 17 w 68"/>
              <a:gd name="T5" fmla="*/ 17 h 69"/>
              <a:gd name="T6" fmla="*/ 54 w 68"/>
              <a:gd name="T7" fmla="*/ 2 h 69"/>
              <a:gd name="T8" fmla="*/ 68 w 68"/>
              <a:gd name="T9" fmla="*/ 16 h 69"/>
              <a:gd name="T10" fmla="*/ 54 w 68"/>
              <a:gd name="T11" fmla="*/ 30 h 69"/>
              <a:gd name="T12" fmla="*/ 53 w 68"/>
              <a:gd name="T13" fmla="*/ 30 h 69"/>
              <a:gd name="T14" fmla="*/ 36 w 68"/>
              <a:gd name="T15" fmla="*/ 37 h 69"/>
              <a:gd name="T16" fmla="*/ 29 w 68"/>
              <a:gd name="T17" fmla="*/ 54 h 69"/>
              <a:gd name="T18" fmla="*/ 29 w 68"/>
              <a:gd name="T19" fmla="*/ 55 h 69"/>
              <a:gd name="T20" fmla="*/ 15 w 68"/>
              <a:gd name="T21" fmla="*/ 69 h 69"/>
              <a:gd name="T22" fmla="*/ 1 w 68"/>
              <a:gd name="T23" fmla="*/ 5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9">
                <a:moveTo>
                  <a:pt x="1" y="55"/>
                </a:moveTo>
                <a:cubicBezTo>
                  <a:pt x="1" y="55"/>
                  <a:pt x="1" y="55"/>
                  <a:pt x="1" y="55"/>
                </a:cubicBezTo>
                <a:cubicBezTo>
                  <a:pt x="1" y="55"/>
                  <a:pt x="0" y="34"/>
                  <a:pt x="17" y="17"/>
                </a:cubicBezTo>
                <a:cubicBezTo>
                  <a:pt x="33" y="0"/>
                  <a:pt x="54" y="2"/>
                  <a:pt x="54" y="2"/>
                </a:cubicBezTo>
                <a:cubicBezTo>
                  <a:pt x="62" y="2"/>
                  <a:pt x="68" y="8"/>
                  <a:pt x="68" y="16"/>
                </a:cubicBezTo>
                <a:cubicBezTo>
                  <a:pt x="68" y="23"/>
                  <a:pt x="62" y="30"/>
                  <a:pt x="54" y="30"/>
                </a:cubicBezTo>
                <a:cubicBezTo>
                  <a:pt x="54" y="30"/>
                  <a:pt x="54" y="30"/>
                  <a:pt x="53" y="30"/>
                </a:cubicBezTo>
                <a:cubicBezTo>
                  <a:pt x="51" y="30"/>
                  <a:pt x="43" y="30"/>
                  <a:pt x="36" y="37"/>
                </a:cubicBezTo>
                <a:cubicBezTo>
                  <a:pt x="29" y="44"/>
                  <a:pt x="29" y="52"/>
                  <a:pt x="29" y="54"/>
                </a:cubicBezTo>
                <a:cubicBezTo>
                  <a:pt x="29" y="54"/>
                  <a:pt x="29" y="54"/>
                  <a:pt x="29" y="55"/>
                </a:cubicBezTo>
                <a:cubicBezTo>
                  <a:pt x="29" y="62"/>
                  <a:pt x="23" y="69"/>
                  <a:pt x="15" y="69"/>
                </a:cubicBezTo>
                <a:cubicBezTo>
                  <a:pt x="7" y="69"/>
                  <a:pt x="1" y="62"/>
                  <a:pt x="1" y="5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60"/>
          <p:cNvSpPr>
            <a:spLocks/>
          </p:cNvSpPr>
          <p:nvPr/>
        </p:nvSpPr>
        <p:spPr bwMode="auto">
          <a:xfrm flipH="1" flipV="1">
            <a:off x="11385534" y="4480966"/>
            <a:ext cx="656015" cy="638509"/>
          </a:xfrm>
          <a:custGeom>
            <a:avLst/>
            <a:gdLst>
              <a:gd name="T0" fmla="*/ 123 w 151"/>
              <a:gd name="T1" fmla="*/ 14 h 151"/>
              <a:gd name="T2" fmla="*/ 137 w 151"/>
              <a:gd name="T3" fmla="*/ 0 h 151"/>
              <a:gd name="T4" fmla="*/ 151 w 151"/>
              <a:gd name="T5" fmla="*/ 14 h 151"/>
              <a:gd name="T6" fmla="*/ 111 w 151"/>
              <a:gd name="T7" fmla="*/ 111 h 151"/>
              <a:gd name="T8" fmla="*/ 14 w 151"/>
              <a:gd name="T9" fmla="*/ 151 h 151"/>
              <a:gd name="T10" fmla="*/ 0 w 151"/>
              <a:gd name="T11" fmla="*/ 137 h 151"/>
              <a:gd name="T12" fmla="*/ 14 w 151"/>
              <a:gd name="T13" fmla="*/ 123 h 151"/>
              <a:gd name="T14" fmla="*/ 91 w 151"/>
              <a:gd name="T15" fmla="*/ 91 h 151"/>
              <a:gd name="T16" fmla="*/ 123 w 151"/>
              <a:gd name="T17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23" y="14"/>
                </a:moveTo>
                <a:cubicBezTo>
                  <a:pt x="123" y="6"/>
                  <a:pt x="12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51"/>
                  <a:pt x="136" y="86"/>
                  <a:pt x="111" y="111"/>
                </a:cubicBezTo>
                <a:cubicBezTo>
                  <a:pt x="86" y="135"/>
                  <a:pt x="5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29"/>
                  <a:pt x="6" y="123"/>
                  <a:pt x="14" y="123"/>
                </a:cubicBezTo>
                <a:cubicBezTo>
                  <a:pt x="44" y="123"/>
                  <a:pt x="71" y="110"/>
                  <a:pt x="91" y="91"/>
                </a:cubicBezTo>
                <a:cubicBezTo>
                  <a:pt x="111" y="71"/>
                  <a:pt x="123" y="44"/>
                  <a:pt x="123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Freeform 61"/>
          <p:cNvSpPr>
            <a:spLocks/>
          </p:cNvSpPr>
          <p:nvPr/>
        </p:nvSpPr>
        <p:spPr bwMode="auto">
          <a:xfrm flipH="1" flipV="1">
            <a:off x="11746712" y="4831522"/>
            <a:ext cx="294838" cy="287954"/>
          </a:xfrm>
          <a:custGeom>
            <a:avLst/>
            <a:gdLst>
              <a:gd name="T0" fmla="*/ 67 w 68"/>
              <a:gd name="T1" fmla="*/ 14 h 68"/>
              <a:gd name="T2" fmla="*/ 67 w 68"/>
              <a:gd name="T3" fmla="*/ 14 h 68"/>
              <a:gd name="T4" fmla="*/ 52 w 68"/>
              <a:gd name="T5" fmla="*/ 51 h 68"/>
              <a:gd name="T6" fmla="*/ 14 w 68"/>
              <a:gd name="T7" fmla="*/ 67 h 68"/>
              <a:gd name="T8" fmla="*/ 0 w 68"/>
              <a:gd name="T9" fmla="*/ 53 h 68"/>
              <a:gd name="T10" fmla="*/ 14 w 68"/>
              <a:gd name="T11" fmla="*/ 39 h 68"/>
              <a:gd name="T12" fmla="*/ 15 w 68"/>
              <a:gd name="T13" fmla="*/ 39 h 68"/>
              <a:gd name="T14" fmla="*/ 32 w 68"/>
              <a:gd name="T15" fmla="*/ 31 h 68"/>
              <a:gd name="T16" fmla="*/ 39 w 68"/>
              <a:gd name="T17" fmla="*/ 14 h 68"/>
              <a:gd name="T18" fmla="*/ 39 w 68"/>
              <a:gd name="T19" fmla="*/ 14 h 68"/>
              <a:gd name="T20" fmla="*/ 53 w 68"/>
              <a:gd name="T21" fmla="*/ 0 h 68"/>
              <a:gd name="T22" fmla="*/ 67 w 68"/>
              <a:gd name="T23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67" y="14"/>
                </a:moveTo>
                <a:cubicBezTo>
                  <a:pt x="67" y="14"/>
                  <a:pt x="67" y="14"/>
                  <a:pt x="67" y="14"/>
                </a:cubicBezTo>
                <a:cubicBezTo>
                  <a:pt x="67" y="14"/>
                  <a:pt x="68" y="34"/>
                  <a:pt x="52" y="51"/>
                </a:cubicBezTo>
                <a:cubicBezTo>
                  <a:pt x="35" y="68"/>
                  <a:pt x="14" y="67"/>
                  <a:pt x="14" y="67"/>
                </a:cubicBezTo>
                <a:cubicBezTo>
                  <a:pt x="6" y="67"/>
                  <a:pt x="0" y="60"/>
                  <a:pt x="0" y="53"/>
                </a:cubicBezTo>
                <a:cubicBezTo>
                  <a:pt x="0" y="45"/>
                  <a:pt x="6" y="39"/>
                  <a:pt x="14" y="39"/>
                </a:cubicBezTo>
                <a:cubicBezTo>
                  <a:pt x="14" y="39"/>
                  <a:pt x="15" y="39"/>
                  <a:pt x="15" y="39"/>
                </a:cubicBezTo>
                <a:cubicBezTo>
                  <a:pt x="18" y="39"/>
                  <a:pt x="25" y="38"/>
                  <a:pt x="32" y="31"/>
                </a:cubicBezTo>
                <a:cubicBezTo>
                  <a:pt x="39" y="24"/>
                  <a:pt x="39" y="16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6"/>
                  <a:pt x="46" y="0"/>
                  <a:pt x="53" y="0"/>
                </a:cubicBezTo>
                <a:cubicBezTo>
                  <a:pt x="61" y="0"/>
                  <a:pt x="67" y="6"/>
                  <a:pt x="67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2" name="Group 501"/>
          <p:cNvGrpSpPr/>
          <p:nvPr/>
        </p:nvGrpSpPr>
        <p:grpSpPr>
          <a:xfrm>
            <a:off x="11555067" y="2358940"/>
            <a:ext cx="486481" cy="642086"/>
            <a:chOff x="11542713" y="2365770"/>
            <a:chExt cx="486481" cy="6615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2" name="Freeform 50"/>
            <p:cNvSpPr>
              <a:spLocks/>
            </p:cNvSpPr>
            <p:nvPr/>
          </p:nvSpPr>
          <p:spPr bwMode="auto">
            <a:xfrm flipH="1" flipV="1">
              <a:off x="11907574" y="2365770"/>
              <a:ext cx="121620" cy="661542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1"/>
            <p:cNvSpPr>
              <a:spLocks/>
            </p:cNvSpPr>
            <p:nvPr/>
          </p:nvSpPr>
          <p:spPr bwMode="auto">
            <a:xfrm flipH="1" flipV="1">
              <a:off x="11542713" y="2365770"/>
              <a:ext cx="121620" cy="661542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11380007" y="938890"/>
            <a:ext cx="667071" cy="651029"/>
            <a:chOff x="11367653" y="902691"/>
            <a:chExt cx="667071" cy="6707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0" name="Freeform 68"/>
            <p:cNvSpPr>
              <a:spLocks/>
            </p:cNvSpPr>
            <p:nvPr/>
          </p:nvSpPr>
          <p:spPr bwMode="auto">
            <a:xfrm flipH="1" flipV="1">
              <a:off x="11367653" y="1391017"/>
              <a:ext cx="182430" cy="182430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9"/>
            <p:cNvSpPr>
              <a:spLocks/>
            </p:cNvSpPr>
            <p:nvPr/>
          </p:nvSpPr>
          <p:spPr bwMode="auto">
            <a:xfrm flipH="1" flipV="1">
              <a:off x="11398981" y="902691"/>
              <a:ext cx="635743" cy="635744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1385534" y="1653385"/>
            <a:ext cx="656016" cy="642086"/>
            <a:chOff x="11373180" y="1638836"/>
            <a:chExt cx="656016" cy="6615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8" name="Freeform 66"/>
            <p:cNvSpPr>
              <a:spLocks/>
            </p:cNvSpPr>
            <p:nvPr/>
          </p:nvSpPr>
          <p:spPr bwMode="auto">
            <a:xfrm flipH="1" flipV="1">
              <a:off x="11373180" y="163883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7"/>
            <p:cNvSpPr>
              <a:spLocks/>
            </p:cNvSpPr>
            <p:nvPr/>
          </p:nvSpPr>
          <p:spPr bwMode="auto">
            <a:xfrm flipH="1" flipV="1">
              <a:off x="11734358" y="2000012"/>
              <a:ext cx="294838" cy="300366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1385534" y="247645"/>
            <a:ext cx="656015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6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5" name="Freeform 170"/>
          <p:cNvSpPr>
            <a:spLocks/>
          </p:cNvSpPr>
          <p:nvPr/>
        </p:nvSpPr>
        <p:spPr bwMode="auto">
          <a:xfrm flipH="1" flipV="1">
            <a:off x="10629919" y="5895648"/>
            <a:ext cx="65785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71"/>
          <p:cNvSpPr>
            <a:spLocks/>
          </p:cNvSpPr>
          <p:nvPr/>
        </p:nvSpPr>
        <p:spPr bwMode="auto">
          <a:xfrm flipH="1" flipV="1">
            <a:off x="10629919" y="5895648"/>
            <a:ext cx="296680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8" name="Group 527"/>
          <p:cNvGrpSpPr/>
          <p:nvPr/>
        </p:nvGrpSpPr>
        <p:grpSpPr>
          <a:xfrm>
            <a:off x="10629919" y="247645"/>
            <a:ext cx="657856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29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8" name="Freeform 8"/>
          <p:cNvSpPr>
            <a:spLocks/>
          </p:cNvSpPr>
          <p:nvPr/>
        </p:nvSpPr>
        <p:spPr bwMode="auto">
          <a:xfrm>
            <a:off x="3152740" y="5897463"/>
            <a:ext cx="657858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2" name="Group 541"/>
          <p:cNvGrpSpPr/>
          <p:nvPr/>
        </p:nvGrpSpPr>
        <p:grpSpPr>
          <a:xfrm>
            <a:off x="3152740" y="249457"/>
            <a:ext cx="657858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43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3"/>
            <p:cNvSpPr>
              <a:spLocks/>
            </p:cNvSpPr>
            <p:nvPr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9" name="Freeform 188"/>
          <p:cNvSpPr>
            <a:spLocks/>
          </p:cNvSpPr>
          <p:nvPr/>
        </p:nvSpPr>
        <p:spPr bwMode="auto">
          <a:xfrm>
            <a:off x="4429861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89"/>
          <p:cNvSpPr>
            <a:spLocks/>
          </p:cNvSpPr>
          <p:nvPr/>
        </p:nvSpPr>
        <p:spPr bwMode="auto">
          <a:xfrm>
            <a:off x="4064999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4" name="Group 553"/>
          <p:cNvGrpSpPr/>
          <p:nvPr/>
        </p:nvGrpSpPr>
        <p:grpSpPr>
          <a:xfrm>
            <a:off x="4064998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5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0" name="Freeform 84"/>
          <p:cNvSpPr>
            <a:spLocks/>
          </p:cNvSpPr>
          <p:nvPr/>
        </p:nvSpPr>
        <p:spPr bwMode="auto">
          <a:xfrm flipH="1" flipV="1">
            <a:off x="5384601" y="5895648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Freeform 85"/>
          <p:cNvSpPr>
            <a:spLocks/>
          </p:cNvSpPr>
          <p:nvPr/>
        </p:nvSpPr>
        <p:spPr bwMode="auto">
          <a:xfrm flipH="1" flipV="1">
            <a:off x="5384601" y="5895648"/>
            <a:ext cx="294838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5" name="Group 564"/>
          <p:cNvGrpSpPr/>
          <p:nvPr/>
        </p:nvGrpSpPr>
        <p:grpSpPr>
          <a:xfrm>
            <a:off x="5384601" y="247645"/>
            <a:ext cx="656015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66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1" name="Freeform 170"/>
          <p:cNvSpPr>
            <a:spLocks/>
          </p:cNvSpPr>
          <p:nvPr/>
        </p:nvSpPr>
        <p:spPr bwMode="auto">
          <a:xfrm flipH="1" flipV="1">
            <a:off x="4636349" y="5895648"/>
            <a:ext cx="65785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Freeform 171"/>
          <p:cNvSpPr>
            <a:spLocks/>
          </p:cNvSpPr>
          <p:nvPr/>
        </p:nvSpPr>
        <p:spPr bwMode="auto">
          <a:xfrm flipH="1" flipV="1">
            <a:off x="4636349" y="5895648"/>
            <a:ext cx="296680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6" name="Group 575"/>
          <p:cNvGrpSpPr/>
          <p:nvPr/>
        </p:nvGrpSpPr>
        <p:grpSpPr>
          <a:xfrm>
            <a:off x="4636349" y="247645"/>
            <a:ext cx="657856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77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2" name="Freeform 8"/>
          <p:cNvSpPr>
            <a:spLocks/>
          </p:cNvSpPr>
          <p:nvPr/>
        </p:nvSpPr>
        <p:spPr bwMode="auto">
          <a:xfrm>
            <a:off x="143142" y="5897463"/>
            <a:ext cx="657858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" name="Freeform 32"/>
          <p:cNvSpPr>
            <a:spLocks/>
          </p:cNvSpPr>
          <p:nvPr/>
        </p:nvSpPr>
        <p:spPr bwMode="auto">
          <a:xfrm>
            <a:off x="143142" y="3069883"/>
            <a:ext cx="657858" cy="642086"/>
          </a:xfrm>
          <a:custGeom>
            <a:avLst/>
            <a:gdLst>
              <a:gd name="T0" fmla="*/ 123 w 151"/>
              <a:gd name="T1" fmla="*/ 15 h 152"/>
              <a:gd name="T2" fmla="*/ 137 w 151"/>
              <a:gd name="T3" fmla="*/ 0 h 152"/>
              <a:gd name="T4" fmla="*/ 151 w 151"/>
              <a:gd name="T5" fmla="*/ 15 h 152"/>
              <a:gd name="T6" fmla="*/ 111 w 151"/>
              <a:gd name="T7" fmla="*/ 111 h 152"/>
              <a:gd name="T8" fmla="*/ 14 w 151"/>
              <a:gd name="T9" fmla="*/ 152 h 152"/>
              <a:gd name="T10" fmla="*/ 0 w 151"/>
              <a:gd name="T11" fmla="*/ 138 h 152"/>
              <a:gd name="T12" fmla="*/ 14 w 151"/>
              <a:gd name="T13" fmla="*/ 124 h 152"/>
              <a:gd name="T14" fmla="*/ 91 w 151"/>
              <a:gd name="T15" fmla="*/ 92 h 152"/>
              <a:gd name="T16" fmla="*/ 123 w 151"/>
              <a:gd name="T17" fmla="*/ 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23" y="15"/>
                </a:moveTo>
                <a:cubicBezTo>
                  <a:pt x="123" y="7"/>
                  <a:pt x="129" y="0"/>
                  <a:pt x="137" y="0"/>
                </a:cubicBezTo>
                <a:cubicBezTo>
                  <a:pt x="145" y="0"/>
                  <a:pt x="151" y="7"/>
                  <a:pt x="151" y="15"/>
                </a:cubicBezTo>
                <a:cubicBezTo>
                  <a:pt x="151" y="52"/>
                  <a:pt x="136" y="87"/>
                  <a:pt x="111" y="111"/>
                </a:cubicBezTo>
                <a:cubicBezTo>
                  <a:pt x="86" y="136"/>
                  <a:pt x="5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0"/>
                  <a:pt x="6" y="124"/>
                  <a:pt x="14" y="124"/>
                </a:cubicBezTo>
                <a:cubicBezTo>
                  <a:pt x="44" y="124"/>
                  <a:pt x="71" y="111"/>
                  <a:pt x="91" y="92"/>
                </a:cubicBezTo>
                <a:cubicBezTo>
                  <a:pt x="111" y="72"/>
                  <a:pt x="123" y="45"/>
                  <a:pt x="123" y="1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" name="Freeform 33"/>
          <p:cNvSpPr>
            <a:spLocks/>
          </p:cNvSpPr>
          <p:nvPr/>
        </p:nvSpPr>
        <p:spPr bwMode="auto">
          <a:xfrm>
            <a:off x="143142" y="3069883"/>
            <a:ext cx="294838" cy="291532"/>
          </a:xfrm>
          <a:custGeom>
            <a:avLst/>
            <a:gdLst>
              <a:gd name="T0" fmla="*/ 67 w 68"/>
              <a:gd name="T1" fmla="*/ 15 h 69"/>
              <a:gd name="T2" fmla="*/ 67 w 68"/>
              <a:gd name="T3" fmla="*/ 15 h 69"/>
              <a:gd name="T4" fmla="*/ 51 w 68"/>
              <a:gd name="T5" fmla="*/ 52 h 69"/>
              <a:gd name="T6" fmla="*/ 14 w 68"/>
              <a:gd name="T7" fmla="*/ 68 h 69"/>
              <a:gd name="T8" fmla="*/ 0 w 68"/>
              <a:gd name="T9" fmla="*/ 53 h 69"/>
              <a:gd name="T10" fmla="*/ 14 w 68"/>
              <a:gd name="T11" fmla="*/ 39 h 69"/>
              <a:gd name="T12" fmla="*/ 15 w 68"/>
              <a:gd name="T13" fmla="*/ 40 h 69"/>
              <a:gd name="T14" fmla="*/ 32 w 68"/>
              <a:gd name="T15" fmla="*/ 32 h 69"/>
              <a:gd name="T16" fmla="*/ 39 w 68"/>
              <a:gd name="T17" fmla="*/ 15 h 69"/>
              <a:gd name="T18" fmla="*/ 39 w 68"/>
              <a:gd name="T19" fmla="*/ 15 h 69"/>
              <a:gd name="T20" fmla="*/ 53 w 68"/>
              <a:gd name="T21" fmla="*/ 0 h 69"/>
              <a:gd name="T22" fmla="*/ 67 w 68"/>
              <a:gd name="T23" fmla="*/ 1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9">
                <a:moveTo>
                  <a:pt x="67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67" y="15"/>
                  <a:pt x="68" y="35"/>
                  <a:pt x="51" y="52"/>
                </a:cubicBezTo>
                <a:cubicBezTo>
                  <a:pt x="35" y="69"/>
                  <a:pt x="14" y="68"/>
                  <a:pt x="14" y="68"/>
                </a:cubicBezTo>
                <a:cubicBezTo>
                  <a:pt x="6" y="68"/>
                  <a:pt x="0" y="61"/>
                  <a:pt x="0" y="53"/>
                </a:cubicBezTo>
                <a:cubicBezTo>
                  <a:pt x="0" y="46"/>
                  <a:pt x="6" y="39"/>
                  <a:pt x="14" y="39"/>
                </a:cubicBezTo>
                <a:cubicBezTo>
                  <a:pt x="14" y="39"/>
                  <a:pt x="15" y="39"/>
                  <a:pt x="15" y="40"/>
                </a:cubicBezTo>
                <a:cubicBezTo>
                  <a:pt x="17" y="40"/>
                  <a:pt x="25" y="39"/>
                  <a:pt x="32" y="32"/>
                </a:cubicBezTo>
                <a:cubicBezTo>
                  <a:pt x="39" y="25"/>
                  <a:pt x="39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7"/>
                  <a:pt x="45" y="0"/>
                  <a:pt x="53" y="0"/>
                </a:cubicBezTo>
                <a:cubicBezTo>
                  <a:pt x="61" y="0"/>
                  <a:pt x="67" y="7"/>
                  <a:pt x="67" y="1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" name="Freeform 10"/>
          <p:cNvSpPr>
            <a:spLocks/>
          </p:cNvSpPr>
          <p:nvPr/>
        </p:nvSpPr>
        <p:spPr bwMode="auto">
          <a:xfrm>
            <a:off x="143142" y="5707012"/>
            <a:ext cx="657858" cy="119832"/>
          </a:xfrm>
          <a:custGeom>
            <a:avLst/>
            <a:gdLst>
              <a:gd name="T0" fmla="*/ 137 w 151"/>
              <a:gd name="T1" fmla="*/ 28 h 28"/>
              <a:gd name="T2" fmla="*/ 137 w 151"/>
              <a:gd name="T3" fmla="*/ 28 h 28"/>
              <a:gd name="T4" fmla="*/ 14 w 151"/>
              <a:gd name="T5" fmla="*/ 28 h 28"/>
              <a:gd name="T6" fmla="*/ 14 w 151"/>
              <a:gd name="T7" fmla="*/ 28 h 28"/>
              <a:gd name="T8" fmla="*/ 0 w 151"/>
              <a:gd name="T9" fmla="*/ 14 h 28"/>
              <a:gd name="T10" fmla="*/ 14 w 151"/>
              <a:gd name="T11" fmla="*/ 0 h 28"/>
              <a:gd name="T12" fmla="*/ 14 w 151"/>
              <a:gd name="T13" fmla="*/ 0 h 28"/>
              <a:gd name="T14" fmla="*/ 137 w 151"/>
              <a:gd name="T15" fmla="*/ 0 h 28"/>
              <a:gd name="T16" fmla="*/ 137 w 151"/>
              <a:gd name="T17" fmla="*/ 0 h 28"/>
              <a:gd name="T18" fmla="*/ 151 w 151"/>
              <a:gd name="T19" fmla="*/ 14 h 28"/>
              <a:gd name="T20" fmla="*/ 137 w 151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28">
                <a:moveTo>
                  <a:pt x="137" y="28"/>
                </a:moveTo>
                <a:cubicBezTo>
                  <a:pt x="137" y="28"/>
                  <a:pt x="137" y="28"/>
                  <a:pt x="137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6" name="Freeform 11"/>
          <p:cNvSpPr>
            <a:spLocks/>
          </p:cNvSpPr>
          <p:nvPr/>
        </p:nvSpPr>
        <p:spPr bwMode="auto">
          <a:xfrm>
            <a:off x="143142" y="5352881"/>
            <a:ext cx="657858" cy="118043"/>
          </a:xfrm>
          <a:custGeom>
            <a:avLst/>
            <a:gdLst>
              <a:gd name="T0" fmla="*/ 137 w 151"/>
              <a:gd name="T1" fmla="*/ 28 h 28"/>
              <a:gd name="T2" fmla="*/ 137 w 151"/>
              <a:gd name="T3" fmla="*/ 28 h 28"/>
              <a:gd name="T4" fmla="*/ 14 w 151"/>
              <a:gd name="T5" fmla="*/ 28 h 28"/>
              <a:gd name="T6" fmla="*/ 14 w 151"/>
              <a:gd name="T7" fmla="*/ 28 h 28"/>
              <a:gd name="T8" fmla="*/ 0 w 151"/>
              <a:gd name="T9" fmla="*/ 14 h 28"/>
              <a:gd name="T10" fmla="*/ 14 w 151"/>
              <a:gd name="T11" fmla="*/ 0 h 28"/>
              <a:gd name="T12" fmla="*/ 14 w 151"/>
              <a:gd name="T13" fmla="*/ 0 h 28"/>
              <a:gd name="T14" fmla="*/ 137 w 151"/>
              <a:gd name="T15" fmla="*/ 0 h 28"/>
              <a:gd name="T16" fmla="*/ 137 w 151"/>
              <a:gd name="T17" fmla="*/ 0 h 28"/>
              <a:gd name="T18" fmla="*/ 151 w 151"/>
              <a:gd name="T19" fmla="*/ 14 h 28"/>
              <a:gd name="T20" fmla="*/ 137 w 151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28">
                <a:moveTo>
                  <a:pt x="137" y="28"/>
                </a:moveTo>
                <a:cubicBezTo>
                  <a:pt x="137" y="28"/>
                  <a:pt x="137" y="28"/>
                  <a:pt x="137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7" name="Freeform 30"/>
          <p:cNvSpPr>
            <a:spLocks/>
          </p:cNvSpPr>
          <p:nvPr/>
        </p:nvSpPr>
        <p:spPr bwMode="auto">
          <a:xfrm>
            <a:off x="677536" y="3771860"/>
            <a:ext cx="123463" cy="642086"/>
          </a:xfrm>
          <a:custGeom>
            <a:avLst/>
            <a:gdLst>
              <a:gd name="T0" fmla="*/ 28 w 28"/>
              <a:gd name="T1" fmla="*/ 14 h 152"/>
              <a:gd name="T2" fmla="*/ 28 w 28"/>
              <a:gd name="T3" fmla="*/ 15 h 152"/>
              <a:gd name="T4" fmla="*/ 28 w 28"/>
              <a:gd name="T5" fmla="*/ 137 h 152"/>
              <a:gd name="T6" fmla="*/ 28 w 28"/>
              <a:gd name="T7" fmla="*/ 138 h 152"/>
              <a:gd name="T8" fmla="*/ 14 w 28"/>
              <a:gd name="T9" fmla="*/ 152 h 152"/>
              <a:gd name="T10" fmla="*/ 0 w 28"/>
              <a:gd name="T11" fmla="*/ 138 h 152"/>
              <a:gd name="T12" fmla="*/ 0 w 28"/>
              <a:gd name="T13" fmla="*/ 137 h 152"/>
              <a:gd name="T14" fmla="*/ 0 w 28"/>
              <a:gd name="T15" fmla="*/ 15 h 152"/>
              <a:gd name="T16" fmla="*/ 0 w 28"/>
              <a:gd name="T17" fmla="*/ 14 h 152"/>
              <a:gd name="T18" fmla="*/ 14 w 28"/>
              <a:gd name="T19" fmla="*/ 0 h 152"/>
              <a:gd name="T20" fmla="*/ 28 w 28"/>
              <a:gd name="T21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2">
                <a:moveTo>
                  <a:pt x="28" y="14"/>
                </a:moveTo>
                <a:cubicBezTo>
                  <a:pt x="28" y="15"/>
                  <a:pt x="28" y="15"/>
                  <a:pt x="28" y="15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145"/>
                  <a:pt x="2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" name="Freeform 31"/>
          <p:cNvSpPr>
            <a:spLocks/>
          </p:cNvSpPr>
          <p:nvPr/>
        </p:nvSpPr>
        <p:spPr bwMode="auto">
          <a:xfrm>
            <a:off x="312674" y="3771860"/>
            <a:ext cx="121620" cy="642086"/>
          </a:xfrm>
          <a:custGeom>
            <a:avLst/>
            <a:gdLst>
              <a:gd name="T0" fmla="*/ 28 w 28"/>
              <a:gd name="T1" fmla="*/ 14 h 152"/>
              <a:gd name="T2" fmla="*/ 28 w 28"/>
              <a:gd name="T3" fmla="*/ 15 h 152"/>
              <a:gd name="T4" fmla="*/ 28 w 28"/>
              <a:gd name="T5" fmla="*/ 137 h 152"/>
              <a:gd name="T6" fmla="*/ 28 w 28"/>
              <a:gd name="T7" fmla="*/ 138 h 152"/>
              <a:gd name="T8" fmla="*/ 14 w 28"/>
              <a:gd name="T9" fmla="*/ 152 h 152"/>
              <a:gd name="T10" fmla="*/ 0 w 28"/>
              <a:gd name="T11" fmla="*/ 138 h 152"/>
              <a:gd name="T12" fmla="*/ 0 w 28"/>
              <a:gd name="T13" fmla="*/ 137 h 152"/>
              <a:gd name="T14" fmla="*/ 0 w 28"/>
              <a:gd name="T15" fmla="*/ 15 h 152"/>
              <a:gd name="T16" fmla="*/ 0 w 28"/>
              <a:gd name="T17" fmla="*/ 14 h 152"/>
              <a:gd name="T18" fmla="*/ 14 w 28"/>
              <a:gd name="T19" fmla="*/ 0 h 152"/>
              <a:gd name="T20" fmla="*/ 28 w 28"/>
              <a:gd name="T21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2">
                <a:moveTo>
                  <a:pt x="28" y="14"/>
                </a:moveTo>
                <a:cubicBezTo>
                  <a:pt x="28" y="15"/>
                  <a:pt x="28" y="15"/>
                  <a:pt x="28" y="15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145"/>
                  <a:pt x="2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8"/>
                  <a:pt x="0" y="137"/>
                  <a:pt x="0" y="1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" name="Freeform 28"/>
          <p:cNvSpPr>
            <a:spLocks/>
          </p:cNvSpPr>
          <p:nvPr/>
        </p:nvSpPr>
        <p:spPr bwMode="auto">
          <a:xfrm>
            <a:off x="137614" y="4949591"/>
            <a:ext cx="184274" cy="178854"/>
          </a:xfrm>
          <a:custGeom>
            <a:avLst/>
            <a:gdLst>
              <a:gd name="T0" fmla="*/ 17 w 42"/>
              <a:gd name="T1" fmla="*/ 36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6 h 42"/>
              <a:gd name="T20" fmla="*/ 17 w 42"/>
              <a:gd name="T2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0"/>
                  <a:pt x="5" y="5"/>
                </a:cubicBezTo>
                <a:cubicBezTo>
                  <a:pt x="11" y="0"/>
                  <a:pt x="19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6"/>
                </a:cubicBezTo>
                <a:cubicBezTo>
                  <a:pt x="31" y="42"/>
                  <a:pt x="22" y="42"/>
                  <a:pt x="17" y="36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0" name="Freeform 29"/>
          <p:cNvSpPr>
            <a:spLocks/>
          </p:cNvSpPr>
          <p:nvPr/>
        </p:nvSpPr>
        <p:spPr bwMode="auto">
          <a:xfrm>
            <a:off x="168940" y="4477414"/>
            <a:ext cx="635744" cy="617046"/>
          </a:xfrm>
          <a:custGeom>
            <a:avLst/>
            <a:gdLst>
              <a:gd name="T0" fmla="*/ 121 w 146"/>
              <a:gd name="T1" fmla="*/ 141 h 146"/>
              <a:gd name="T2" fmla="*/ 121 w 146"/>
              <a:gd name="T3" fmla="*/ 141 h 146"/>
              <a:gd name="T4" fmla="*/ 6 w 146"/>
              <a:gd name="T5" fmla="*/ 25 h 146"/>
              <a:gd name="T6" fmla="*/ 6 w 146"/>
              <a:gd name="T7" fmla="*/ 25 h 146"/>
              <a:gd name="T8" fmla="*/ 6 w 146"/>
              <a:gd name="T9" fmla="*/ 6 h 146"/>
              <a:gd name="T10" fmla="*/ 25 w 146"/>
              <a:gd name="T11" fmla="*/ 6 h 146"/>
              <a:gd name="T12" fmla="*/ 25 w 146"/>
              <a:gd name="T13" fmla="*/ 6 h 146"/>
              <a:gd name="T14" fmla="*/ 141 w 146"/>
              <a:gd name="T15" fmla="*/ 121 h 146"/>
              <a:gd name="T16" fmla="*/ 141 w 146"/>
              <a:gd name="T17" fmla="*/ 121 h 146"/>
              <a:gd name="T18" fmla="*/ 141 w 146"/>
              <a:gd name="T19" fmla="*/ 141 h 146"/>
              <a:gd name="T20" fmla="*/ 121 w 146"/>
              <a:gd name="T21" fmla="*/ 14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146">
                <a:moveTo>
                  <a:pt x="121" y="141"/>
                </a:moveTo>
                <a:cubicBezTo>
                  <a:pt x="121" y="141"/>
                  <a:pt x="121" y="141"/>
                  <a:pt x="121" y="141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1"/>
                  <a:pt x="6" y="6"/>
                </a:cubicBezTo>
                <a:cubicBezTo>
                  <a:pt x="11" y="0"/>
                  <a:pt x="20" y="0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6" y="127"/>
                  <a:pt x="146" y="135"/>
                  <a:pt x="141" y="141"/>
                </a:cubicBezTo>
                <a:cubicBezTo>
                  <a:pt x="135" y="146"/>
                  <a:pt x="127" y="146"/>
                  <a:pt x="121" y="14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1" name="Group 590"/>
          <p:cNvGrpSpPr/>
          <p:nvPr/>
        </p:nvGrpSpPr>
        <p:grpSpPr>
          <a:xfrm>
            <a:off x="143142" y="2364330"/>
            <a:ext cx="657858" cy="636722"/>
            <a:chOff x="9129365" y="2371296"/>
            <a:chExt cx="657858" cy="65601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2" name="Freeform 34"/>
            <p:cNvSpPr>
              <a:spLocks/>
            </p:cNvSpPr>
            <p:nvPr/>
          </p:nvSpPr>
          <p:spPr bwMode="auto">
            <a:xfrm>
              <a:off x="9129365" y="2371296"/>
              <a:ext cx="657858" cy="656015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4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35"/>
            <p:cNvSpPr>
              <a:spLocks/>
            </p:cNvSpPr>
            <p:nvPr/>
          </p:nvSpPr>
          <p:spPr bwMode="auto">
            <a:xfrm>
              <a:off x="9490541" y="2726943"/>
              <a:ext cx="296680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3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143142" y="947858"/>
            <a:ext cx="657858" cy="473962"/>
            <a:chOff x="9129365" y="911903"/>
            <a:chExt cx="657858" cy="4883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0" name="Freeform 38"/>
            <p:cNvSpPr>
              <a:spLocks/>
            </p:cNvSpPr>
            <p:nvPr/>
          </p:nvSpPr>
          <p:spPr bwMode="auto">
            <a:xfrm>
              <a:off x="9129365" y="911903"/>
              <a:ext cx="657858" cy="123463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39"/>
            <p:cNvSpPr>
              <a:spLocks/>
            </p:cNvSpPr>
            <p:nvPr/>
          </p:nvSpPr>
          <p:spPr bwMode="auto">
            <a:xfrm>
              <a:off x="9129365" y="1278607"/>
              <a:ext cx="657858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137614" y="1649834"/>
            <a:ext cx="667070" cy="651026"/>
            <a:chOff x="9123837" y="1635150"/>
            <a:chExt cx="667070" cy="67075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8" name="Freeform 36"/>
            <p:cNvSpPr>
              <a:spLocks/>
            </p:cNvSpPr>
            <p:nvPr/>
          </p:nvSpPr>
          <p:spPr bwMode="auto">
            <a:xfrm>
              <a:off x="9608477" y="2123473"/>
              <a:ext cx="182430" cy="182430"/>
            </a:xfrm>
            <a:custGeom>
              <a:avLst/>
              <a:gdLst>
                <a:gd name="T0" fmla="*/ 37 w 42"/>
                <a:gd name="T1" fmla="*/ 25 h 42"/>
                <a:gd name="T2" fmla="*/ 37 w 42"/>
                <a:gd name="T3" fmla="*/ 25 h 42"/>
                <a:gd name="T4" fmla="*/ 25 w 42"/>
                <a:gd name="T5" fmla="*/ 36 h 42"/>
                <a:gd name="T6" fmla="*/ 25 w 42"/>
                <a:gd name="T7" fmla="*/ 36 h 42"/>
                <a:gd name="T8" fmla="*/ 6 w 42"/>
                <a:gd name="T9" fmla="*/ 36 h 42"/>
                <a:gd name="T10" fmla="*/ 6 w 42"/>
                <a:gd name="T11" fmla="*/ 17 h 42"/>
                <a:gd name="T12" fmla="*/ 6 w 42"/>
                <a:gd name="T13" fmla="*/ 17 h 42"/>
                <a:gd name="T14" fmla="*/ 17 w 42"/>
                <a:gd name="T15" fmla="*/ 5 h 42"/>
                <a:gd name="T16" fmla="*/ 17 w 42"/>
                <a:gd name="T17" fmla="*/ 5 h 42"/>
                <a:gd name="T18" fmla="*/ 37 w 42"/>
                <a:gd name="T19" fmla="*/ 5 h 42"/>
                <a:gd name="T20" fmla="*/ 37 w 42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0" y="42"/>
                    <a:pt x="11" y="42"/>
                    <a:pt x="6" y="36"/>
                  </a:cubicBezTo>
                  <a:cubicBezTo>
                    <a:pt x="0" y="31"/>
                    <a:pt x="0" y="22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0"/>
                    <a:pt x="32" y="0"/>
                    <a:pt x="37" y="5"/>
                  </a:cubicBezTo>
                  <a:cubicBezTo>
                    <a:pt x="42" y="11"/>
                    <a:pt x="42" y="19"/>
                    <a:pt x="3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37"/>
            <p:cNvSpPr>
              <a:spLocks/>
            </p:cNvSpPr>
            <p:nvPr/>
          </p:nvSpPr>
          <p:spPr bwMode="auto">
            <a:xfrm>
              <a:off x="9123837" y="1635150"/>
              <a:ext cx="635744" cy="635744"/>
            </a:xfrm>
            <a:custGeom>
              <a:avLst/>
              <a:gdLst>
                <a:gd name="T0" fmla="*/ 140 w 146"/>
                <a:gd name="T1" fmla="*/ 25 h 146"/>
                <a:gd name="T2" fmla="*/ 140 w 146"/>
                <a:gd name="T3" fmla="*/ 26 h 146"/>
                <a:gd name="T4" fmla="*/ 25 w 146"/>
                <a:gd name="T5" fmla="*/ 141 h 146"/>
                <a:gd name="T6" fmla="*/ 25 w 146"/>
                <a:gd name="T7" fmla="*/ 141 h 146"/>
                <a:gd name="T8" fmla="*/ 5 w 146"/>
                <a:gd name="T9" fmla="*/ 141 h 146"/>
                <a:gd name="T10" fmla="*/ 5 w 146"/>
                <a:gd name="T11" fmla="*/ 121 h 146"/>
                <a:gd name="T12" fmla="*/ 5 w 146"/>
                <a:gd name="T13" fmla="*/ 121 h 146"/>
                <a:gd name="T14" fmla="*/ 121 w 146"/>
                <a:gd name="T15" fmla="*/ 6 h 146"/>
                <a:gd name="T16" fmla="*/ 121 w 146"/>
                <a:gd name="T17" fmla="*/ 6 h 146"/>
                <a:gd name="T18" fmla="*/ 140 w 146"/>
                <a:gd name="T19" fmla="*/ 6 h 146"/>
                <a:gd name="T20" fmla="*/ 140 w 146"/>
                <a:gd name="T2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40" y="25"/>
                  </a:moveTo>
                  <a:cubicBezTo>
                    <a:pt x="140" y="26"/>
                    <a:pt x="140" y="26"/>
                    <a:pt x="140" y="26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19" y="146"/>
                    <a:pt x="11" y="146"/>
                    <a:pt x="5" y="141"/>
                  </a:cubicBezTo>
                  <a:cubicBezTo>
                    <a:pt x="0" y="136"/>
                    <a:pt x="0" y="127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6" y="0"/>
                    <a:pt x="135" y="0"/>
                    <a:pt x="140" y="6"/>
                  </a:cubicBezTo>
                  <a:cubicBezTo>
                    <a:pt x="146" y="11"/>
                    <a:pt x="146" y="20"/>
                    <a:pt x="14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143142" y="249457"/>
            <a:ext cx="657858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5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3"/>
            <p:cNvSpPr>
              <a:spLocks/>
            </p:cNvSpPr>
            <p:nvPr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5" name="Freeform 188"/>
          <p:cNvSpPr>
            <a:spLocks/>
          </p:cNvSpPr>
          <p:nvPr/>
        </p:nvSpPr>
        <p:spPr bwMode="auto">
          <a:xfrm>
            <a:off x="1429475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189"/>
          <p:cNvSpPr>
            <a:spLocks/>
          </p:cNvSpPr>
          <p:nvPr/>
        </p:nvSpPr>
        <p:spPr bwMode="auto">
          <a:xfrm>
            <a:off x="1064613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3" name="Freeform 207"/>
          <p:cNvSpPr>
            <a:spLocks/>
          </p:cNvSpPr>
          <p:nvPr/>
        </p:nvSpPr>
        <p:spPr bwMode="auto">
          <a:xfrm>
            <a:off x="889552" y="4949591"/>
            <a:ext cx="184273" cy="178854"/>
          </a:xfrm>
          <a:custGeom>
            <a:avLst/>
            <a:gdLst>
              <a:gd name="T0" fmla="*/ 17 w 42"/>
              <a:gd name="T1" fmla="*/ 36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6 h 42"/>
              <a:gd name="T20" fmla="*/ 17 w 42"/>
              <a:gd name="T2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0"/>
                  <a:pt x="5" y="5"/>
                </a:cubicBezTo>
                <a:cubicBezTo>
                  <a:pt x="11" y="0"/>
                  <a:pt x="20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6"/>
                </a:cubicBezTo>
                <a:cubicBezTo>
                  <a:pt x="31" y="42"/>
                  <a:pt x="23" y="42"/>
                  <a:pt x="17" y="36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8" name="Group 617"/>
          <p:cNvGrpSpPr/>
          <p:nvPr/>
        </p:nvGrpSpPr>
        <p:grpSpPr>
          <a:xfrm>
            <a:off x="1064612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19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8" name="Freeform 84"/>
          <p:cNvSpPr>
            <a:spLocks/>
          </p:cNvSpPr>
          <p:nvPr/>
        </p:nvSpPr>
        <p:spPr bwMode="auto">
          <a:xfrm flipH="1" flipV="1">
            <a:off x="2406328" y="5895648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9" name="Freeform 85"/>
          <p:cNvSpPr>
            <a:spLocks/>
          </p:cNvSpPr>
          <p:nvPr/>
        </p:nvSpPr>
        <p:spPr bwMode="auto">
          <a:xfrm flipH="1" flipV="1">
            <a:off x="2406328" y="5895648"/>
            <a:ext cx="294838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3" name="Group 632"/>
          <p:cNvGrpSpPr/>
          <p:nvPr/>
        </p:nvGrpSpPr>
        <p:grpSpPr>
          <a:xfrm>
            <a:off x="2406328" y="247645"/>
            <a:ext cx="656015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34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0" name="Freeform 188"/>
          <p:cNvSpPr>
            <a:spLocks/>
          </p:cNvSpPr>
          <p:nvPr/>
        </p:nvSpPr>
        <p:spPr bwMode="auto">
          <a:xfrm>
            <a:off x="10405003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1" name="Freeform 189"/>
          <p:cNvSpPr>
            <a:spLocks/>
          </p:cNvSpPr>
          <p:nvPr/>
        </p:nvSpPr>
        <p:spPr bwMode="auto">
          <a:xfrm>
            <a:off x="10040141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3" name="Group 642"/>
          <p:cNvGrpSpPr/>
          <p:nvPr/>
        </p:nvGrpSpPr>
        <p:grpSpPr>
          <a:xfrm>
            <a:off x="10040140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4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1" name="Freeform 219"/>
          <p:cNvSpPr>
            <a:spLocks/>
          </p:cNvSpPr>
          <p:nvPr/>
        </p:nvSpPr>
        <p:spPr bwMode="auto">
          <a:xfrm rot="10800000">
            <a:off x="9118499" y="5892074"/>
            <a:ext cx="656015" cy="642086"/>
          </a:xfrm>
          <a:custGeom>
            <a:avLst/>
            <a:gdLst>
              <a:gd name="T0" fmla="*/ 123 w 151"/>
              <a:gd name="T1" fmla="*/ 14 h 152"/>
              <a:gd name="T2" fmla="*/ 137 w 151"/>
              <a:gd name="T3" fmla="*/ 0 h 152"/>
              <a:gd name="T4" fmla="*/ 151 w 151"/>
              <a:gd name="T5" fmla="*/ 14 h 152"/>
              <a:gd name="T6" fmla="*/ 111 w 151"/>
              <a:gd name="T7" fmla="*/ 111 h 152"/>
              <a:gd name="T8" fmla="*/ 14 w 151"/>
              <a:gd name="T9" fmla="*/ 152 h 152"/>
              <a:gd name="T10" fmla="*/ 0 w 151"/>
              <a:gd name="T11" fmla="*/ 138 h 152"/>
              <a:gd name="T12" fmla="*/ 14 w 151"/>
              <a:gd name="T13" fmla="*/ 123 h 152"/>
              <a:gd name="T14" fmla="*/ 91 w 151"/>
              <a:gd name="T15" fmla="*/ 92 h 152"/>
              <a:gd name="T16" fmla="*/ 123 w 151"/>
              <a:gd name="T17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23" y="14"/>
                </a:moveTo>
                <a:cubicBezTo>
                  <a:pt x="123" y="7"/>
                  <a:pt x="130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52"/>
                  <a:pt x="136" y="87"/>
                  <a:pt x="111" y="111"/>
                </a:cubicBezTo>
                <a:cubicBezTo>
                  <a:pt x="86" y="136"/>
                  <a:pt x="52" y="152"/>
                  <a:pt x="14" y="152"/>
                </a:cubicBezTo>
                <a:cubicBezTo>
                  <a:pt x="7" y="152"/>
                  <a:pt x="0" y="145"/>
                  <a:pt x="0" y="138"/>
                </a:cubicBezTo>
                <a:cubicBezTo>
                  <a:pt x="0" y="130"/>
                  <a:pt x="7" y="123"/>
                  <a:pt x="14" y="123"/>
                </a:cubicBezTo>
                <a:cubicBezTo>
                  <a:pt x="44" y="123"/>
                  <a:pt x="72" y="111"/>
                  <a:pt x="91" y="92"/>
                </a:cubicBezTo>
                <a:cubicBezTo>
                  <a:pt x="111" y="72"/>
                  <a:pt x="123" y="45"/>
                  <a:pt x="123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Freeform 220"/>
          <p:cNvSpPr>
            <a:spLocks/>
          </p:cNvSpPr>
          <p:nvPr/>
        </p:nvSpPr>
        <p:spPr bwMode="auto">
          <a:xfrm rot="10800000">
            <a:off x="9474148" y="6242629"/>
            <a:ext cx="300366" cy="291531"/>
          </a:xfrm>
          <a:custGeom>
            <a:avLst/>
            <a:gdLst>
              <a:gd name="T0" fmla="*/ 68 w 69"/>
              <a:gd name="T1" fmla="*/ 14 h 69"/>
              <a:gd name="T2" fmla="*/ 68 w 69"/>
              <a:gd name="T3" fmla="*/ 14 h 69"/>
              <a:gd name="T4" fmla="*/ 52 w 69"/>
              <a:gd name="T5" fmla="*/ 52 h 69"/>
              <a:gd name="T6" fmla="*/ 14 w 69"/>
              <a:gd name="T7" fmla="*/ 67 h 69"/>
              <a:gd name="T8" fmla="*/ 0 w 69"/>
              <a:gd name="T9" fmla="*/ 53 h 69"/>
              <a:gd name="T10" fmla="*/ 14 w 69"/>
              <a:gd name="T11" fmla="*/ 39 h 69"/>
              <a:gd name="T12" fmla="*/ 15 w 69"/>
              <a:gd name="T13" fmla="*/ 39 h 69"/>
              <a:gd name="T14" fmla="*/ 32 w 69"/>
              <a:gd name="T15" fmla="*/ 32 h 69"/>
              <a:gd name="T16" fmla="*/ 40 w 69"/>
              <a:gd name="T17" fmla="*/ 15 h 69"/>
              <a:gd name="T18" fmla="*/ 39 w 69"/>
              <a:gd name="T19" fmla="*/ 14 h 69"/>
              <a:gd name="T20" fmla="*/ 53 w 69"/>
              <a:gd name="T21" fmla="*/ 0 h 69"/>
              <a:gd name="T22" fmla="*/ 68 w 69"/>
              <a:gd name="T23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69">
                <a:moveTo>
                  <a:pt x="68" y="14"/>
                </a:moveTo>
                <a:cubicBezTo>
                  <a:pt x="68" y="14"/>
                  <a:pt x="68" y="14"/>
                  <a:pt x="68" y="14"/>
                </a:cubicBezTo>
                <a:cubicBezTo>
                  <a:pt x="68" y="14"/>
                  <a:pt x="69" y="35"/>
                  <a:pt x="52" y="52"/>
                </a:cubicBezTo>
                <a:cubicBezTo>
                  <a:pt x="35" y="69"/>
                  <a:pt x="14" y="67"/>
                  <a:pt x="14" y="67"/>
                </a:cubicBezTo>
                <a:cubicBezTo>
                  <a:pt x="7" y="67"/>
                  <a:pt x="0" y="61"/>
                  <a:pt x="0" y="53"/>
                </a:cubicBezTo>
                <a:cubicBezTo>
                  <a:pt x="0" y="46"/>
                  <a:pt x="7" y="39"/>
                  <a:pt x="14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8" y="40"/>
                  <a:pt x="25" y="39"/>
                  <a:pt x="32" y="32"/>
                </a:cubicBezTo>
                <a:cubicBezTo>
                  <a:pt x="39" y="25"/>
                  <a:pt x="40" y="17"/>
                  <a:pt x="40" y="15"/>
                </a:cubicBezTo>
                <a:cubicBezTo>
                  <a:pt x="39" y="15"/>
                  <a:pt x="39" y="15"/>
                  <a:pt x="39" y="14"/>
                </a:cubicBezTo>
                <a:cubicBezTo>
                  <a:pt x="39" y="7"/>
                  <a:pt x="46" y="0"/>
                  <a:pt x="53" y="0"/>
                </a:cubicBezTo>
                <a:cubicBezTo>
                  <a:pt x="61" y="0"/>
                  <a:pt x="68" y="7"/>
                  <a:pt x="6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8" name="Group 667"/>
          <p:cNvGrpSpPr/>
          <p:nvPr/>
        </p:nvGrpSpPr>
        <p:grpSpPr>
          <a:xfrm>
            <a:off x="9109456" y="247883"/>
            <a:ext cx="670756" cy="651027"/>
            <a:chOff x="9868089" y="2362084"/>
            <a:chExt cx="670756" cy="6707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69" name="Freeform 204"/>
            <p:cNvSpPr>
              <a:spLocks/>
            </p:cNvSpPr>
            <p:nvPr/>
          </p:nvSpPr>
          <p:spPr bwMode="auto">
            <a:xfrm>
              <a:off x="10352729" y="2850408"/>
              <a:ext cx="186116" cy="182430"/>
            </a:xfrm>
            <a:custGeom>
              <a:avLst/>
              <a:gdLst>
                <a:gd name="T0" fmla="*/ 37 w 43"/>
                <a:gd name="T1" fmla="*/ 25 h 42"/>
                <a:gd name="T2" fmla="*/ 37 w 43"/>
                <a:gd name="T3" fmla="*/ 25 h 42"/>
                <a:gd name="T4" fmla="*/ 26 w 43"/>
                <a:gd name="T5" fmla="*/ 36 h 42"/>
                <a:gd name="T6" fmla="*/ 26 w 43"/>
                <a:gd name="T7" fmla="*/ 36 h 42"/>
                <a:gd name="T8" fmla="*/ 6 w 43"/>
                <a:gd name="T9" fmla="*/ 36 h 42"/>
                <a:gd name="T10" fmla="*/ 6 w 43"/>
                <a:gd name="T11" fmla="*/ 17 h 42"/>
                <a:gd name="T12" fmla="*/ 6 w 43"/>
                <a:gd name="T13" fmla="*/ 17 h 42"/>
                <a:gd name="T14" fmla="*/ 17 w 43"/>
                <a:gd name="T15" fmla="*/ 5 h 42"/>
                <a:gd name="T16" fmla="*/ 17 w 43"/>
                <a:gd name="T17" fmla="*/ 5 h 42"/>
                <a:gd name="T18" fmla="*/ 37 w 43"/>
                <a:gd name="T19" fmla="*/ 5 h 42"/>
                <a:gd name="T20" fmla="*/ 37 w 43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2"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0" y="42"/>
                    <a:pt x="11" y="42"/>
                    <a:pt x="6" y="36"/>
                  </a:cubicBezTo>
                  <a:cubicBezTo>
                    <a:pt x="0" y="31"/>
                    <a:pt x="0" y="22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0"/>
                    <a:pt x="32" y="0"/>
                    <a:pt x="37" y="5"/>
                  </a:cubicBezTo>
                  <a:cubicBezTo>
                    <a:pt x="43" y="11"/>
                    <a:pt x="43" y="19"/>
                    <a:pt x="3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205"/>
            <p:cNvSpPr>
              <a:spLocks/>
            </p:cNvSpPr>
            <p:nvPr/>
          </p:nvSpPr>
          <p:spPr bwMode="auto">
            <a:xfrm>
              <a:off x="9868089" y="2362084"/>
              <a:ext cx="635743" cy="635744"/>
            </a:xfrm>
            <a:custGeom>
              <a:avLst/>
              <a:gdLst>
                <a:gd name="T0" fmla="*/ 141 w 146"/>
                <a:gd name="T1" fmla="*/ 25 h 146"/>
                <a:gd name="T2" fmla="*/ 141 w 146"/>
                <a:gd name="T3" fmla="*/ 25 h 146"/>
                <a:gd name="T4" fmla="*/ 25 w 146"/>
                <a:gd name="T5" fmla="*/ 141 h 146"/>
                <a:gd name="T6" fmla="*/ 25 w 146"/>
                <a:gd name="T7" fmla="*/ 141 h 146"/>
                <a:gd name="T8" fmla="*/ 5 w 146"/>
                <a:gd name="T9" fmla="*/ 141 h 146"/>
                <a:gd name="T10" fmla="*/ 5 w 146"/>
                <a:gd name="T11" fmla="*/ 121 h 146"/>
                <a:gd name="T12" fmla="*/ 5 w 146"/>
                <a:gd name="T13" fmla="*/ 121 h 146"/>
                <a:gd name="T14" fmla="*/ 121 w 146"/>
                <a:gd name="T15" fmla="*/ 6 h 146"/>
                <a:gd name="T16" fmla="*/ 121 w 146"/>
                <a:gd name="T17" fmla="*/ 6 h 146"/>
                <a:gd name="T18" fmla="*/ 141 w 146"/>
                <a:gd name="T19" fmla="*/ 6 h 146"/>
                <a:gd name="T20" fmla="*/ 141 w 146"/>
                <a:gd name="T2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41" y="25"/>
                  </a:moveTo>
                  <a:cubicBezTo>
                    <a:pt x="141" y="25"/>
                    <a:pt x="141" y="25"/>
                    <a:pt x="141" y="25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0" y="146"/>
                    <a:pt x="11" y="146"/>
                    <a:pt x="5" y="141"/>
                  </a:cubicBezTo>
                  <a:cubicBezTo>
                    <a:pt x="0" y="135"/>
                    <a:pt x="0" y="127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6" y="0"/>
                    <a:pt x="135" y="0"/>
                    <a:pt x="141" y="6"/>
                  </a:cubicBezTo>
                  <a:cubicBezTo>
                    <a:pt x="146" y="11"/>
                    <a:pt x="146" y="20"/>
                    <a:pt x="14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7" name="Group 676"/>
          <p:cNvGrpSpPr/>
          <p:nvPr/>
        </p:nvGrpSpPr>
        <p:grpSpPr>
          <a:xfrm rot="10800000">
            <a:off x="7620149" y="250393"/>
            <a:ext cx="656015" cy="473963"/>
            <a:chOff x="9873619" y="1644363"/>
            <a:chExt cx="656015" cy="4883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85" name="Freeform 200"/>
            <p:cNvSpPr>
              <a:spLocks/>
            </p:cNvSpPr>
            <p:nvPr/>
          </p:nvSpPr>
          <p:spPr bwMode="auto">
            <a:xfrm>
              <a:off x="9873619" y="1644363"/>
              <a:ext cx="656015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201"/>
            <p:cNvSpPr>
              <a:spLocks/>
            </p:cNvSpPr>
            <p:nvPr/>
          </p:nvSpPr>
          <p:spPr bwMode="auto">
            <a:xfrm>
              <a:off x="9873619" y="2011068"/>
              <a:ext cx="656015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9" name="Group 678"/>
          <p:cNvGrpSpPr/>
          <p:nvPr/>
        </p:nvGrpSpPr>
        <p:grpSpPr>
          <a:xfrm rot="10800000">
            <a:off x="7618306" y="6122939"/>
            <a:ext cx="657858" cy="473963"/>
            <a:chOff x="9129365" y="911903"/>
            <a:chExt cx="657858" cy="4883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83" name="Freeform 38"/>
            <p:cNvSpPr>
              <a:spLocks/>
            </p:cNvSpPr>
            <p:nvPr/>
          </p:nvSpPr>
          <p:spPr bwMode="auto">
            <a:xfrm>
              <a:off x="9129365" y="911903"/>
              <a:ext cx="657858" cy="123463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39"/>
            <p:cNvSpPr>
              <a:spLocks/>
            </p:cNvSpPr>
            <p:nvPr/>
          </p:nvSpPr>
          <p:spPr bwMode="auto">
            <a:xfrm>
              <a:off x="9129365" y="1278607"/>
              <a:ext cx="657858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9" name="Freeform 217"/>
          <p:cNvSpPr>
            <a:spLocks/>
          </p:cNvSpPr>
          <p:nvPr/>
        </p:nvSpPr>
        <p:spPr bwMode="auto">
          <a:xfrm rot="10800000">
            <a:off x="8367482" y="5895675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1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00"/>
                  <a:pt x="16" y="65"/>
                  <a:pt x="40" y="41"/>
                </a:cubicBezTo>
                <a:cubicBezTo>
                  <a:pt x="65" y="16"/>
                  <a:pt x="100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  <a:cubicBezTo>
                  <a:pt x="107" y="28"/>
                  <a:pt x="80" y="41"/>
                  <a:pt x="60" y="60"/>
                </a:cubicBezTo>
                <a:cubicBezTo>
                  <a:pt x="40" y="80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" name="Freeform 218"/>
          <p:cNvSpPr>
            <a:spLocks/>
          </p:cNvSpPr>
          <p:nvPr/>
        </p:nvSpPr>
        <p:spPr bwMode="auto">
          <a:xfrm rot="10800000">
            <a:off x="8367483" y="5895674"/>
            <a:ext cx="294838" cy="287955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7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7 h 68"/>
              <a:gd name="T16" fmla="*/ 29 w 68"/>
              <a:gd name="T17" fmla="*/ 54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4"/>
                  <a:pt x="17" y="17"/>
                </a:cubicBezTo>
                <a:cubicBezTo>
                  <a:pt x="34" y="0"/>
                  <a:pt x="54" y="1"/>
                  <a:pt x="54" y="1"/>
                </a:cubicBezTo>
                <a:cubicBezTo>
                  <a:pt x="62" y="1"/>
                  <a:pt x="68" y="8"/>
                  <a:pt x="68" y="15"/>
                </a:cubicBezTo>
                <a:cubicBezTo>
                  <a:pt x="68" y="23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4" y="30"/>
                  <a:pt x="37" y="37"/>
                </a:cubicBezTo>
                <a:cubicBezTo>
                  <a:pt x="30" y="44"/>
                  <a:pt x="29" y="52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29" y="62"/>
                  <a:pt x="23" y="68"/>
                  <a:pt x="15" y="68"/>
                </a:cubicBezTo>
                <a:cubicBezTo>
                  <a:pt x="7" y="68"/>
                  <a:pt x="1" y="62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1" name="Group 690"/>
          <p:cNvGrpSpPr/>
          <p:nvPr/>
        </p:nvGrpSpPr>
        <p:grpSpPr>
          <a:xfrm>
            <a:off x="8366560" y="249457"/>
            <a:ext cx="657858" cy="638511"/>
            <a:chOff x="-1743776" y="192340"/>
            <a:chExt cx="657858" cy="65785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95" name="Freeform 72"/>
            <p:cNvSpPr>
              <a:spLocks/>
            </p:cNvSpPr>
            <p:nvPr/>
          </p:nvSpPr>
          <p:spPr bwMode="auto">
            <a:xfrm>
              <a:off x="-1743776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3"/>
            <p:cNvSpPr>
              <a:spLocks/>
            </p:cNvSpPr>
            <p:nvPr/>
          </p:nvSpPr>
          <p:spPr bwMode="auto">
            <a:xfrm>
              <a:off x="-1743776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2" name="Freeform 170"/>
          <p:cNvSpPr>
            <a:spLocks/>
          </p:cNvSpPr>
          <p:nvPr/>
        </p:nvSpPr>
        <p:spPr bwMode="auto">
          <a:xfrm flipH="1" flipV="1">
            <a:off x="1651626" y="5895648"/>
            <a:ext cx="65785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" name="Freeform 171"/>
          <p:cNvSpPr>
            <a:spLocks/>
          </p:cNvSpPr>
          <p:nvPr/>
        </p:nvSpPr>
        <p:spPr bwMode="auto">
          <a:xfrm flipH="1" flipV="1">
            <a:off x="1651626" y="5895648"/>
            <a:ext cx="296680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7" name="Group 706"/>
          <p:cNvGrpSpPr/>
          <p:nvPr/>
        </p:nvGrpSpPr>
        <p:grpSpPr>
          <a:xfrm>
            <a:off x="1651626" y="247645"/>
            <a:ext cx="657856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20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5" name="Freeform 724"/>
          <p:cNvSpPr>
            <a:spLocks noEditPoints="1"/>
          </p:cNvSpPr>
          <p:nvPr/>
        </p:nvSpPr>
        <p:spPr bwMode="auto">
          <a:xfrm>
            <a:off x="4991643" y="3724921"/>
            <a:ext cx="2135025" cy="312103"/>
          </a:xfrm>
          <a:custGeom>
            <a:avLst/>
            <a:gdLst>
              <a:gd name="T0" fmla="*/ 42 w 782"/>
              <a:gd name="T1" fmla="*/ 85 h 114"/>
              <a:gd name="T2" fmla="*/ 25 w 782"/>
              <a:gd name="T3" fmla="*/ 53 h 114"/>
              <a:gd name="T4" fmla="*/ 25 w 782"/>
              <a:gd name="T5" fmla="*/ 38 h 114"/>
              <a:gd name="T6" fmla="*/ 7 w 782"/>
              <a:gd name="T7" fmla="*/ 30 h 114"/>
              <a:gd name="T8" fmla="*/ 54 w 782"/>
              <a:gd name="T9" fmla="*/ 77 h 114"/>
              <a:gd name="T10" fmla="*/ 39 w 782"/>
              <a:gd name="T11" fmla="*/ 64 h 114"/>
              <a:gd name="T12" fmla="*/ 25 w 782"/>
              <a:gd name="T13" fmla="*/ 80 h 114"/>
              <a:gd name="T14" fmla="*/ 69 w 782"/>
              <a:gd name="T15" fmla="*/ 8 h 114"/>
              <a:gd name="T16" fmla="*/ 89 w 782"/>
              <a:gd name="T17" fmla="*/ 78 h 114"/>
              <a:gd name="T18" fmla="*/ 124 w 782"/>
              <a:gd name="T19" fmla="*/ 91 h 114"/>
              <a:gd name="T20" fmla="*/ 121 w 782"/>
              <a:gd name="T21" fmla="*/ 8 h 114"/>
              <a:gd name="T22" fmla="*/ 125 w 782"/>
              <a:gd name="T23" fmla="*/ 91 h 114"/>
              <a:gd name="T24" fmla="*/ 216 w 782"/>
              <a:gd name="T25" fmla="*/ 88 h 114"/>
              <a:gd name="T26" fmla="*/ 172 w 782"/>
              <a:gd name="T27" fmla="*/ 73 h 114"/>
              <a:gd name="T28" fmla="*/ 211 w 782"/>
              <a:gd name="T29" fmla="*/ 50 h 114"/>
              <a:gd name="T30" fmla="*/ 176 w 782"/>
              <a:gd name="T31" fmla="*/ 36 h 114"/>
              <a:gd name="T32" fmla="*/ 225 w 782"/>
              <a:gd name="T33" fmla="*/ 70 h 114"/>
              <a:gd name="T34" fmla="*/ 211 w 782"/>
              <a:gd name="T35" fmla="*/ 70 h 114"/>
              <a:gd name="T36" fmla="*/ 186 w 782"/>
              <a:gd name="T37" fmla="*/ 72 h 114"/>
              <a:gd name="T38" fmla="*/ 257 w 782"/>
              <a:gd name="T39" fmla="*/ 35 h 114"/>
              <a:gd name="T40" fmla="*/ 278 w 782"/>
              <a:gd name="T41" fmla="*/ 41 h 114"/>
              <a:gd name="T42" fmla="*/ 257 w 782"/>
              <a:gd name="T43" fmla="*/ 83 h 114"/>
              <a:gd name="T44" fmla="*/ 250 w 782"/>
              <a:gd name="T45" fmla="*/ 27 h 114"/>
              <a:gd name="T46" fmla="*/ 289 w 782"/>
              <a:gd name="T47" fmla="*/ 59 h 114"/>
              <a:gd name="T48" fmla="*/ 345 w 782"/>
              <a:gd name="T49" fmla="*/ 59 h 114"/>
              <a:gd name="T50" fmla="*/ 329 w 782"/>
              <a:gd name="T51" fmla="*/ 71 h 114"/>
              <a:gd name="T52" fmla="*/ 305 w 782"/>
              <a:gd name="T53" fmla="*/ 47 h 114"/>
              <a:gd name="T54" fmla="*/ 329 w 782"/>
              <a:gd name="T55" fmla="*/ 71 h 114"/>
              <a:gd name="T56" fmla="*/ 359 w 782"/>
              <a:gd name="T57" fmla="*/ 68 h 114"/>
              <a:gd name="T58" fmla="*/ 374 w 782"/>
              <a:gd name="T59" fmla="*/ 65 h 114"/>
              <a:gd name="T60" fmla="*/ 405 w 782"/>
              <a:gd name="T61" fmla="*/ 27 h 114"/>
              <a:gd name="T62" fmla="*/ 397 w 782"/>
              <a:gd name="T63" fmla="*/ 85 h 114"/>
              <a:gd name="T64" fmla="*/ 483 w 782"/>
              <a:gd name="T65" fmla="*/ 83 h 114"/>
              <a:gd name="T66" fmla="*/ 456 w 782"/>
              <a:gd name="T67" fmla="*/ 39 h 114"/>
              <a:gd name="T68" fmla="*/ 429 w 782"/>
              <a:gd name="T69" fmla="*/ 83 h 114"/>
              <a:gd name="T70" fmla="*/ 552 w 782"/>
              <a:gd name="T71" fmla="*/ 8 h 114"/>
              <a:gd name="T72" fmla="*/ 537 w 782"/>
              <a:gd name="T73" fmla="*/ 84 h 114"/>
              <a:gd name="T74" fmla="*/ 498 w 782"/>
              <a:gd name="T75" fmla="*/ 42 h 114"/>
              <a:gd name="T76" fmla="*/ 537 w 782"/>
              <a:gd name="T77" fmla="*/ 8 h 114"/>
              <a:gd name="T78" fmla="*/ 511 w 782"/>
              <a:gd name="T79" fmla="*/ 59 h 114"/>
              <a:gd name="T80" fmla="*/ 537 w 782"/>
              <a:gd name="T81" fmla="*/ 59 h 114"/>
              <a:gd name="T82" fmla="*/ 606 w 782"/>
              <a:gd name="T83" fmla="*/ 114 h 114"/>
              <a:gd name="T84" fmla="*/ 617 w 782"/>
              <a:gd name="T85" fmla="*/ 88 h 114"/>
              <a:gd name="T86" fmla="*/ 610 w 782"/>
              <a:gd name="T87" fmla="*/ 32 h 114"/>
              <a:gd name="T88" fmla="*/ 645 w 782"/>
              <a:gd name="T89" fmla="*/ 27 h 114"/>
              <a:gd name="T90" fmla="*/ 607 w 782"/>
              <a:gd name="T91" fmla="*/ 114 h 114"/>
              <a:gd name="T92" fmla="*/ 662 w 782"/>
              <a:gd name="T93" fmla="*/ 43 h 114"/>
              <a:gd name="T94" fmla="*/ 714 w 782"/>
              <a:gd name="T95" fmla="*/ 74 h 114"/>
              <a:gd name="T96" fmla="*/ 701 w 782"/>
              <a:gd name="T97" fmla="*/ 59 h 114"/>
              <a:gd name="T98" fmla="*/ 675 w 782"/>
              <a:gd name="T99" fmla="*/ 59 h 114"/>
              <a:gd name="T100" fmla="*/ 767 w 782"/>
              <a:gd name="T101" fmla="*/ 85 h 114"/>
              <a:gd name="T102" fmla="*/ 729 w 782"/>
              <a:gd name="T103" fmla="*/ 34 h 114"/>
              <a:gd name="T104" fmla="*/ 755 w 782"/>
              <a:gd name="T105" fmla="*/ 79 h 114"/>
              <a:gd name="T106" fmla="*/ 782 w 782"/>
              <a:gd name="T107" fmla="*/ 3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2" h="114">
                <a:moveTo>
                  <a:pt x="58" y="84"/>
                </a:moveTo>
                <a:cubicBezTo>
                  <a:pt x="58" y="88"/>
                  <a:pt x="54" y="91"/>
                  <a:pt x="50" y="91"/>
                </a:cubicBezTo>
                <a:cubicBezTo>
                  <a:pt x="48" y="91"/>
                  <a:pt x="45" y="90"/>
                  <a:pt x="44" y="88"/>
                </a:cubicBezTo>
                <a:cubicBezTo>
                  <a:pt x="42" y="85"/>
                  <a:pt x="42" y="85"/>
                  <a:pt x="42" y="85"/>
                </a:cubicBezTo>
                <a:cubicBezTo>
                  <a:pt x="42" y="85"/>
                  <a:pt x="42" y="85"/>
                  <a:pt x="42" y="85"/>
                </a:cubicBezTo>
                <a:cubicBezTo>
                  <a:pt x="38" y="89"/>
                  <a:pt x="32" y="92"/>
                  <a:pt x="23" y="92"/>
                </a:cubicBezTo>
                <a:cubicBezTo>
                  <a:pt x="8" y="92"/>
                  <a:pt x="0" y="85"/>
                  <a:pt x="0" y="73"/>
                </a:cubicBezTo>
                <a:cubicBezTo>
                  <a:pt x="0" y="59"/>
                  <a:pt x="10" y="53"/>
                  <a:pt x="25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2"/>
                  <a:pt x="39" y="52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43"/>
                  <a:pt x="35" y="38"/>
                  <a:pt x="25" y="38"/>
                </a:cubicBezTo>
                <a:cubicBezTo>
                  <a:pt x="21" y="38"/>
                  <a:pt x="16" y="40"/>
                  <a:pt x="13" y="41"/>
                </a:cubicBezTo>
                <a:cubicBezTo>
                  <a:pt x="12" y="42"/>
                  <a:pt x="11" y="42"/>
                  <a:pt x="10" y="42"/>
                </a:cubicBezTo>
                <a:cubicBezTo>
                  <a:pt x="6" y="42"/>
                  <a:pt x="4" y="40"/>
                  <a:pt x="4" y="36"/>
                </a:cubicBezTo>
                <a:cubicBezTo>
                  <a:pt x="4" y="34"/>
                  <a:pt x="5" y="31"/>
                  <a:pt x="7" y="30"/>
                </a:cubicBezTo>
                <a:cubicBezTo>
                  <a:pt x="11" y="28"/>
                  <a:pt x="18" y="26"/>
                  <a:pt x="27" y="26"/>
                </a:cubicBezTo>
                <a:cubicBezTo>
                  <a:pt x="45" y="26"/>
                  <a:pt x="53" y="35"/>
                  <a:pt x="53" y="5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4"/>
                  <a:pt x="54" y="75"/>
                  <a:pt x="54" y="77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1"/>
                  <a:pt x="58" y="83"/>
                  <a:pt x="58" y="84"/>
                </a:cubicBezTo>
                <a:close/>
                <a:moveTo>
                  <a:pt x="39" y="70"/>
                </a:move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18" y="64"/>
                  <a:pt x="14" y="66"/>
                  <a:pt x="14" y="72"/>
                </a:cubicBezTo>
                <a:cubicBezTo>
                  <a:pt x="14" y="77"/>
                  <a:pt x="18" y="80"/>
                  <a:pt x="25" y="80"/>
                </a:cubicBezTo>
                <a:cubicBezTo>
                  <a:pt x="34" y="80"/>
                  <a:pt x="39" y="77"/>
                  <a:pt x="39" y="70"/>
                </a:cubicBezTo>
                <a:close/>
                <a:moveTo>
                  <a:pt x="87" y="91"/>
                </a:moveTo>
                <a:cubicBezTo>
                  <a:pt x="74" y="91"/>
                  <a:pt x="69" y="85"/>
                  <a:pt x="69" y="73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3"/>
                  <a:pt x="72" y="0"/>
                  <a:pt x="77" y="0"/>
                </a:cubicBezTo>
                <a:cubicBezTo>
                  <a:pt x="81" y="0"/>
                  <a:pt x="84" y="3"/>
                  <a:pt x="84" y="8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6"/>
                  <a:pt x="86" y="78"/>
                  <a:pt x="89" y="78"/>
                </a:cubicBezTo>
                <a:cubicBezTo>
                  <a:pt x="94" y="79"/>
                  <a:pt x="95" y="81"/>
                  <a:pt x="95" y="85"/>
                </a:cubicBezTo>
                <a:cubicBezTo>
                  <a:pt x="95" y="88"/>
                  <a:pt x="93" y="91"/>
                  <a:pt x="88" y="91"/>
                </a:cubicBezTo>
                <a:lnTo>
                  <a:pt x="87" y="91"/>
                </a:lnTo>
                <a:close/>
                <a:moveTo>
                  <a:pt x="124" y="91"/>
                </a:moveTo>
                <a:cubicBezTo>
                  <a:pt x="111" y="91"/>
                  <a:pt x="106" y="85"/>
                  <a:pt x="106" y="73"/>
                </a:cubicBezTo>
                <a:cubicBezTo>
                  <a:pt x="106" y="8"/>
                  <a:pt x="106" y="8"/>
                  <a:pt x="106" y="8"/>
                </a:cubicBezTo>
                <a:cubicBezTo>
                  <a:pt x="106" y="3"/>
                  <a:pt x="109" y="0"/>
                  <a:pt x="114" y="0"/>
                </a:cubicBezTo>
                <a:cubicBezTo>
                  <a:pt x="118" y="0"/>
                  <a:pt x="121" y="3"/>
                  <a:pt x="121" y="8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6"/>
                  <a:pt x="123" y="78"/>
                  <a:pt x="126" y="78"/>
                </a:cubicBezTo>
                <a:cubicBezTo>
                  <a:pt x="131" y="79"/>
                  <a:pt x="132" y="81"/>
                  <a:pt x="132" y="85"/>
                </a:cubicBezTo>
                <a:cubicBezTo>
                  <a:pt x="132" y="88"/>
                  <a:pt x="130" y="91"/>
                  <a:pt x="125" y="91"/>
                </a:cubicBezTo>
                <a:lnTo>
                  <a:pt x="124" y="91"/>
                </a:lnTo>
                <a:close/>
                <a:moveTo>
                  <a:pt x="230" y="84"/>
                </a:moveTo>
                <a:cubicBezTo>
                  <a:pt x="230" y="88"/>
                  <a:pt x="226" y="91"/>
                  <a:pt x="222" y="91"/>
                </a:cubicBezTo>
                <a:cubicBezTo>
                  <a:pt x="220" y="91"/>
                  <a:pt x="217" y="90"/>
                  <a:pt x="216" y="88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0" y="89"/>
                  <a:pt x="204" y="92"/>
                  <a:pt x="195" y="92"/>
                </a:cubicBezTo>
                <a:cubicBezTo>
                  <a:pt x="180" y="92"/>
                  <a:pt x="172" y="85"/>
                  <a:pt x="172" y="73"/>
                </a:cubicBezTo>
                <a:cubicBezTo>
                  <a:pt x="172" y="59"/>
                  <a:pt x="182" y="53"/>
                  <a:pt x="197" y="53"/>
                </a:cubicBezTo>
                <a:cubicBezTo>
                  <a:pt x="210" y="53"/>
                  <a:pt x="210" y="53"/>
                  <a:pt x="210" y="53"/>
                </a:cubicBezTo>
                <a:cubicBezTo>
                  <a:pt x="211" y="53"/>
                  <a:pt x="211" y="52"/>
                  <a:pt x="211" y="52"/>
                </a:cubicBezTo>
                <a:cubicBezTo>
                  <a:pt x="211" y="50"/>
                  <a:pt x="211" y="50"/>
                  <a:pt x="211" y="50"/>
                </a:cubicBezTo>
                <a:cubicBezTo>
                  <a:pt x="211" y="43"/>
                  <a:pt x="207" y="38"/>
                  <a:pt x="197" y="38"/>
                </a:cubicBezTo>
                <a:cubicBezTo>
                  <a:pt x="192" y="38"/>
                  <a:pt x="188" y="40"/>
                  <a:pt x="185" y="41"/>
                </a:cubicBezTo>
                <a:cubicBezTo>
                  <a:pt x="184" y="42"/>
                  <a:pt x="183" y="42"/>
                  <a:pt x="182" y="42"/>
                </a:cubicBezTo>
                <a:cubicBezTo>
                  <a:pt x="178" y="42"/>
                  <a:pt x="176" y="40"/>
                  <a:pt x="176" y="36"/>
                </a:cubicBezTo>
                <a:cubicBezTo>
                  <a:pt x="176" y="34"/>
                  <a:pt x="177" y="31"/>
                  <a:pt x="179" y="30"/>
                </a:cubicBezTo>
                <a:cubicBezTo>
                  <a:pt x="183" y="28"/>
                  <a:pt x="190" y="26"/>
                  <a:pt x="199" y="26"/>
                </a:cubicBezTo>
                <a:cubicBezTo>
                  <a:pt x="217" y="26"/>
                  <a:pt x="225" y="35"/>
                  <a:pt x="225" y="5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74"/>
                  <a:pt x="225" y="75"/>
                  <a:pt x="226" y="77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29" y="81"/>
                  <a:pt x="230" y="83"/>
                  <a:pt x="230" y="84"/>
                </a:cubicBezTo>
                <a:close/>
                <a:moveTo>
                  <a:pt x="211" y="70"/>
                </a:moveTo>
                <a:cubicBezTo>
                  <a:pt x="211" y="64"/>
                  <a:pt x="211" y="64"/>
                  <a:pt x="211" y="64"/>
                </a:cubicBezTo>
                <a:cubicBezTo>
                  <a:pt x="211" y="64"/>
                  <a:pt x="211" y="64"/>
                  <a:pt x="210" y="64"/>
                </a:cubicBezTo>
                <a:cubicBezTo>
                  <a:pt x="200" y="64"/>
                  <a:pt x="200" y="64"/>
                  <a:pt x="200" y="64"/>
                </a:cubicBezTo>
                <a:cubicBezTo>
                  <a:pt x="190" y="64"/>
                  <a:pt x="186" y="66"/>
                  <a:pt x="186" y="72"/>
                </a:cubicBezTo>
                <a:cubicBezTo>
                  <a:pt x="186" y="77"/>
                  <a:pt x="190" y="80"/>
                  <a:pt x="197" y="80"/>
                </a:cubicBezTo>
                <a:cubicBezTo>
                  <a:pt x="206" y="80"/>
                  <a:pt x="211" y="77"/>
                  <a:pt x="211" y="70"/>
                </a:cubicBezTo>
                <a:close/>
                <a:moveTo>
                  <a:pt x="257" y="35"/>
                </a:moveTo>
                <a:cubicBezTo>
                  <a:pt x="257" y="35"/>
                  <a:pt x="257" y="35"/>
                  <a:pt x="257" y="35"/>
                </a:cubicBezTo>
                <a:cubicBezTo>
                  <a:pt x="260" y="30"/>
                  <a:pt x="266" y="26"/>
                  <a:pt x="273" y="26"/>
                </a:cubicBezTo>
                <a:cubicBezTo>
                  <a:pt x="277" y="26"/>
                  <a:pt x="279" y="27"/>
                  <a:pt x="281" y="27"/>
                </a:cubicBezTo>
                <a:cubicBezTo>
                  <a:pt x="284" y="29"/>
                  <a:pt x="285" y="31"/>
                  <a:pt x="285" y="33"/>
                </a:cubicBezTo>
                <a:cubicBezTo>
                  <a:pt x="285" y="38"/>
                  <a:pt x="282" y="41"/>
                  <a:pt x="278" y="41"/>
                </a:cubicBezTo>
                <a:cubicBezTo>
                  <a:pt x="277" y="41"/>
                  <a:pt x="276" y="41"/>
                  <a:pt x="274" y="40"/>
                </a:cubicBezTo>
                <a:cubicBezTo>
                  <a:pt x="273" y="40"/>
                  <a:pt x="271" y="39"/>
                  <a:pt x="269" y="39"/>
                </a:cubicBezTo>
                <a:cubicBezTo>
                  <a:pt x="260" y="39"/>
                  <a:pt x="257" y="46"/>
                  <a:pt x="257" y="55"/>
                </a:cubicBezTo>
                <a:cubicBezTo>
                  <a:pt x="257" y="83"/>
                  <a:pt x="257" y="83"/>
                  <a:pt x="257" y="83"/>
                </a:cubicBezTo>
                <a:cubicBezTo>
                  <a:pt x="257" y="88"/>
                  <a:pt x="254" y="91"/>
                  <a:pt x="250" y="91"/>
                </a:cubicBezTo>
                <a:cubicBezTo>
                  <a:pt x="245" y="91"/>
                  <a:pt x="242" y="88"/>
                  <a:pt x="242" y="83"/>
                </a:cubicBezTo>
                <a:cubicBezTo>
                  <a:pt x="242" y="34"/>
                  <a:pt x="242" y="34"/>
                  <a:pt x="242" y="34"/>
                </a:cubicBezTo>
                <a:cubicBezTo>
                  <a:pt x="242" y="29"/>
                  <a:pt x="245" y="27"/>
                  <a:pt x="250" y="27"/>
                </a:cubicBezTo>
                <a:cubicBezTo>
                  <a:pt x="254" y="27"/>
                  <a:pt x="257" y="29"/>
                  <a:pt x="257" y="34"/>
                </a:cubicBezTo>
                <a:lnTo>
                  <a:pt x="257" y="35"/>
                </a:lnTo>
                <a:close/>
                <a:moveTo>
                  <a:pt x="291" y="74"/>
                </a:moveTo>
                <a:cubicBezTo>
                  <a:pt x="289" y="70"/>
                  <a:pt x="289" y="66"/>
                  <a:pt x="289" y="59"/>
                </a:cubicBezTo>
                <a:cubicBezTo>
                  <a:pt x="289" y="52"/>
                  <a:pt x="289" y="48"/>
                  <a:pt x="291" y="43"/>
                </a:cubicBezTo>
                <a:cubicBezTo>
                  <a:pt x="294" y="32"/>
                  <a:pt x="304" y="26"/>
                  <a:pt x="317" y="26"/>
                </a:cubicBezTo>
                <a:cubicBezTo>
                  <a:pt x="330" y="26"/>
                  <a:pt x="339" y="32"/>
                  <a:pt x="343" y="43"/>
                </a:cubicBezTo>
                <a:cubicBezTo>
                  <a:pt x="344" y="48"/>
                  <a:pt x="345" y="52"/>
                  <a:pt x="345" y="59"/>
                </a:cubicBezTo>
                <a:cubicBezTo>
                  <a:pt x="345" y="66"/>
                  <a:pt x="344" y="70"/>
                  <a:pt x="343" y="74"/>
                </a:cubicBezTo>
                <a:cubicBezTo>
                  <a:pt x="339" y="86"/>
                  <a:pt x="330" y="92"/>
                  <a:pt x="317" y="92"/>
                </a:cubicBezTo>
                <a:cubicBezTo>
                  <a:pt x="304" y="92"/>
                  <a:pt x="294" y="86"/>
                  <a:pt x="291" y="74"/>
                </a:cubicBezTo>
                <a:close/>
                <a:moveTo>
                  <a:pt x="329" y="71"/>
                </a:moveTo>
                <a:cubicBezTo>
                  <a:pt x="330" y="67"/>
                  <a:pt x="330" y="64"/>
                  <a:pt x="330" y="59"/>
                </a:cubicBezTo>
                <a:cubicBezTo>
                  <a:pt x="330" y="53"/>
                  <a:pt x="330" y="51"/>
                  <a:pt x="329" y="47"/>
                </a:cubicBezTo>
                <a:cubicBezTo>
                  <a:pt x="327" y="42"/>
                  <a:pt x="323" y="39"/>
                  <a:pt x="317" y="39"/>
                </a:cubicBezTo>
                <a:cubicBezTo>
                  <a:pt x="311" y="39"/>
                  <a:pt x="307" y="42"/>
                  <a:pt x="305" y="47"/>
                </a:cubicBezTo>
                <a:cubicBezTo>
                  <a:pt x="304" y="51"/>
                  <a:pt x="304" y="53"/>
                  <a:pt x="304" y="59"/>
                </a:cubicBezTo>
                <a:cubicBezTo>
                  <a:pt x="304" y="64"/>
                  <a:pt x="304" y="67"/>
                  <a:pt x="305" y="71"/>
                </a:cubicBezTo>
                <a:cubicBezTo>
                  <a:pt x="307" y="76"/>
                  <a:pt x="311" y="79"/>
                  <a:pt x="317" y="79"/>
                </a:cubicBezTo>
                <a:cubicBezTo>
                  <a:pt x="323" y="79"/>
                  <a:pt x="327" y="76"/>
                  <a:pt x="329" y="71"/>
                </a:cubicBezTo>
                <a:close/>
                <a:moveTo>
                  <a:pt x="397" y="85"/>
                </a:moveTo>
                <a:cubicBezTo>
                  <a:pt x="397" y="85"/>
                  <a:pt x="397" y="85"/>
                  <a:pt x="397" y="85"/>
                </a:cubicBezTo>
                <a:cubicBezTo>
                  <a:pt x="394" y="89"/>
                  <a:pt x="388" y="92"/>
                  <a:pt x="381" y="92"/>
                </a:cubicBezTo>
                <a:cubicBezTo>
                  <a:pt x="367" y="92"/>
                  <a:pt x="359" y="82"/>
                  <a:pt x="359" y="68"/>
                </a:cubicBezTo>
                <a:cubicBezTo>
                  <a:pt x="359" y="34"/>
                  <a:pt x="359" y="34"/>
                  <a:pt x="359" y="34"/>
                </a:cubicBezTo>
                <a:cubicBezTo>
                  <a:pt x="359" y="29"/>
                  <a:pt x="362" y="27"/>
                  <a:pt x="366" y="27"/>
                </a:cubicBezTo>
                <a:cubicBezTo>
                  <a:pt x="371" y="27"/>
                  <a:pt x="374" y="29"/>
                  <a:pt x="374" y="34"/>
                </a:cubicBezTo>
                <a:cubicBezTo>
                  <a:pt x="374" y="65"/>
                  <a:pt x="374" y="65"/>
                  <a:pt x="374" y="65"/>
                </a:cubicBezTo>
                <a:cubicBezTo>
                  <a:pt x="374" y="73"/>
                  <a:pt x="377" y="79"/>
                  <a:pt x="385" y="79"/>
                </a:cubicBezTo>
                <a:cubicBezTo>
                  <a:pt x="393" y="79"/>
                  <a:pt x="397" y="73"/>
                  <a:pt x="397" y="65"/>
                </a:cubicBezTo>
                <a:cubicBezTo>
                  <a:pt x="397" y="34"/>
                  <a:pt x="397" y="34"/>
                  <a:pt x="397" y="34"/>
                </a:cubicBezTo>
                <a:cubicBezTo>
                  <a:pt x="397" y="29"/>
                  <a:pt x="400" y="27"/>
                  <a:pt x="405" y="27"/>
                </a:cubicBezTo>
                <a:cubicBezTo>
                  <a:pt x="409" y="27"/>
                  <a:pt x="412" y="29"/>
                  <a:pt x="412" y="34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8"/>
                  <a:pt x="409" y="91"/>
                  <a:pt x="405" y="91"/>
                </a:cubicBezTo>
                <a:cubicBezTo>
                  <a:pt x="400" y="91"/>
                  <a:pt x="398" y="88"/>
                  <a:pt x="397" y="85"/>
                </a:cubicBezTo>
                <a:close/>
                <a:moveTo>
                  <a:pt x="444" y="33"/>
                </a:moveTo>
                <a:cubicBezTo>
                  <a:pt x="447" y="28"/>
                  <a:pt x="453" y="26"/>
                  <a:pt x="461" y="26"/>
                </a:cubicBezTo>
                <a:cubicBezTo>
                  <a:pt x="474" y="26"/>
                  <a:pt x="483" y="36"/>
                  <a:pt x="483" y="49"/>
                </a:cubicBezTo>
                <a:cubicBezTo>
                  <a:pt x="483" y="83"/>
                  <a:pt x="483" y="83"/>
                  <a:pt x="483" y="83"/>
                </a:cubicBezTo>
                <a:cubicBezTo>
                  <a:pt x="483" y="88"/>
                  <a:pt x="480" y="91"/>
                  <a:pt x="475" y="91"/>
                </a:cubicBezTo>
                <a:cubicBezTo>
                  <a:pt x="471" y="91"/>
                  <a:pt x="468" y="88"/>
                  <a:pt x="468" y="83"/>
                </a:cubicBezTo>
                <a:cubicBezTo>
                  <a:pt x="468" y="53"/>
                  <a:pt x="468" y="53"/>
                  <a:pt x="468" y="53"/>
                </a:cubicBezTo>
                <a:cubicBezTo>
                  <a:pt x="468" y="45"/>
                  <a:pt x="464" y="39"/>
                  <a:pt x="456" y="39"/>
                </a:cubicBezTo>
                <a:cubicBezTo>
                  <a:pt x="448" y="39"/>
                  <a:pt x="444" y="45"/>
                  <a:pt x="444" y="53"/>
                </a:cubicBezTo>
                <a:cubicBezTo>
                  <a:pt x="444" y="83"/>
                  <a:pt x="444" y="83"/>
                  <a:pt x="444" y="83"/>
                </a:cubicBezTo>
                <a:cubicBezTo>
                  <a:pt x="444" y="88"/>
                  <a:pt x="441" y="91"/>
                  <a:pt x="437" y="91"/>
                </a:cubicBezTo>
                <a:cubicBezTo>
                  <a:pt x="432" y="91"/>
                  <a:pt x="429" y="88"/>
                  <a:pt x="429" y="83"/>
                </a:cubicBezTo>
                <a:cubicBezTo>
                  <a:pt x="429" y="34"/>
                  <a:pt x="429" y="34"/>
                  <a:pt x="429" y="34"/>
                </a:cubicBezTo>
                <a:cubicBezTo>
                  <a:pt x="429" y="29"/>
                  <a:pt x="432" y="27"/>
                  <a:pt x="437" y="27"/>
                </a:cubicBezTo>
                <a:cubicBezTo>
                  <a:pt x="441" y="27"/>
                  <a:pt x="443" y="29"/>
                  <a:pt x="444" y="33"/>
                </a:cubicBezTo>
                <a:close/>
                <a:moveTo>
                  <a:pt x="552" y="8"/>
                </a:moveTo>
                <a:cubicBezTo>
                  <a:pt x="552" y="83"/>
                  <a:pt x="552" y="83"/>
                  <a:pt x="552" y="83"/>
                </a:cubicBezTo>
                <a:cubicBezTo>
                  <a:pt x="552" y="88"/>
                  <a:pt x="549" y="91"/>
                  <a:pt x="544" y="91"/>
                </a:cubicBezTo>
                <a:cubicBezTo>
                  <a:pt x="540" y="91"/>
                  <a:pt x="538" y="89"/>
                  <a:pt x="537" y="84"/>
                </a:cubicBezTo>
                <a:cubicBezTo>
                  <a:pt x="537" y="84"/>
                  <a:pt x="537" y="84"/>
                  <a:pt x="537" y="84"/>
                </a:cubicBezTo>
                <a:cubicBezTo>
                  <a:pt x="534" y="89"/>
                  <a:pt x="529" y="92"/>
                  <a:pt x="520" y="92"/>
                </a:cubicBezTo>
                <a:cubicBezTo>
                  <a:pt x="509" y="92"/>
                  <a:pt x="501" y="86"/>
                  <a:pt x="498" y="76"/>
                </a:cubicBezTo>
                <a:cubicBezTo>
                  <a:pt x="497" y="71"/>
                  <a:pt x="496" y="66"/>
                  <a:pt x="496" y="59"/>
                </a:cubicBezTo>
                <a:cubicBezTo>
                  <a:pt x="496" y="52"/>
                  <a:pt x="497" y="47"/>
                  <a:pt x="498" y="42"/>
                </a:cubicBezTo>
                <a:cubicBezTo>
                  <a:pt x="501" y="32"/>
                  <a:pt x="509" y="26"/>
                  <a:pt x="520" y="26"/>
                </a:cubicBezTo>
                <a:cubicBezTo>
                  <a:pt x="529" y="26"/>
                  <a:pt x="534" y="29"/>
                  <a:pt x="537" y="33"/>
                </a:cubicBezTo>
                <a:cubicBezTo>
                  <a:pt x="537" y="33"/>
                  <a:pt x="537" y="33"/>
                  <a:pt x="537" y="33"/>
                </a:cubicBezTo>
                <a:cubicBezTo>
                  <a:pt x="537" y="8"/>
                  <a:pt x="537" y="8"/>
                  <a:pt x="537" y="8"/>
                </a:cubicBezTo>
                <a:cubicBezTo>
                  <a:pt x="537" y="3"/>
                  <a:pt x="540" y="0"/>
                  <a:pt x="544" y="0"/>
                </a:cubicBezTo>
                <a:cubicBezTo>
                  <a:pt x="549" y="0"/>
                  <a:pt x="552" y="3"/>
                  <a:pt x="552" y="8"/>
                </a:cubicBezTo>
                <a:close/>
                <a:moveTo>
                  <a:pt x="512" y="47"/>
                </a:moveTo>
                <a:cubicBezTo>
                  <a:pt x="511" y="50"/>
                  <a:pt x="511" y="54"/>
                  <a:pt x="511" y="59"/>
                </a:cubicBezTo>
                <a:cubicBezTo>
                  <a:pt x="511" y="64"/>
                  <a:pt x="511" y="68"/>
                  <a:pt x="512" y="70"/>
                </a:cubicBezTo>
                <a:cubicBezTo>
                  <a:pt x="514" y="76"/>
                  <a:pt x="518" y="79"/>
                  <a:pt x="524" y="79"/>
                </a:cubicBezTo>
                <a:cubicBezTo>
                  <a:pt x="530" y="79"/>
                  <a:pt x="534" y="76"/>
                  <a:pt x="536" y="70"/>
                </a:cubicBezTo>
                <a:cubicBezTo>
                  <a:pt x="537" y="68"/>
                  <a:pt x="537" y="64"/>
                  <a:pt x="537" y="59"/>
                </a:cubicBezTo>
                <a:cubicBezTo>
                  <a:pt x="537" y="54"/>
                  <a:pt x="537" y="50"/>
                  <a:pt x="536" y="47"/>
                </a:cubicBezTo>
                <a:cubicBezTo>
                  <a:pt x="534" y="41"/>
                  <a:pt x="530" y="39"/>
                  <a:pt x="524" y="39"/>
                </a:cubicBezTo>
                <a:cubicBezTo>
                  <a:pt x="518" y="39"/>
                  <a:pt x="514" y="41"/>
                  <a:pt x="512" y="47"/>
                </a:cubicBezTo>
                <a:close/>
                <a:moveTo>
                  <a:pt x="606" y="114"/>
                </a:moveTo>
                <a:cubicBezTo>
                  <a:pt x="602" y="114"/>
                  <a:pt x="599" y="111"/>
                  <a:pt x="599" y="108"/>
                </a:cubicBezTo>
                <a:cubicBezTo>
                  <a:pt x="599" y="104"/>
                  <a:pt x="602" y="101"/>
                  <a:pt x="606" y="101"/>
                </a:cubicBezTo>
                <a:cubicBezTo>
                  <a:pt x="611" y="101"/>
                  <a:pt x="613" y="100"/>
                  <a:pt x="616" y="93"/>
                </a:cubicBezTo>
                <a:cubicBezTo>
                  <a:pt x="617" y="88"/>
                  <a:pt x="617" y="88"/>
                  <a:pt x="617" y="88"/>
                </a:cubicBezTo>
                <a:cubicBezTo>
                  <a:pt x="597" y="37"/>
                  <a:pt x="597" y="37"/>
                  <a:pt x="597" y="37"/>
                </a:cubicBezTo>
                <a:cubicBezTo>
                  <a:pt x="596" y="36"/>
                  <a:pt x="596" y="35"/>
                  <a:pt x="596" y="33"/>
                </a:cubicBezTo>
                <a:cubicBezTo>
                  <a:pt x="596" y="30"/>
                  <a:pt x="599" y="27"/>
                  <a:pt x="603" y="27"/>
                </a:cubicBezTo>
                <a:cubicBezTo>
                  <a:pt x="607" y="27"/>
                  <a:pt x="609" y="28"/>
                  <a:pt x="610" y="32"/>
                </a:cubicBezTo>
                <a:cubicBezTo>
                  <a:pt x="624" y="70"/>
                  <a:pt x="624" y="70"/>
                  <a:pt x="624" y="70"/>
                </a:cubicBezTo>
                <a:cubicBezTo>
                  <a:pt x="625" y="70"/>
                  <a:pt x="625" y="70"/>
                  <a:pt x="625" y="70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39" y="28"/>
                  <a:pt x="642" y="27"/>
                  <a:pt x="645" y="27"/>
                </a:cubicBezTo>
                <a:cubicBezTo>
                  <a:pt x="649" y="27"/>
                  <a:pt x="652" y="30"/>
                  <a:pt x="652" y="33"/>
                </a:cubicBezTo>
                <a:cubicBezTo>
                  <a:pt x="652" y="35"/>
                  <a:pt x="652" y="36"/>
                  <a:pt x="651" y="37"/>
                </a:cubicBezTo>
                <a:cubicBezTo>
                  <a:pt x="628" y="96"/>
                  <a:pt x="628" y="96"/>
                  <a:pt x="628" y="96"/>
                </a:cubicBezTo>
                <a:cubicBezTo>
                  <a:pt x="623" y="110"/>
                  <a:pt x="617" y="114"/>
                  <a:pt x="607" y="114"/>
                </a:cubicBezTo>
                <a:lnTo>
                  <a:pt x="606" y="114"/>
                </a:lnTo>
                <a:close/>
                <a:moveTo>
                  <a:pt x="662" y="74"/>
                </a:moveTo>
                <a:cubicBezTo>
                  <a:pt x="660" y="70"/>
                  <a:pt x="660" y="66"/>
                  <a:pt x="660" y="59"/>
                </a:cubicBezTo>
                <a:cubicBezTo>
                  <a:pt x="660" y="52"/>
                  <a:pt x="660" y="48"/>
                  <a:pt x="662" y="43"/>
                </a:cubicBezTo>
                <a:cubicBezTo>
                  <a:pt x="665" y="32"/>
                  <a:pt x="675" y="26"/>
                  <a:pt x="688" y="26"/>
                </a:cubicBezTo>
                <a:cubicBezTo>
                  <a:pt x="701" y="26"/>
                  <a:pt x="710" y="32"/>
                  <a:pt x="714" y="43"/>
                </a:cubicBezTo>
                <a:cubicBezTo>
                  <a:pt x="715" y="48"/>
                  <a:pt x="716" y="52"/>
                  <a:pt x="716" y="59"/>
                </a:cubicBezTo>
                <a:cubicBezTo>
                  <a:pt x="716" y="66"/>
                  <a:pt x="715" y="70"/>
                  <a:pt x="714" y="74"/>
                </a:cubicBezTo>
                <a:cubicBezTo>
                  <a:pt x="710" y="86"/>
                  <a:pt x="701" y="92"/>
                  <a:pt x="688" y="92"/>
                </a:cubicBezTo>
                <a:cubicBezTo>
                  <a:pt x="675" y="92"/>
                  <a:pt x="665" y="86"/>
                  <a:pt x="662" y="74"/>
                </a:cubicBezTo>
                <a:close/>
                <a:moveTo>
                  <a:pt x="700" y="71"/>
                </a:moveTo>
                <a:cubicBezTo>
                  <a:pt x="701" y="67"/>
                  <a:pt x="701" y="64"/>
                  <a:pt x="701" y="59"/>
                </a:cubicBezTo>
                <a:cubicBezTo>
                  <a:pt x="701" y="53"/>
                  <a:pt x="701" y="51"/>
                  <a:pt x="700" y="47"/>
                </a:cubicBezTo>
                <a:cubicBezTo>
                  <a:pt x="698" y="42"/>
                  <a:pt x="694" y="39"/>
                  <a:pt x="688" y="39"/>
                </a:cubicBezTo>
                <a:cubicBezTo>
                  <a:pt x="682" y="39"/>
                  <a:pt x="678" y="42"/>
                  <a:pt x="676" y="47"/>
                </a:cubicBezTo>
                <a:cubicBezTo>
                  <a:pt x="675" y="51"/>
                  <a:pt x="675" y="53"/>
                  <a:pt x="675" y="59"/>
                </a:cubicBezTo>
                <a:cubicBezTo>
                  <a:pt x="675" y="64"/>
                  <a:pt x="675" y="67"/>
                  <a:pt x="676" y="71"/>
                </a:cubicBezTo>
                <a:cubicBezTo>
                  <a:pt x="678" y="76"/>
                  <a:pt x="682" y="79"/>
                  <a:pt x="688" y="79"/>
                </a:cubicBezTo>
                <a:cubicBezTo>
                  <a:pt x="694" y="79"/>
                  <a:pt x="698" y="76"/>
                  <a:pt x="700" y="71"/>
                </a:cubicBezTo>
                <a:close/>
                <a:moveTo>
                  <a:pt x="767" y="85"/>
                </a:moveTo>
                <a:cubicBezTo>
                  <a:pt x="767" y="85"/>
                  <a:pt x="767" y="85"/>
                  <a:pt x="767" y="85"/>
                </a:cubicBezTo>
                <a:cubicBezTo>
                  <a:pt x="764" y="89"/>
                  <a:pt x="758" y="92"/>
                  <a:pt x="751" y="92"/>
                </a:cubicBezTo>
                <a:cubicBezTo>
                  <a:pt x="737" y="92"/>
                  <a:pt x="729" y="82"/>
                  <a:pt x="729" y="68"/>
                </a:cubicBezTo>
                <a:cubicBezTo>
                  <a:pt x="729" y="34"/>
                  <a:pt x="729" y="34"/>
                  <a:pt x="729" y="34"/>
                </a:cubicBezTo>
                <a:cubicBezTo>
                  <a:pt x="729" y="29"/>
                  <a:pt x="732" y="27"/>
                  <a:pt x="736" y="27"/>
                </a:cubicBezTo>
                <a:cubicBezTo>
                  <a:pt x="741" y="27"/>
                  <a:pt x="744" y="29"/>
                  <a:pt x="744" y="34"/>
                </a:cubicBezTo>
                <a:cubicBezTo>
                  <a:pt x="744" y="65"/>
                  <a:pt x="744" y="65"/>
                  <a:pt x="744" y="65"/>
                </a:cubicBezTo>
                <a:cubicBezTo>
                  <a:pt x="744" y="73"/>
                  <a:pt x="747" y="79"/>
                  <a:pt x="755" y="79"/>
                </a:cubicBezTo>
                <a:cubicBezTo>
                  <a:pt x="763" y="79"/>
                  <a:pt x="767" y="73"/>
                  <a:pt x="767" y="65"/>
                </a:cubicBezTo>
                <a:cubicBezTo>
                  <a:pt x="767" y="34"/>
                  <a:pt x="767" y="34"/>
                  <a:pt x="767" y="34"/>
                </a:cubicBezTo>
                <a:cubicBezTo>
                  <a:pt x="767" y="29"/>
                  <a:pt x="770" y="27"/>
                  <a:pt x="775" y="27"/>
                </a:cubicBezTo>
                <a:cubicBezTo>
                  <a:pt x="779" y="27"/>
                  <a:pt x="782" y="29"/>
                  <a:pt x="782" y="34"/>
                </a:cubicBezTo>
                <a:cubicBezTo>
                  <a:pt x="782" y="83"/>
                  <a:pt x="782" y="83"/>
                  <a:pt x="782" y="83"/>
                </a:cubicBezTo>
                <a:cubicBezTo>
                  <a:pt x="782" y="88"/>
                  <a:pt x="779" y="91"/>
                  <a:pt x="775" y="91"/>
                </a:cubicBezTo>
                <a:cubicBezTo>
                  <a:pt x="770" y="91"/>
                  <a:pt x="768" y="88"/>
                  <a:pt x="767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6" name="Freeform 725"/>
          <p:cNvSpPr>
            <a:spLocks noEditPoints="1"/>
          </p:cNvSpPr>
          <p:nvPr/>
        </p:nvSpPr>
        <p:spPr bwMode="auto">
          <a:xfrm>
            <a:off x="7609852" y="3402413"/>
            <a:ext cx="98255" cy="55485"/>
          </a:xfrm>
          <a:custGeom>
            <a:avLst/>
            <a:gdLst>
              <a:gd name="T0" fmla="*/ 2 w 36"/>
              <a:gd name="T1" fmla="*/ 3 h 20"/>
              <a:gd name="T2" fmla="*/ 0 w 36"/>
              <a:gd name="T3" fmla="*/ 2 h 20"/>
              <a:gd name="T4" fmla="*/ 2 w 36"/>
              <a:gd name="T5" fmla="*/ 0 h 20"/>
              <a:gd name="T6" fmla="*/ 14 w 36"/>
              <a:gd name="T7" fmla="*/ 0 h 20"/>
              <a:gd name="T8" fmla="*/ 15 w 36"/>
              <a:gd name="T9" fmla="*/ 2 h 20"/>
              <a:gd name="T10" fmla="*/ 14 w 36"/>
              <a:gd name="T11" fmla="*/ 3 h 20"/>
              <a:gd name="T12" fmla="*/ 10 w 36"/>
              <a:gd name="T13" fmla="*/ 3 h 20"/>
              <a:gd name="T14" fmla="*/ 9 w 36"/>
              <a:gd name="T15" fmla="*/ 3 h 20"/>
              <a:gd name="T16" fmla="*/ 9 w 36"/>
              <a:gd name="T17" fmla="*/ 18 h 20"/>
              <a:gd name="T18" fmla="*/ 8 w 36"/>
              <a:gd name="T19" fmla="*/ 20 h 20"/>
              <a:gd name="T20" fmla="*/ 6 w 36"/>
              <a:gd name="T21" fmla="*/ 18 h 20"/>
              <a:gd name="T22" fmla="*/ 6 w 36"/>
              <a:gd name="T23" fmla="*/ 3 h 20"/>
              <a:gd name="T24" fmla="*/ 6 w 36"/>
              <a:gd name="T25" fmla="*/ 3 h 20"/>
              <a:gd name="T26" fmla="*/ 2 w 36"/>
              <a:gd name="T27" fmla="*/ 3 h 20"/>
              <a:gd name="T28" fmla="*/ 19 w 36"/>
              <a:gd name="T29" fmla="*/ 2 h 20"/>
              <a:gd name="T30" fmla="*/ 21 w 36"/>
              <a:gd name="T31" fmla="*/ 0 h 20"/>
              <a:gd name="T32" fmla="*/ 23 w 36"/>
              <a:gd name="T33" fmla="*/ 2 h 20"/>
              <a:gd name="T34" fmla="*/ 28 w 36"/>
              <a:gd name="T35" fmla="*/ 13 h 20"/>
              <a:gd name="T36" fmla="*/ 28 w 36"/>
              <a:gd name="T37" fmla="*/ 13 h 20"/>
              <a:gd name="T38" fmla="*/ 33 w 36"/>
              <a:gd name="T39" fmla="*/ 2 h 20"/>
              <a:gd name="T40" fmla="*/ 35 w 36"/>
              <a:gd name="T41" fmla="*/ 0 h 20"/>
              <a:gd name="T42" fmla="*/ 36 w 36"/>
              <a:gd name="T43" fmla="*/ 2 h 20"/>
              <a:gd name="T44" fmla="*/ 36 w 36"/>
              <a:gd name="T45" fmla="*/ 18 h 20"/>
              <a:gd name="T46" fmla="*/ 35 w 36"/>
              <a:gd name="T47" fmla="*/ 20 h 20"/>
              <a:gd name="T48" fmla="*/ 33 w 36"/>
              <a:gd name="T49" fmla="*/ 18 h 20"/>
              <a:gd name="T50" fmla="*/ 33 w 36"/>
              <a:gd name="T51" fmla="*/ 7 h 20"/>
              <a:gd name="T52" fmla="*/ 33 w 36"/>
              <a:gd name="T53" fmla="*/ 7 h 20"/>
              <a:gd name="T54" fmla="*/ 29 w 36"/>
              <a:gd name="T55" fmla="*/ 16 h 20"/>
              <a:gd name="T56" fmla="*/ 28 w 36"/>
              <a:gd name="T57" fmla="*/ 17 h 20"/>
              <a:gd name="T58" fmla="*/ 26 w 36"/>
              <a:gd name="T59" fmla="*/ 16 h 20"/>
              <a:gd name="T60" fmla="*/ 22 w 36"/>
              <a:gd name="T61" fmla="*/ 7 h 20"/>
              <a:gd name="T62" fmla="*/ 22 w 36"/>
              <a:gd name="T63" fmla="*/ 7 h 20"/>
              <a:gd name="T64" fmla="*/ 22 w 36"/>
              <a:gd name="T65" fmla="*/ 18 h 20"/>
              <a:gd name="T66" fmla="*/ 20 w 36"/>
              <a:gd name="T67" fmla="*/ 20 h 20"/>
              <a:gd name="T68" fmla="*/ 19 w 36"/>
              <a:gd name="T69" fmla="*/ 18 h 20"/>
              <a:gd name="T70" fmla="*/ 19 w 36"/>
              <a:gd name="T7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" h="20">
                <a:moveTo>
                  <a:pt x="2" y="3"/>
                </a:moveTo>
                <a:cubicBezTo>
                  <a:pt x="1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2"/>
                  <a:pt x="15" y="3"/>
                  <a:pt x="14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20"/>
                  <a:pt x="8" y="20"/>
                </a:cubicBezTo>
                <a:cubicBezTo>
                  <a:pt x="7" y="20"/>
                  <a:pt x="6" y="19"/>
                  <a:pt x="6" y="18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lnTo>
                  <a:pt x="2" y="3"/>
                </a:lnTo>
                <a:close/>
                <a:moveTo>
                  <a:pt x="19" y="2"/>
                </a:moveTo>
                <a:cubicBezTo>
                  <a:pt x="19" y="1"/>
                  <a:pt x="19" y="0"/>
                  <a:pt x="21" y="0"/>
                </a:cubicBezTo>
                <a:cubicBezTo>
                  <a:pt x="22" y="0"/>
                  <a:pt x="22" y="0"/>
                  <a:pt x="23" y="2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0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9"/>
                  <a:pt x="36" y="20"/>
                  <a:pt x="35" y="20"/>
                </a:cubicBezTo>
                <a:cubicBezTo>
                  <a:pt x="34" y="20"/>
                  <a:pt x="33" y="19"/>
                  <a:pt x="33" y="18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9"/>
                  <a:pt x="21" y="20"/>
                  <a:pt x="20" y="20"/>
                </a:cubicBezTo>
                <a:cubicBezTo>
                  <a:pt x="19" y="20"/>
                  <a:pt x="19" y="19"/>
                  <a:pt x="19" y="18"/>
                </a:cubicBezTo>
                <a:lnTo>
                  <a:pt x="1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" name="Freeform 726"/>
          <p:cNvSpPr>
            <a:spLocks noEditPoints="1"/>
          </p:cNvSpPr>
          <p:nvPr/>
        </p:nvSpPr>
        <p:spPr bwMode="auto">
          <a:xfrm>
            <a:off x="4480717" y="2820976"/>
            <a:ext cx="3145318" cy="753672"/>
          </a:xfrm>
          <a:custGeom>
            <a:avLst/>
            <a:gdLst>
              <a:gd name="T0" fmla="*/ 350 w 1152"/>
              <a:gd name="T1" fmla="*/ 235 h 276"/>
              <a:gd name="T2" fmla="*/ 245 w 1152"/>
              <a:gd name="T3" fmla="*/ 108 h 276"/>
              <a:gd name="T4" fmla="*/ 401 w 1152"/>
              <a:gd name="T5" fmla="*/ 16 h 276"/>
              <a:gd name="T6" fmla="*/ 413 w 1152"/>
              <a:gd name="T7" fmla="*/ 37 h 276"/>
              <a:gd name="T8" fmla="*/ 378 w 1152"/>
              <a:gd name="T9" fmla="*/ 57 h 276"/>
              <a:gd name="T10" fmla="*/ 350 w 1152"/>
              <a:gd name="T11" fmla="*/ 50 h 276"/>
              <a:gd name="T12" fmla="*/ 292 w 1152"/>
              <a:gd name="T13" fmla="*/ 129 h 276"/>
              <a:gd name="T14" fmla="*/ 408 w 1152"/>
              <a:gd name="T15" fmla="*/ 129 h 276"/>
              <a:gd name="T16" fmla="*/ 405 w 1152"/>
              <a:gd name="T17" fmla="*/ 90 h 276"/>
              <a:gd name="T18" fmla="*/ 428 w 1152"/>
              <a:gd name="T19" fmla="*/ 59 h 276"/>
              <a:gd name="T20" fmla="*/ 450 w 1152"/>
              <a:gd name="T21" fmla="*/ 76 h 276"/>
              <a:gd name="T22" fmla="*/ 456 w 1152"/>
              <a:gd name="T23" fmla="*/ 129 h 276"/>
              <a:gd name="T24" fmla="*/ 731 w 1152"/>
              <a:gd name="T25" fmla="*/ 5 h 276"/>
              <a:gd name="T26" fmla="*/ 800 w 1152"/>
              <a:gd name="T27" fmla="*/ 220 h 276"/>
              <a:gd name="T28" fmla="*/ 843 w 1152"/>
              <a:gd name="T29" fmla="*/ 201 h 276"/>
              <a:gd name="T30" fmla="*/ 833 w 1152"/>
              <a:gd name="T31" fmla="*/ 128 h 276"/>
              <a:gd name="T32" fmla="*/ 877 w 1152"/>
              <a:gd name="T33" fmla="*/ 147 h 276"/>
              <a:gd name="T34" fmla="*/ 913 w 1152"/>
              <a:gd name="T35" fmla="*/ 5 h 276"/>
              <a:gd name="T36" fmla="*/ 833 w 1152"/>
              <a:gd name="T37" fmla="*/ 128 h 276"/>
              <a:gd name="T38" fmla="*/ 704 w 1152"/>
              <a:gd name="T39" fmla="*/ 91 h 276"/>
              <a:gd name="T40" fmla="*/ 494 w 1152"/>
              <a:gd name="T41" fmla="*/ 108 h 276"/>
              <a:gd name="T42" fmla="*/ 518 w 1152"/>
              <a:gd name="T43" fmla="*/ 235 h 276"/>
              <a:gd name="T44" fmla="*/ 542 w 1152"/>
              <a:gd name="T45" fmla="*/ 108 h 276"/>
              <a:gd name="T46" fmla="*/ 657 w 1152"/>
              <a:gd name="T47" fmla="*/ 99 h 276"/>
              <a:gd name="T48" fmla="*/ 680 w 1152"/>
              <a:gd name="T49" fmla="*/ 119 h 276"/>
              <a:gd name="T50" fmla="*/ 704 w 1152"/>
              <a:gd name="T51" fmla="*/ 91 h 276"/>
              <a:gd name="T52" fmla="*/ 117 w 1152"/>
              <a:gd name="T53" fmla="*/ 187 h 276"/>
              <a:gd name="T54" fmla="*/ 105 w 1152"/>
              <a:gd name="T55" fmla="*/ 187 h 276"/>
              <a:gd name="T56" fmla="*/ 47 w 1152"/>
              <a:gd name="T57" fmla="*/ 108 h 276"/>
              <a:gd name="T58" fmla="*/ 163 w 1152"/>
              <a:gd name="T59" fmla="*/ 108 h 276"/>
              <a:gd name="T60" fmla="*/ 163 w 1152"/>
              <a:gd name="T61" fmla="*/ 170 h 276"/>
              <a:gd name="T62" fmla="*/ 211 w 1152"/>
              <a:gd name="T63" fmla="*/ 170 h 276"/>
              <a:gd name="T64" fmla="*/ 105 w 1152"/>
              <a:gd name="T65" fmla="*/ 3 h 276"/>
              <a:gd name="T66" fmla="*/ 0 w 1152"/>
              <a:gd name="T67" fmla="*/ 129 h 276"/>
              <a:gd name="T68" fmla="*/ 105 w 1152"/>
              <a:gd name="T69" fmla="*/ 235 h 276"/>
              <a:gd name="T70" fmla="*/ 167 w 1152"/>
              <a:gd name="T71" fmla="*/ 262 h 276"/>
              <a:gd name="T72" fmla="*/ 196 w 1152"/>
              <a:gd name="T73" fmla="*/ 272 h 276"/>
              <a:gd name="T74" fmla="*/ 207 w 1152"/>
              <a:gd name="T75" fmla="*/ 237 h 276"/>
              <a:gd name="T76" fmla="*/ 946 w 1152"/>
              <a:gd name="T77" fmla="*/ 162 h 276"/>
              <a:gd name="T78" fmla="*/ 969 w 1152"/>
              <a:gd name="T79" fmla="*/ 179 h 276"/>
              <a:gd name="T80" fmla="*/ 992 w 1152"/>
              <a:gd name="T81" fmla="*/ 148 h 276"/>
              <a:gd name="T82" fmla="*/ 989 w 1152"/>
              <a:gd name="T83" fmla="*/ 108 h 276"/>
              <a:gd name="T84" fmla="*/ 1105 w 1152"/>
              <a:gd name="T85" fmla="*/ 108 h 276"/>
              <a:gd name="T86" fmla="*/ 1047 w 1152"/>
              <a:gd name="T87" fmla="*/ 187 h 276"/>
              <a:gd name="T88" fmla="*/ 1019 w 1152"/>
              <a:gd name="T89" fmla="*/ 180 h 276"/>
              <a:gd name="T90" fmla="*/ 983 w 1152"/>
              <a:gd name="T91" fmla="*/ 201 h 276"/>
              <a:gd name="T92" fmla="*/ 996 w 1152"/>
              <a:gd name="T93" fmla="*/ 222 h 276"/>
              <a:gd name="T94" fmla="*/ 1152 w 1152"/>
              <a:gd name="T95" fmla="*/ 129 h 276"/>
              <a:gd name="T96" fmla="*/ 1047 w 1152"/>
              <a:gd name="T97" fmla="*/ 3 h 276"/>
              <a:gd name="T98" fmla="*/ 941 w 1152"/>
              <a:gd name="T99" fmla="*/ 12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2" h="276">
                <a:moveTo>
                  <a:pt x="456" y="129"/>
                </a:moveTo>
                <a:cubicBezTo>
                  <a:pt x="456" y="188"/>
                  <a:pt x="408" y="235"/>
                  <a:pt x="350" y="235"/>
                </a:cubicBezTo>
                <a:cubicBezTo>
                  <a:pt x="292" y="235"/>
                  <a:pt x="245" y="188"/>
                  <a:pt x="245" y="129"/>
                </a:cubicBezTo>
                <a:cubicBezTo>
                  <a:pt x="245" y="108"/>
                  <a:pt x="245" y="108"/>
                  <a:pt x="245" y="108"/>
                </a:cubicBezTo>
                <a:cubicBezTo>
                  <a:pt x="245" y="50"/>
                  <a:pt x="292" y="3"/>
                  <a:pt x="350" y="3"/>
                </a:cubicBezTo>
                <a:cubicBezTo>
                  <a:pt x="369" y="3"/>
                  <a:pt x="386" y="8"/>
                  <a:pt x="401" y="16"/>
                </a:cubicBezTo>
                <a:cubicBezTo>
                  <a:pt x="401" y="16"/>
                  <a:pt x="401" y="16"/>
                  <a:pt x="401" y="16"/>
                </a:cubicBezTo>
                <a:cubicBezTo>
                  <a:pt x="408" y="20"/>
                  <a:pt x="413" y="28"/>
                  <a:pt x="413" y="37"/>
                </a:cubicBezTo>
                <a:cubicBezTo>
                  <a:pt x="413" y="50"/>
                  <a:pt x="403" y="60"/>
                  <a:pt x="390" y="60"/>
                </a:cubicBezTo>
                <a:cubicBezTo>
                  <a:pt x="385" y="60"/>
                  <a:pt x="381" y="59"/>
                  <a:pt x="378" y="57"/>
                </a:cubicBezTo>
                <a:cubicBezTo>
                  <a:pt x="378" y="57"/>
                  <a:pt x="378" y="57"/>
                  <a:pt x="378" y="57"/>
                </a:cubicBezTo>
                <a:cubicBezTo>
                  <a:pt x="370" y="53"/>
                  <a:pt x="360" y="50"/>
                  <a:pt x="350" y="50"/>
                </a:cubicBezTo>
                <a:cubicBezTo>
                  <a:pt x="318" y="50"/>
                  <a:pt x="292" y="76"/>
                  <a:pt x="292" y="108"/>
                </a:cubicBezTo>
                <a:cubicBezTo>
                  <a:pt x="292" y="129"/>
                  <a:pt x="292" y="129"/>
                  <a:pt x="292" y="129"/>
                </a:cubicBezTo>
                <a:cubicBezTo>
                  <a:pt x="292" y="161"/>
                  <a:pt x="318" y="187"/>
                  <a:pt x="350" y="187"/>
                </a:cubicBezTo>
                <a:cubicBezTo>
                  <a:pt x="382" y="187"/>
                  <a:pt x="408" y="161"/>
                  <a:pt x="408" y="129"/>
                </a:cubicBezTo>
                <a:cubicBezTo>
                  <a:pt x="408" y="108"/>
                  <a:pt x="408" y="108"/>
                  <a:pt x="408" y="108"/>
                </a:cubicBezTo>
                <a:cubicBezTo>
                  <a:pt x="408" y="102"/>
                  <a:pt x="407" y="95"/>
                  <a:pt x="405" y="90"/>
                </a:cubicBezTo>
                <a:cubicBezTo>
                  <a:pt x="405" y="90"/>
                  <a:pt x="404" y="85"/>
                  <a:pt x="404" y="83"/>
                </a:cubicBezTo>
                <a:cubicBezTo>
                  <a:pt x="404" y="70"/>
                  <a:pt x="415" y="59"/>
                  <a:pt x="428" y="59"/>
                </a:cubicBezTo>
                <a:cubicBezTo>
                  <a:pt x="438" y="59"/>
                  <a:pt x="447" y="66"/>
                  <a:pt x="450" y="75"/>
                </a:cubicBezTo>
                <a:cubicBezTo>
                  <a:pt x="450" y="75"/>
                  <a:pt x="450" y="76"/>
                  <a:pt x="450" y="76"/>
                </a:cubicBezTo>
                <a:cubicBezTo>
                  <a:pt x="454" y="86"/>
                  <a:pt x="456" y="97"/>
                  <a:pt x="456" y="108"/>
                </a:cubicBezTo>
                <a:lnTo>
                  <a:pt x="456" y="129"/>
                </a:lnTo>
                <a:close/>
                <a:moveTo>
                  <a:pt x="762" y="17"/>
                </a:moveTo>
                <a:cubicBezTo>
                  <a:pt x="757" y="5"/>
                  <a:pt x="743" y="0"/>
                  <a:pt x="731" y="5"/>
                </a:cubicBezTo>
                <a:cubicBezTo>
                  <a:pt x="719" y="10"/>
                  <a:pt x="713" y="24"/>
                  <a:pt x="719" y="37"/>
                </a:cubicBezTo>
                <a:cubicBezTo>
                  <a:pt x="800" y="220"/>
                  <a:pt x="800" y="220"/>
                  <a:pt x="800" y="220"/>
                </a:cubicBezTo>
                <a:cubicBezTo>
                  <a:pt x="805" y="232"/>
                  <a:pt x="819" y="238"/>
                  <a:pt x="832" y="233"/>
                </a:cubicBezTo>
                <a:cubicBezTo>
                  <a:pt x="844" y="227"/>
                  <a:pt x="849" y="213"/>
                  <a:pt x="843" y="201"/>
                </a:cubicBezTo>
                <a:cubicBezTo>
                  <a:pt x="843" y="201"/>
                  <a:pt x="762" y="17"/>
                  <a:pt x="762" y="17"/>
                </a:cubicBezTo>
                <a:close/>
                <a:moveTo>
                  <a:pt x="833" y="128"/>
                </a:moveTo>
                <a:cubicBezTo>
                  <a:pt x="827" y="140"/>
                  <a:pt x="833" y="155"/>
                  <a:pt x="845" y="160"/>
                </a:cubicBezTo>
                <a:cubicBezTo>
                  <a:pt x="857" y="165"/>
                  <a:pt x="871" y="160"/>
                  <a:pt x="877" y="147"/>
                </a:cubicBezTo>
                <a:cubicBezTo>
                  <a:pt x="925" y="37"/>
                  <a:pt x="925" y="37"/>
                  <a:pt x="925" y="37"/>
                </a:cubicBezTo>
                <a:cubicBezTo>
                  <a:pt x="931" y="24"/>
                  <a:pt x="925" y="10"/>
                  <a:pt x="913" y="5"/>
                </a:cubicBezTo>
                <a:cubicBezTo>
                  <a:pt x="901" y="0"/>
                  <a:pt x="887" y="5"/>
                  <a:pt x="882" y="18"/>
                </a:cubicBezTo>
                <a:cubicBezTo>
                  <a:pt x="882" y="18"/>
                  <a:pt x="833" y="128"/>
                  <a:pt x="833" y="128"/>
                </a:cubicBezTo>
                <a:close/>
                <a:moveTo>
                  <a:pt x="704" y="91"/>
                </a:moveTo>
                <a:cubicBezTo>
                  <a:pt x="704" y="91"/>
                  <a:pt x="704" y="91"/>
                  <a:pt x="704" y="91"/>
                </a:cubicBezTo>
                <a:cubicBezTo>
                  <a:pt x="695" y="41"/>
                  <a:pt x="652" y="3"/>
                  <a:pt x="600" y="3"/>
                </a:cubicBezTo>
                <a:cubicBezTo>
                  <a:pt x="542" y="3"/>
                  <a:pt x="494" y="50"/>
                  <a:pt x="494" y="108"/>
                </a:cubicBezTo>
                <a:cubicBezTo>
                  <a:pt x="494" y="108"/>
                  <a:pt x="494" y="211"/>
                  <a:pt x="494" y="211"/>
                </a:cubicBezTo>
                <a:cubicBezTo>
                  <a:pt x="494" y="224"/>
                  <a:pt x="505" y="235"/>
                  <a:pt x="518" y="235"/>
                </a:cubicBezTo>
                <a:cubicBezTo>
                  <a:pt x="531" y="235"/>
                  <a:pt x="542" y="224"/>
                  <a:pt x="542" y="211"/>
                </a:cubicBezTo>
                <a:cubicBezTo>
                  <a:pt x="542" y="211"/>
                  <a:pt x="542" y="108"/>
                  <a:pt x="542" y="108"/>
                </a:cubicBezTo>
                <a:cubicBezTo>
                  <a:pt x="542" y="76"/>
                  <a:pt x="568" y="50"/>
                  <a:pt x="600" y="50"/>
                </a:cubicBezTo>
                <a:cubicBezTo>
                  <a:pt x="629" y="50"/>
                  <a:pt x="652" y="71"/>
                  <a:pt x="657" y="99"/>
                </a:cubicBezTo>
                <a:cubicBezTo>
                  <a:pt x="657" y="99"/>
                  <a:pt x="657" y="99"/>
                  <a:pt x="657" y="99"/>
                </a:cubicBezTo>
                <a:cubicBezTo>
                  <a:pt x="659" y="110"/>
                  <a:pt x="669" y="119"/>
                  <a:pt x="680" y="119"/>
                </a:cubicBezTo>
                <a:cubicBezTo>
                  <a:pt x="693" y="119"/>
                  <a:pt x="704" y="108"/>
                  <a:pt x="704" y="95"/>
                </a:cubicBezTo>
                <a:cubicBezTo>
                  <a:pt x="704" y="94"/>
                  <a:pt x="704" y="92"/>
                  <a:pt x="704" y="91"/>
                </a:cubicBezTo>
                <a:close/>
                <a:moveTo>
                  <a:pt x="207" y="237"/>
                </a:moveTo>
                <a:cubicBezTo>
                  <a:pt x="187" y="205"/>
                  <a:pt x="153" y="187"/>
                  <a:pt x="117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73" y="187"/>
                  <a:pt x="47" y="161"/>
                  <a:pt x="47" y="129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47" y="76"/>
                  <a:pt x="73" y="50"/>
                  <a:pt x="105" y="50"/>
                </a:cubicBezTo>
                <a:cubicBezTo>
                  <a:pt x="137" y="50"/>
                  <a:pt x="163" y="76"/>
                  <a:pt x="163" y="108"/>
                </a:cubicBezTo>
                <a:cubicBezTo>
                  <a:pt x="163" y="108"/>
                  <a:pt x="163" y="170"/>
                  <a:pt x="163" y="170"/>
                </a:cubicBezTo>
                <a:cubicBezTo>
                  <a:pt x="163" y="170"/>
                  <a:pt x="163" y="170"/>
                  <a:pt x="163" y="170"/>
                </a:cubicBezTo>
                <a:cubicBezTo>
                  <a:pt x="163" y="183"/>
                  <a:pt x="174" y="194"/>
                  <a:pt x="187" y="194"/>
                </a:cubicBezTo>
                <a:cubicBezTo>
                  <a:pt x="200" y="194"/>
                  <a:pt x="211" y="183"/>
                  <a:pt x="211" y="170"/>
                </a:cubicBezTo>
                <a:cubicBezTo>
                  <a:pt x="211" y="170"/>
                  <a:pt x="211" y="108"/>
                  <a:pt x="211" y="108"/>
                </a:cubicBezTo>
                <a:cubicBezTo>
                  <a:pt x="211" y="50"/>
                  <a:pt x="164" y="3"/>
                  <a:pt x="105" y="3"/>
                </a:cubicBezTo>
                <a:cubicBezTo>
                  <a:pt x="47" y="3"/>
                  <a:pt x="0" y="50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87"/>
                  <a:pt x="47" y="234"/>
                  <a:pt x="105" y="235"/>
                </a:cubicBezTo>
                <a:cubicBezTo>
                  <a:pt x="105" y="235"/>
                  <a:pt x="105" y="235"/>
                  <a:pt x="105" y="235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37" y="235"/>
                  <a:pt x="156" y="245"/>
                  <a:pt x="167" y="262"/>
                </a:cubicBezTo>
                <a:cubicBezTo>
                  <a:pt x="167" y="262"/>
                  <a:pt x="167" y="262"/>
                  <a:pt x="167" y="262"/>
                </a:cubicBezTo>
                <a:cubicBezTo>
                  <a:pt x="173" y="272"/>
                  <a:pt x="185" y="276"/>
                  <a:pt x="196" y="272"/>
                </a:cubicBezTo>
                <a:cubicBezTo>
                  <a:pt x="208" y="267"/>
                  <a:pt x="214" y="253"/>
                  <a:pt x="209" y="241"/>
                </a:cubicBezTo>
                <a:cubicBezTo>
                  <a:pt x="208" y="239"/>
                  <a:pt x="208" y="238"/>
                  <a:pt x="207" y="237"/>
                </a:cubicBezTo>
                <a:close/>
                <a:moveTo>
                  <a:pt x="941" y="129"/>
                </a:moveTo>
                <a:cubicBezTo>
                  <a:pt x="941" y="140"/>
                  <a:pt x="943" y="152"/>
                  <a:pt x="946" y="162"/>
                </a:cubicBezTo>
                <a:cubicBezTo>
                  <a:pt x="946" y="162"/>
                  <a:pt x="946" y="162"/>
                  <a:pt x="946" y="162"/>
                </a:cubicBezTo>
                <a:cubicBezTo>
                  <a:pt x="949" y="172"/>
                  <a:pt x="958" y="179"/>
                  <a:pt x="969" y="179"/>
                </a:cubicBezTo>
                <a:cubicBezTo>
                  <a:pt x="982" y="179"/>
                  <a:pt x="993" y="168"/>
                  <a:pt x="993" y="155"/>
                </a:cubicBezTo>
                <a:cubicBezTo>
                  <a:pt x="993" y="152"/>
                  <a:pt x="992" y="148"/>
                  <a:pt x="992" y="148"/>
                </a:cubicBezTo>
                <a:cubicBezTo>
                  <a:pt x="990" y="142"/>
                  <a:pt x="989" y="136"/>
                  <a:pt x="989" y="129"/>
                </a:cubicBezTo>
                <a:cubicBezTo>
                  <a:pt x="989" y="108"/>
                  <a:pt x="989" y="108"/>
                  <a:pt x="989" y="108"/>
                </a:cubicBezTo>
                <a:cubicBezTo>
                  <a:pt x="989" y="76"/>
                  <a:pt x="1015" y="50"/>
                  <a:pt x="1047" y="50"/>
                </a:cubicBezTo>
                <a:cubicBezTo>
                  <a:pt x="1079" y="50"/>
                  <a:pt x="1105" y="76"/>
                  <a:pt x="1105" y="108"/>
                </a:cubicBezTo>
                <a:cubicBezTo>
                  <a:pt x="1105" y="129"/>
                  <a:pt x="1105" y="129"/>
                  <a:pt x="1105" y="129"/>
                </a:cubicBezTo>
                <a:cubicBezTo>
                  <a:pt x="1105" y="161"/>
                  <a:pt x="1079" y="187"/>
                  <a:pt x="1047" y="187"/>
                </a:cubicBezTo>
                <a:cubicBezTo>
                  <a:pt x="1036" y="187"/>
                  <a:pt x="1027" y="185"/>
                  <a:pt x="1019" y="180"/>
                </a:cubicBezTo>
                <a:cubicBezTo>
                  <a:pt x="1019" y="180"/>
                  <a:pt x="1019" y="180"/>
                  <a:pt x="1019" y="180"/>
                </a:cubicBezTo>
                <a:cubicBezTo>
                  <a:pt x="1015" y="178"/>
                  <a:pt x="1011" y="177"/>
                  <a:pt x="1007" y="177"/>
                </a:cubicBezTo>
                <a:cubicBezTo>
                  <a:pt x="994" y="177"/>
                  <a:pt x="983" y="188"/>
                  <a:pt x="983" y="201"/>
                </a:cubicBezTo>
                <a:cubicBezTo>
                  <a:pt x="983" y="210"/>
                  <a:pt x="988" y="218"/>
                  <a:pt x="996" y="222"/>
                </a:cubicBezTo>
                <a:cubicBezTo>
                  <a:pt x="996" y="222"/>
                  <a:pt x="996" y="222"/>
                  <a:pt x="996" y="222"/>
                </a:cubicBezTo>
                <a:cubicBezTo>
                  <a:pt x="1011" y="230"/>
                  <a:pt x="1028" y="235"/>
                  <a:pt x="1047" y="235"/>
                </a:cubicBezTo>
                <a:cubicBezTo>
                  <a:pt x="1105" y="235"/>
                  <a:pt x="1152" y="188"/>
                  <a:pt x="1152" y="129"/>
                </a:cubicBezTo>
                <a:cubicBezTo>
                  <a:pt x="1152" y="108"/>
                  <a:pt x="1152" y="108"/>
                  <a:pt x="1152" y="108"/>
                </a:cubicBezTo>
                <a:cubicBezTo>
                  <a:pt x="1152" y="50"/>
                  <a:pt x="1105" y="3"/>
                  <a:pt x="1047" y="3"/>
                </a:cubicBezTo>
                <a:cubicBezTo>
                  <a:pt x="988" y="3"/>
                  <a:pt x="941" y="50"/>
                  <a:pt x="941" y="108"/>
                </a:cubicBezTo>
                <a:lnTo>
                  <a:pt x="941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4387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rgbClr val="000000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rgbClr val="000000"/>
                </a:solidFill>
              </a:rPr>
              <a:t>TM</a:t>
            </a:r>
            <a:r>
              <a:rPr lang="en-US" sz="800" b="0" cap="none" baseline="0" dirty="0" smtClean="0">
                <a:solidFill>
                  <a:srgbClr val="000000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rgbClr val="000000"/>
                </a:solidFill>
              </a:rPr>
            </a:br>
            <a:r>
              <a:rPr lang="en-US" sz="800" b="0" cap="none" baseline="0" dirty="0" smtClean="0">
                <a:solidFill>
                  <a:srgbClr val="000000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rgbClr val="000000"/>
                </a:solidFill>
              </a:rPr>
              <a:t>Qorvo</a:t>
            </a:r>
            <a:r>
              <a:rPr lang="en-US" sz="800" b="0" cap="none" baseline="0" dirty="0" smtClean="0">
                <a:solidFill>
                  <a:srgbClr val="000000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0736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3474" y="6589315"/>
            <a:ext cx="2623890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28936"/>
            <a:ext cx="12188825" cy="443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909625" y="6465836"/>
            <a:ext cx="20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CAP5610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/n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088" y="799302"/>
            <a:ext cx="11549062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69024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176" y="1663639"/>
            <a:ext cx="11552473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176" y="1663639"/>
            <a:ext cx="11552473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666875"/>
            <a:ext cx="5604681" cy="4491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baseline="0" dirty="0" smtClean="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49017" y="1669257"/>
            <a:ext cx="5607000" cy="4489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666875"/>
            <a:ext cx="5604681" cy="4491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baseline="0" dirty="0" smtClean="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49017" y="1669257"/>
            <a:ext cx="5607000" cy="4489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6437569"/>
            <a:ext cx="12188826" cy="428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 smtClean="0">
                <a:solidFill>
                  <a:schemeClr val="bg1"/>
                </a:solidFill>
              </a:rPr>
              <a:t>TM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 smtClean="0">
                <a:solidFill>
                  <a:schemeClr val="bg1"/>
                </a:solidFill>
              </a:rPr>
            </a:br>
            <a:r>
              <a:rPr lang="en-US" sz="800" b="0" cap="none" baseline="0" dirty="0" smtClean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 smtClean="0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 smtClean="0">
                <a:solidFill>
                  <a:schemeClr val="bg1"/>
                </a:solidFill>
              </a:rPr>
              <a:t>, Inc.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84312" y="6538108"/>
            <a:ext cx="467289" cy="240033"/>
          </a:xfrm>
          <a:prstGeom prst="rect">
            <a:avLst/>
          </a:prstGeom>
        </p:spPr>
        <p:txBody>
          <a:bodyPr vert="horz" wrap="square" lIns="0" tIns="60944" rIns="121888" bIns="60944" rtlCol="0" anchor="ctr">
            <a:spAutoFit/>
          </a:bodyPr>
          <a:lstStyle>
            <a:lvl1pPr lvl="0" indent="-47638" algn="r">
              <a:lnSpc>
                <a:spcPct val="95000"/>
              </a:lnSpc>
              <a:spcBef>
                <a:spcPts val="750"/>
              </a:spcBef>
              <a:buFont typeface="Arial Rounded MT Bold" panose="020F0704030504030204" pitchFamily="34" charset="0"/>
              <a:buChar char=" "/>
              <a:tabLst/>
              <a:defRPr lang="en-US" sz="6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 marL="385871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dirty="0" smtClean="0"/>
            </a:lvl2pPr>
            <a:lvl3pPr marL="557370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Font typeface="Arial Rounded MT Bold" panose="020F0704030504030204" pitchFamily="34" charset="0"/>
              <a:buChar char="–"/>
              <a:defRPr lang="en-US" dirty="0" smtClean="0"/>
            </a:lvl3pPr>
            <a:lvl4pPr marL="728869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dirty="0" smtClean="0"/>
            </a:lvl4pPr>
            <a:lvl5pPr marL="260821" indent="-171499" defTabSz="685994"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»"/>
              <a:defRPr sz="900" cap="all" baseline="0">
                <a:solidFill>
                  <a:schemeClr val="tx2"/>
                </a:solidFill>
              </a:defRPr>
            </a:lvl5pPr>
            <a:lvl6pPr marL="1886484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9481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72479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5475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pPr lvl="0" algn="l"/>
            <a:fld id="{57A7D335-1DCF-4649-93B6-E5DC0CCDBE1F}" type="slidenum">
              <a:rPr lang="en-US" sz="800" smtClean="0">
                <a:solidFill>
                  <a:schemeClr val="bg1"/>
                </a:solidFill>
              </a:rPr>
              <a:pPr lvl="0" algn="l"/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1384312" y="6602713"/>
            <a:ext cx="0" cy="109115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18176" y="1663639"/>
            <a:ext cx="11552473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37228" y="6583227"/>
            <a:ext cx="792522" cy="190299"/>
          </a:xfrm>
          <a:custGeom>
            <a:avLst/>
            <a:gdLst>
              <a:gd name="T0" fmla="*/ 704 w 857"/>
              <a:gd name="T1" fmla="*/ 120 h 206"/>
              <a:gd name="T2" fmla="*/ 721 w 857"/>
              <a:gd name="T3" fmla="*/ 133 h 206"/>
              <a:gd name="T4" fmla="*/ 738 w 857"/>
              <a:gd name="T5" fmla="*/ 110 h 206"/>
              <a:gd name="T6" fmla="*/ 736 w 857"/>
              <a:gd name="T7" fmla="*/ 81 h 206"/>
              <a:gd name="T8" fmla="*/ 822 w 857"/>
              <a:gd name="T9" fmla="*/ 81 h 206"/>
              <a:gd name="T10" fmla="*/ 779 w 857"/>
              <a:gd name="T11" fmla="*/ 139 h 206"/>
              <a:gd name="T12" fmla="*/ 749 w 857"/>
              <a:gd name="T13" fmla="*/ 132 h 206"/>
              <a:gd name="T14" fmla="*/ 741 w 857"/>
              <a:gd name="T15" fmla="*/ 165 h 206"/>
              <a:gd name="T16" fmla="*/ 857 w 857"/>
              <a:gd name="T17" fmla="*/ 96 h 206"/>
              <a:gd name="T18" fmla="*/ 779 w 857"/>
              <a:gd name="T19" fmla="*/ 2 h 206"/>
              <a:gd name="T20" fmla="*/ 700 w 857"/>
              <a:gd name="T21" fmla="*/ 96 h 206"/>
              <a:gd name="T22" fmla="*/ 87 w 857"/>
              <a:gd name="T23" fmla="*/ 139 h 206"/>
              <a:gd name="T24" fmla="*/ 78 w 857"/>
              <a:gd name="T25" fmla="*/ 139 h 206"/>
              <a:gd name="T26" fmla="*/ 35 w 857"/>
              <a:gd name="T27" fmla="*/ 81 h 206"/>
              <a:gd name="T28" fmla="*/ 121 w 857"/>
              <a:gd name="T29" fmla="*/ 81 h 206"/>
              <a:gd name="T30" fmla="*/ 121 w 857"/>
              <a:gd name="T31" fmla="*/ 127 h 206"/>
              <a:gd name="T32" fmla="*/ 157 w 857"/>
              <a:gd name="T33" fmla="*/ 127 h 206"/>
              <a:gd name="T34" fmla="*/ 78 w 857"/>
              <a:gd name="T35" fmla="*/ 2 h 206"/>
              <a:gd name="T36" fmla="*/ 0 w 857"/>
              <a:gd name="T37" fmla="*/ 96 h 206"/>
              <a:gd name="T38" fmla="*/ 78 w 857"/>
              <a:gd name="T39" fmla="*/ 175 h 206"/>
              <a:gd name="T40" fmla="*/ 124 w 857"/>
              <a:gd name="T41" fmla="*/ 195 h 206"/>
              <a:gd name="T42" fmla="*/ 146 w 857"/>
              <a:gd name="T43" fmla="*/ 202 h 206"/>
              <a:gd name="T44" fmla="*/ 154 w 857"/>
              <a:gd name="T45" fmla="*/ 176 h 206"/>
              <a:gd name="T46" fmla="*/ 524 w 857"/>
              <a:gd name="T47" fmla="*/ 67 h 206"/>
              <a:gd name="T48" fmla="*/ 368 w 857"/>
              <a:gd name="T49" fmla="*/ 81 h 206"/>
              <a:gd name="T50" fmla="*/ 385 w 857"/>
              <a:gd name="T51" fmla="*/ 175 h 206"/>
              <a:gd name="T52" fmla="*/ 403 w 857"/>
              <a:gd name="T53" fmla="*/ 81 h 206"/>
              <a:gd name="T54" fmla="*/ 489 w 857"/>
              <a:gd name="T55" fmla="*/ 74 h 206"/>
              <a:gd name="T56" fmla="*/ 506 w 857"/>
              <a:gd name="T57" fmla="*/ 88 h 206"/>
              <a:gd name="T58" fmla="*/ 523 w 857"/>
              <a:gd name="T59" fmla="*/ 67 h 206"/>
              <a:gd name="T60" fmla="*/ 629 w 857"/>
              <a:gd name="T61" fmla="*/ 119 h 206"/>
              <a:gd name="T62" fmla="*/ 689 w 857"/>
              <a:gd name="T63" fmla="*/ 27 h 206"/>
              <a:gd name="T64" fmla="*/ 656 w 857"/>
              <a:gd name="T65" fmla="*/ 13 h 206"/>
              <a:gd name="T66" fmla="*/ 567 w 857"/>
              <a:gd name="T67" fmla="*/ 13 h 206"/>
              <a:gd name="T68" fmla="*/ 535 w 857"/>
              <a:gd name="T69" fmla="*/ 27 h 206"/>
              <a:gd name="T70" fmla="*/ 619 w 857"/>
              <a:gd name="T71" fmla="*/ 173 h 206"/>
              <a:gd name="T72" fmla="*/ 567 w 857"/>
              <a:gd name="T73" fmla="*/ 13 h 206"/>
              <a:gd name="T74" fmla="*/ 260 w 857"/>
              <a:gd name="T75" fmla="*/ 175 h 206"/>
              <a:gd name="T76" fmla="*/ 182 w 857"/>
              <a:gd name="T77" fmla="*/ 81 h 206"/>
              <a:gd name="T78" fmla="*/ 298 w 857"/>
              <a:gd name="T79" fmla="*/ 12 h 206"/>
              <a:gd name="T80" fmla="*/ 290 w 857"/>
              <a:gd name="T81" fmla="*/ 45 h 206"/>
              <a:gd name="T82" fmla="*/ 260 w 857"/>
              <a:gd name="T83" fmla="*/ 37 h 206"/>
              <a:gd name="T84" fmla="*/ 217 w 857"/>
              <a:gd name="T85" fmla="*/ 96 h 206"/>
              <a:gd name="T86" fmla="*/ 303 w 857"/>
              <a:gd name="T87" fmla="*/ 96 h 206"/>
              <a:gd name="T88" fmla="*/ 301 w 857"/>
              <a:gd name="T89" fmla="*/ 67 h 206"/>
              <a:gd name="T90" fmla="*/ 318 w 857"/>
              <a:gd name="T91" fmla="*/ 44 h 206"/>
              <a:gd name="T92" fmla="*/ 335 w 857"/>
              <a:gd name="T93" fmla="*/ 56 h 206"/>
              <a:gd name="T94" fmla="*/ 339 w 857"/>
              <a:gd name="T95" fmla="*/ 9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7" h="206">
                <a:moveTo>
                  <a:pt x="700" y="96"/>
                </a:moveTo>
                <a:cubicBezTo>
                  <a:pt x="700" y="104"/>
                  <a:pt x="702" y="113"/>
                  <a:pt x="704" y="120"/>
                </a:cubicBezTo>
                <a:cubicBezTo>
                  <a:pt x="704" y="120"/>
                  <a:pt x="704" y="121"/>
                  <a:pt x="704" y="121"/>
                </a:cubicBezTo>
                <a:cubicBezTo>
                  <a:pt x="706" y="128"/>
                  <a:pt x="713" y="133"/>
                  <a:pt x="721" y="133"/>
                </a:cubicBezTo>
                <a:cubicBezTo>
                  <a:pt x="731" y="133"/>
                  <a:pt x="739" y="125"/>
                  <a:pt x="739" y="115"/>
                </a:cubicBezTo>
                <a:cubicBezTo>
                  <a:pt x="739" y="113"/>
                  <a:pt x="738" y="110"/>
                  <a:pt x="738" y="110"/>
                </a:cubicBezTo>
                <a:cubicBezTo>
                  <a:pt x="736" y="106"/>
                  <a:pt x="736" y="101"/>
                  <a:pt x="736" y="96"/>
                </a:cubicBezTo>
                <a:cubicBezTo>
                  <a:pt x="736" y="81"/>
                  <a:pt x="736" y="81"/>
                  <a:pt x="736" y="81"/>
                </a:cubicBezTo>
                <a:cubicBezTo>
                  <a:pt x="736" y="57"/>
                  <a:pt x="755" y="37"/>
                  <a:pt x="779" y="37"/>
                </a:cubicBezTo>
                <a:cubicBezTo>
                  <a:pt x="803" y="37"/>
                  <a:pt x="822" y="57"/>
                  <a:pt x="822" y="81"/>
                </a:cubicBezTo>
                <a:cubicBezTo>
                  <a:pt x="822" y="96"/>
                  <a:pt x="822" y="96"/>
                  <a:pt x="822" y="96"/>
                </a:cubicBezTo>
                <a:cubicBezTo>
                  <a:pt x="822" y="120"/>
                  <a:pt x="803" y="139"/>
                  <a:pt x="779" y="139"/>
                </a:cubicBezTo>
                <a:cubicBezTo>
                  <a:pt x="771" y="139"/>
                  <a:pt x="764" y="138"/>
                  <a:pt x="758" y="134"/>
                </a:cubicBezTo>
                <a:cubicBezTo>
                  <a:pt x="755" y="133"/>
                  <a:pt x="752" y="132"/>
                  <a:pt x="749" y="132"/>
                </a:cubicBezTo>
                <a:cubicBezTo>
                  <a:pt x="740" y="132"/>
                  <a:pt x="732" y="140"/>
                  <a:pt x="732" y="149"/>
                </a:cubicBezTo>
                <a:cubicBezTo>
                  <a:pt x="732" y="156"/>
                  <a:pt x="735" y="162"/>
                  <a:pt x="741" y="165"/>
                </a:cubicBezTo>
                <a:cubicBezTo>
                  <a:pt x="752" y="171"/>
                  <a:pt x="765" y="175"/>
                  <a:pt x="779" y="175"/>
                </a:cubicBezTo>
                <a:cubicBezTo>
                  <a:pt x="822" y="175"/>
                  <a:pt x="857" y="140"/>
                  <a:pt x="857" y="96"/>
                </a:cubicBezTo>
                <a:cubicBezTo>
                  <a:pt x="857" y="81"/>
                  <a:pt x="857" y="81"/>
                  <a:pt x="857" y="81"/>
                </a:cubicBezTo>
                <a:cubicBezTo>
                  <a:pt x="857" y="37"/>
                  <a:pt x="822" y="2"/>
                  <a:pt x="779" y="2"/>
                </a:cubicBezTo>
                <a:cubicBezTo>
                  <a:pt x="735" y="2"/>
                  <a:pt x="700" y="37"/>
                  <a:pt x="700" y="81"/>
                </a:cubicBezTo>
                <a:lnTo>
                  <a:pt x="700" y="96"/>
                </a:lnTo>
                <a:close/>
                <a:moveTo>
                  <a:pt x="154" y="176"/>
                </a:moveTo>
                <a:cubicBezTo>
                  <a:pt x="139" y="153"/>
                  <a:pt x="113" y="139"/>
                  <a:pt x="87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4" y="139"/>
                  <a:pt x="35" y="120"/>
                  <a:pt x="35" y="96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57"/>
                  <a:pt x="54" y="37"/>
                  <a:pt x="78" y="37"/>
                </a:cubicBezTo>
                <a:cubicBezTo>
                  <a:pt x="102" y="37"/>
                  <a:pt x="121" y="57"/>
                  <a:pt x="121" y="81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37"/>
                  <a:pt x="129" y="144"/>
                  <a:pt x="139" y="144"/>
                </a:cubicBezTo>
                <a:cubicBezTo>
                  <a:pt x="149" y="144"/>
                  <a:pt x="157" y="137"/>
                  <a:pt x="157" y="127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37"/>
                  <a:pt x="122" y="2"/>
                  <a:pt x="78" y="2"/>
                </a:cubicBezTo>
                <a:cubicBezTo>
                  <a:pt x="35" y="2"/>
                  <a:pt x="0" y="37"/>
                  <a:pt x="0" y="81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39"/>
                  <a:pt x="35" y="174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87" y="175"/>
                  <a:pt x="87" y="175"/>
                  <a:pt x="87" y="175"/>
                </a:cubicBezTo>
                <a:cubicBezTo>
                  <a:pt x="102" y="175"/>
                  <a:pt x="116" y="182"/>
                  <a:pt x="124" y="195"/>
                </a:cubicBezTo>
                <a:cubicBezTo>
                  <a:pt x="124" y="195"/>
                  <a:pt x="124" y="195"/>
                  <a:pt x="124" y="195"/>
                </a:cubicBezTo>
                <a:cubicBezTo>
                  <a:pt x="128" y="202"/>
                  <a:pt x="138" y="206"/>
                  <a:pt x="146" y="202"/>
                </a:cubicBezTo>
                <a:cubicBezTo>
                  <a:pt x="155" y="198"/>
                  <a:pt x="159" y="188"/>
                  <a:pt x="155" y="179"/>
                </a:cubicBezTo>
                <a:cubicBezTo>
                  <a:pt x="155" y="178"/>
                  <a:pt x="154" y="177"/>
                  <a:pt x="154" y="176"/>
                </a:cubicBezTo>
                <a:moveTo>
                  <a:pt x="523" y="67"/>
                </a:moveTo>
                <a:cubicBezTo>
                  <a:pt x="524" y="67"/>
                  <a:pt x="524" y="67"/>
                  <a:pt x="524" y="67"/>
                </a:cubicBezTo>
                <a:cubicBezTo>
                  <a:pt x="517" y="30"/>
                  <a:pt x="485" y="2"/>
                  <a:pt x="446" y="2"/>
                </a:cubicBezTo>
                <a:cubicBezTo>
                  <a:pt x="403" y="2"/>
                  <a:pt x="368" y="37"/>
                  <a:pt x="368" y="81"/>
                </a:cubicBezTo>
                <a:cubicBezTo>
                  <a:pt x="368" y="157"/>
                  <a:pt x="368" y="157"/>
                  <a:pt x="368" y="157"/>
                </a:cubicBezTo>
                <a:cubicBezTo>
                  <a:pt x="368" y="167"/>
                  <a:pt x="376" y="175"/>
                  <a:pt x="385" y="175"/>
                </a:cubicBezTo>
                <a:cubicBezTo>
                  <a:pt x="395" y="175"/>
                  <a:pt x="403" y="167"/>
                  <a:pt x="403" y="157"/>
                </a:cubicBezTo>
                <a:cubicBezTo>
                  <a:pt x="403" y="81"/>
                  <a:pt x="403" y="81"/>
                  <a:pt x="403" y="81"/>
                </a:cubicBezTo>
                <a:cubicBezTo>
                  <a:pt x="403" y="57"/>
                  <a:pt x="422" y="37"/>
                  <a:pt x="446" y="37"/>
                </a:cubicBezTo>
                <a:cubicBezTo>
                  <a:pt x="468" y="37"/>
                  <a:pt x="485" y="53"/>
                  <a:pt x="489" y="74"/>
                </a:cubicBezTo>
                <a:cubicBezTo>
                  <a:pt x="489" y="74"/>
                  <a:pt x="489" y="74"/>
                  <a:pt x="489" y="74"/>
                </a:cubicBezTo>
                <a:cubicBezTo>
                  <a:pt x="490" y="82"/>
                  <a:pt x="497" y="88"/>
                  <a:pt x="506" y="88"/>
                </a:cubicBezTo>
                <a:cubicBezTo>
                  <a:pt x="516" y="88"/>
                  <a:pt x="524" y="81"/>
                  <a:pt x="524" y="71"/>
                </a:cubicBezTo>
                <a:cubicBezTo>
                  <a:pt x="524" y="70"/>
                  <a:pt x="524" y="68"/>
                  <a:pt x="523" y="67"/>
                </a:cubicBezTo>
                <a:moveTo>
                  <a:pt x="620" y="95"/>
                </a:moveTo>
                <a:cubicBezTo>
                  <a:pt x="616" y="104"/>
                  <a:pt x="620" y="115"/>
                  <a:pt x="629" y="119"/>
                </a:cubicBezTo>
                <a:cubicBezTo>
                  <a:pt x="638" y="123"/>
                  <a:pt x="648" y="119"/>
                  <a:pt x="652" y="110"/>
                </a:cubicBezTo>
                <a:cubicBezTo>
                  <a:pt x="689" y="27"/>
                  <a:pt x="689" y="27"/>
                  <a:pt x="689" y="27"/>
                </a:cubicBezTo>
                <a:cubicBezTo>
                  <a:pt x="693" y="18"/>
                  <a:pt x="689" y="8"/>
                  <a:pt x="680" y="4"/>
                </a:cubicBezTo>
                <a:cubicBezTo>
                  <a:pt x="671" y="0"/>
                  <a:pt x="660" y="4"/>
                  <a:pt x="656" y="13"/>
                </a:cubicBezTo>
                <a:cubicBezTo>
                  <a:pt x="656" y="13"/>
                  <a:pt x="620" y="95"/>
                  <a:pt x="620" y="95"/>
                </a:cubicBezTo>
                <a:moveTo>
                  <a:pt x="567" y="13"/>
                </a:moveTo>
                <a:cubicBezTo>
                  <a:pt x="563" y="4"/>
                  <a:pt x="553" y="0"/>
                  <a:pt x="544" y="4"/>
                </a:cubicBezTo>
                <a:cubicBezTo>
                  <a:pt x="535" y="8"/>
                  <a:pt x="531" y="18"/>
                  <a:pt x="535" y="27"/>
                </a:cubicBezTo>
                <a:cubicBezTo>
                  <a:pt x="595" y="164"/>
                  <a:pt x="595" y="164"/>
                  <a:pt x="595" y="164"/>
                </a:cubicBezTo>
                <a:cubicBezTo>
                  <a:pt x="599" y="173"/>
                  <a:pt x="610" y="177"/>
                  <a:pt x="619" y="173"/>
                </a:cubicBezTo>
                <a:cubicBezTo>
                  <a:pt x="628" y="169"/>
                  <a:pt x="632" y="159"/>
                  <a:pt x="628" y="149"/>
                </a:cubicBezTo>
                <a:cubicBezTo>
                  <a:pt x="627" y="149"/>
                  <a:pt x="567" y="13"/>
                  <a:pt x="567" y="13"/>
                </a:cubicBezTo>
                <a:moveTo>
                  <a:pt x="339" y="96"/>
                </a:moveTo>
                <a:cubicBezTo>
                  <a:pt x="339" y="140"/>
                  <a:pt x="304" y="175"/>
                  <a:pt x="260" y="175"/>
                </a:cubicBezTo>
                <a:cubicBezTo>
                  <a:pt x="217" y="175"/>
                  <a:pt x="182" y="140"/>
                  <a:pt x="182" y="96"/>
                </a:cubicBezTo>
                <a:cubicBezTo>
                  <a:pt x="182" y="81"/>
                  <a:pt x="182" y="81"/>
                  <a:pt x="182" y="81"/>
                </a:cubicBezTo>
                <a:cubicBezTo>
                  <a:pt x="182" y="37"/>
                  <a:pt x="217" y="2"/>
                  <a:pt x="260" y="2"/>
                </a:cubicBezTo>
                <a:cubicBezTo>
                  <a:pt x="274" y="2"/>
                  <a:pt x="287" y="6"/>
                  <a:pt x="298" y="12"/>
                </a:cubicBezTo>
                <a:cubicBezTo>
                  <a:pt x="304" y="15"/>
                  <a:pt x="307" y="21"/>
                  <a:pt x="307" y="27"/>
                </a:cubicBezTo>
                <a:cubicBezTo>
                  <a:pt x="307" y="37"/>
                  <a:pt x="299" y="45"/>
                  <a:pt x="290" y="45"/>
                </a:cubicBezTo>
                <a:cubicBezTo>
                  <a:pt x="287" y="45"/>
                  <a:pt x="284" y="44"/>
                  <a:pt x="281" y="43"/>
                </a:cubicBezTo>
                <a:cubicBezTo>
                  <a:pt x="275" y="39"/>
                  <a:pt x="268" y="37"/>
                  <a:pt x="260" y="37"/>
                </a:cubicBezTo>
                <a:cubicBezTo>
                  <a:pt x="236" y="37"/>
                  <a:pt x="217" y="57"/>
                  <a:pt x="217" y="81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17" y="120"/>
                  <a:pt x="236" y="139"/>
                  <a:pt x="260" y="139"/>
                </a:cubicBezTo>
                <a:cubicBezTo>
                  <a:pt x="284" y="139"/>
                  <a:pt x="303" y="120"/>
                  <a:pt x="303" y="96"/>
                </a:cubicBezTo>
                <a:cubicBezTo>
                  <a:pt x="303" y="81"/>
                  <a:pt x="303" y="81"/>
                  <a:pt x="303" y="81"/>
                </a:cubicBezTo>
                <a:cubicBezTo>
                  <a:pt x="303" y="76"/>
                  <a:pt x="303" y="71"/>
                  <a:pt x="301" y="67"/>
                </a:cubicBezTo>
                <a:cubicBezTo>
                  <a:pt x="301" y="67"/>
                  <a:pt x="300" y="63"/>
                  <a:pt x="300" y="62"/>
                </a:cubicBezTo>
                <a:cubicBezTo>
                  <a:pt x="300" y="52"/>
                  <a:pt x="308" y="44"/>
                  <a:pt x="318" y="44"/>
                </a:cubicBezTo>
                <a:cubicBezTo>
                  <a:pt x="326" y="44"/>
                  <a:pt x="333" y="49"/>
                  <a:pt x="335" y="56"/>
                </a:cubicBezTo>
                <a:cubicBezTo>
                  <a:pt x="335" y="56"/>
                  <a:pt x="335" y="56"/>
                  <a:pt x="335" y="56"/>
                </a:cubicBezTo>
                <a:cubicBezTo>
                  <a:pt x="337" y="64"/>
                  <a:pt x="339" y="72"/>
                  <a:pt x="339" y="81"/>
                </a:cubicBezTo>
                <a:lnTo>
                  <a:pt x="339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07957" y="6502454"/>
            <a:ext cx="285720" cy="288126"/>
            <a:chOff x="11377364" y="1644961"/>
            <a:chExt cx="637986" cy="643360"/>
          </a:xfrm>
          <a:solidFill>
            <a:schemeClr val="bg1"/>
          </a:solidFill>
        </p:grpSpPr>
        <p:sp>
          <p:nvSpPr>
            <p:cNvPr id="21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17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704" r:id="rId3"/>
    <p:sldLayoutId id="2147483706" r:id="rId4"/>
    <p:sldLayoutId id="2147483703" r:id="rId5"/>
    <p:sldLayoutId id="2147483675" r:id="rId6"/>
    <p:sldLayoutId id="2147483707" r:id="rId7"/>
    <p:sldLayoutId id="2147483676" r:id="rId8"/>
    <p:sldLayoutId id="2147483708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5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45" rtl="0" eaLnBrk="1" latinLnBrk="0" hangingPunct="1">
        <a:lnSpc>
          <a:spcPct val="90000"/>
        </a:lnSpc>
        <a:spcBef>
          <a:spcPct val="0"/>
        </a:spcBef>
        <a:buNone/>
        <a:defRPr lang="en-US" sz="3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779" indent="-232779" algn="l" defTabSz="914445" rtl="0" eaLnBrk="1" latinLnBrk="0" hangingPunct="1">
        <a:lnSpc>
          <a:spcPct val="95000"/>
        </a:lnSpc>
        <a:spcBef>
          <a:spcPts val="1000"/>
        </a:spcBef>
        <a:buFontTx/>
        <a:buBlip>
          <a:blip r:embed="rId37"/>
        </a:buBlip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9873" indent="-232779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Font typeface="Arial Rounded MT Bold" panose="020F0704030504030204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36538" algn="l" defTabSz="914445" rtl="0" eaLnBrk="1" latinLnBrk="0" hangingPunct="1">
        <a:lnSpc>
          <a:spcPct val="95000"/>
        </a:lnSpc>
        <a:spcBef>
          <a:spcPts val="432"/>
        </a:spcBef>
        <a:spcAft>
          <a:spcPts val="600"/>
        </a:spcAft>
        <a:buFont typeface="Arial"/>
        <a:buChar char="•"/>
        <a:defRPr lang="en-US" sz="1800" kern="1200" cap="none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724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7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Summary of Features Extracted: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47029" y="1330972"/>
                <a:ext cx="90822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b="1" dirty="0" smtClean="0">
                    <a:solidFill>
                      <a:srgbClr val="3333CC"/>
                    </a:solidFill>
                    <a:latin typeface="+mj-lt"/>
                  </a:rPr>
                  <a:t>ROCR3, ROCR12, MOM1, MOM3, WILLR, RSI6, RS112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b="1" dirty="0">
                    <a:solidFill>
                      <a:srgbClr val="FF3399"/>
                    </a:solidFill>
                  </a:rPr>
                  <a:t>SMA3, EMA3, EMA6, </a:t>
                </a:r>
                <a:r>
                  <a:rPr lang="en-US" sz="2400" b="1" dirty="0" smtClean="0">
                    <a:solidFill>
                      <a:srgbClr val="FF3399"/>
                    </a:solidFill>
                  </a:rPr>
                  <a:t>TRIX, </a:t>
                </a:r>
                <a:r>
                  <a:rPr lang="en-US" sz="2400" b="1" dirty="0" smtClean="0">
                    <a:solidFill>
                      <a:srgbClr val="FFC000"/>
                    </a:solidFill>
                  </a:rPr>
                  <a:t>ATR</a:t>
                </a:r>
                <a:r>
                  <a:rPr lang="en-US" sz="2400" b="1" dirty="0" smtClean="0"/>
                  <a:t>,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MACD</a:t>
                </a:r>
                <a:r>
                  <a:rPr lang="en-US" sz="2400" b="1" dirty="0" smtClean="0"/>
                  <a:t>}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9" y="1330972"/>
                <a:ext cx="9082295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201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79563" y="3186332"/>
                <a:ext cx="8963415" cy="1844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63" y="3186332"/>
                <a:ext cx="8963415" cy="18446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16200000">
            <a:off x="5391443" y="1781672"/>
            <a:ext cx="555674" cy="23915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8182" y="2271495"/>
            <a:ext cx="2794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Xi (t) for the stock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8355733" y="1750019"/>
            <a:ext cx="555674" cy="23915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1540" y="2271495"/>
            <a:ext cx="317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Xi (t) for the S&amp;P500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64634" y="5349281"/>
            <a:ext cx="527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also analyze S&amp;P 500 and add to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train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7257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Ranking 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How To Create Training Labels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4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Testing The Model Using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7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Dependence of Accuracy With </a:t>
            </a:r>
            <a:r>
              <a:rPr lang="en-US" dirty="0" err="1" smtClean="0"/>
              <a:t>N_Features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How Well In Future is Model Accurate?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3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5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86" y="1029872"/>
            <a:ext cx="5004651" cy="53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7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Can We Predict Stocks?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175" y="1252026"/>
            <a:ext cx="11552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</a:rPr>
              <a:t>Stocks generally follow Efficient Market Hypothesis (EMH)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Stock price considers all available info and stocks only respond to new info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This makes stocks unpredictable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random walk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Stock prediction accuracy ~50% and not exceed it (fair trading metric)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</a:rPr>
              <a:t>Short term &amp; seasonal </a:t>
            </a:r>
            <a:r>
              <a:rPr lang="en-US" sz="2400" dirty="0">
                <a:solidFill>
                  <a:srgbClr val="3333CC"/>
                </a:solidFill>
              </a:rPr>
              <a:t>t</a:t>
            </a:r>
            <a:r>
              <a:rPr lang="en-US" sz="2400" dirty="0" smtClean="0">
                <a:solidFill>
                  <a:srgbClr val="3333CC"/>
                </a:solidFill>
              </a:rPr>
              <a:t>rends “can” contradict EMH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Momentum : Stocks that have recently been increasing continue to </a:t>
            </a:r>
            <a:r>
              <a:rPr lang="en-US" sz="2000" dirty="0" smtClean="0"/>
              <a:t>increase for few days; same applies for decreasing stocks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Adds predictability to the stock price over short term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Long-term price trend follows seasonal variation : holidays quarters rock for retail / electronics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3923" y="5359791"/>
            <a:ext cx="1016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3399"/>
                </a:solidFill>
              </a:rPr>
              <a:t>Aim of the project is short term prediction based on price index movement for past 6 months; with accuracy ~ 70%</a:t>
            </a:r>
            <a:endParaRPr lang="en-US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8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Overview of Training Model For Each Trade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02874" y="1478488"/>
            <a:ext cx="10643459" cy="1080951"/>
            <a:chOff x="1297376" y="1478488"/>
            <a:chExt cx="9514719" cy="1080951"/>
          </a:xfrm>
        </p:grpSpPr>
        <p:sp>
          <p:nvSpPr>
            <p:cNvPr id="45" name="Freeform 44"/>
            <p:cNvSpPr/>
            <p:nvPr/>
          </p:nvSpPr>
          <p:spPr>
            <a:xfrm>
              <a:off x="1297376" y="1479751"/>
              <a:ext cx="1755093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Price Data</a:t>
              </a:r>
              <a:endParaRPr lang="en-US" sz="2200" kern="1200" dirty="0"/>
            </a:p>
          </p:txBody>
        </p:sp>
        <p:sp>
          <p:nvSpPr>
            <p:cNvPr id="46" name="Freeform 45"/>
            <p:cNvSpPr/>
            <p:nvPr/>
          </p:nvSpPr>
          <p:spPr>
            <a:xfrm rot="21598235">
              <a:off x="3228981" y="1788010"/>
              <a:ext cx="374207" cy="435263"/>
            </a:xfrm>
            <a:custGeom>
              <a:avLst/>
              <a:gdLst>
                <a:gd name="connsiteX0" fmla="*/ 0 w 374207"/>
                <a:gd name="connsiteY0" fmla="*/ 87053 h 435263"/>
                <a:gd name="connsiteX1" fmla="*/ 187104 w 374207"/>
                <a:gd name="connsiteY1" fmla="*/ 87053 h 435263"/>
                <a:gd name="connsiteX2" fmla="*/ 187104 w 374207"/>
                <a:gd name="connsiteY2" fmla="*/ 0 h 435263"/>
                <a:gd name="connsiteX3" fmla="*/ 374207 w 374207"/>
                <a:gd name="connsiteY3" fmla="*/ 217632 h 435263"/>
                <a:gd name="connsiteX4" fmla="*/ 187104 w 374207"/>
                <a:gd name="connsiteY4" fmla="*/ 435263 h 435263"/>
                <a:gd name="connsiteX5" fmla="*/ 187104 w 374207"/>
                <a:gd name="connsiteY5" fmla="*/ 348210 h 435263"/>
                <a:gd name="connsiteX6" fmla="*/ 0 w 374207"/>
                <a:gd name="connsiteY6" fmla="*/ 348210 h 435263"/>
                <a:gd name="connsiteX7" fmla="*/ 0 w 374207"/>
                <a:gd name="connsiteY7" fmla="*/ 87053 h 4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207" h="435263">
                  <a:moveTo>
                    <a:pt x="0" y="87053"/>
                  </a:moveTo>
                  <a:lnTo>
                    <a:pt x="187104" y="87053"/>
                  </a:lnTo>
                  <a:lnTo>
                    <a:pt x="187104" y="0"/>
                  </a:lnTo>
                  <a:lnTo>
                    <a:pt x="374207" y="217632"/>
                  </a:lnTo>
                  <a:lnTo>
                    <a:pt x="187104" y="435263"/>
                  </a:lnTo>
                  <a:lnTo>
                    <a:pt x="187104" y="348210"/>
                  </a:lnTo>
                  <a:lnTo>
                    <a:pt x="0" y="348210"/>
                  </a:lnTo>
                  <a:lnTo>
                    <a:pt x="0" y="8705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7053" rIns="112262" bIns="8705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758520" y="1478488"/>
              <a:ext cx="1861247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753649"/>
                <a:satOff val="28889"/>
                <a:lumOff val="-7647"/>
                <a:alphaOff val="0"/>
              </a:schemeClr>
            </a:fillRef>
            <a:effectRef idx="0">
              <a:schemeClr val="accent3">
                <a:hueOff val="-3753649"/>
                <a:satOff val="28889"/>
                <a:lumOff val="-76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Feature Generation</a:t>
              </a:r>
              <a:endParaRPr lang="en-US" sz="220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789373" y="1775705"/>
              <a:ext cx="452652" cy="435263"/>
            </a:xfrm>
            <a:custGeom>
              <a:avLst/>
              <a:gdLst>
                <a:gd name="connsiteX0" fmla="*/ 0 w 372079"/>
                <a:gd name="connsiteY0" fmla="*/ 87053 h 435263"/>
                <a:gd name="connsiteX1" fmla="*/ 186040 w 372079"/>
                <a:gd name="connsiteY1" fmla="*/ 87053 h 435263"/>
                <a:gd name="connsiteX2" fmla="*/ 186040 w 372079"/>
                <a:gd name="connsiteY2" fmla="*/ 0 h 435263"/>
                <a:gd name="connsiteX3" fmla="*/ 372079 w 372079"/>
                <a:gd name="connsiteY3" fmla="*/ 217632 h 435263"/>
                <a:gd name="connsiteX4" fmla="*/ 186040 w 372079"/>
                <a:gd name="connsiteY4" fmla="*/ 435263 h 435263"/>
                <a:gd name="connsiteX5" fmla="*/ 186040 w 372079"/>
                <a:gd name="connsiteY5" fmla="*/ 348210 h 435263"/>
                <a:gd name="connsiteX6" fmla="*/ 0 w 372079"/>
                <a:gd name="connsiteY6" fmla="*/ 348210 h 435263"/>
                <a:gd name="connsiteX7" fmla="*/ 0 w 372079"/>
                <a:gd name="connsiteY7" fmla="*/ 87053 h 4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079" h="435263">
                  <a:moveTo>
                    <a:pt x="0" y="87053"/>
                  </a:moveTo>
                  <a:lnTo>
                    <a:pt x="186040" y="87053"/>
                  </a:lnTo>
                  <a:lnTo>
                    <a:pt x="186040" y="0"/>
                  </a:lnTo>
                  <a:lnTo>
                    <a:pt x="372079" y="217632"/>
                  </a:lnTo>
                  <a:lnTo>
                    <a:pt x="186040" y="435263"/>
                  </a:lnTo>
                  <a:lnTo>
                    <a:pt x="186040" y="348210"/>
                  </a:lnTo>
                  <a:lnTo>
                    <a:pt x="0" y="348210"/>
                  </a:lnTo>
                  <a:lnTo>
                    <a:pt x="0" y="8705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5630473"/>
                <a:satOff val="43334"/>
                <a:lumOff val="-11470"/>
                <a:alphaOff val="0"/>
              </a:schemeClr>
            </a:fillRef>
            <a:effectRef idx="0">
              <a:schemeClr val="accent3">
                <a:hueOff val="-5630473"/>
                <a:satOff val="43334"/>
                <a:lumOff val="-11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7053" rIns="111624" bIns="87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6501380" y="1478488"/>
              <a:ext cx="1755093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7507298"/>
                <a:satOff val="57778"/>
                <a:lumOff val="-15294"/>
                <a:alphaOff val="0"/>
              </a:schemeClr>
            </a:fillRef>
            <a:effectRef idx="0">
              <a:schemeClr val="accent3">
                <a:hueOff val="-7507298"/>
                <a:satOff val="57778"/>
                <a:lumOff val="-1529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Feature Selection</a:t>
              </a:r>
              <a:endParaRPr lang="en-US" sz="220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422108" y="1787384"/>
              <a:ext cx="372079" cy="435263"/>
            </a:xfrm>
            <a:custGeom>
              <a:avLst/>
              <a:gdLst>
                <a:gd name="connsiteX0" fmla="*/ 0 w 372079"/>
                <a:gd name="connsiteY0" fmla="*/ 87053 h 435263"/>
                <a:gd name="connsiteX1" fmla="*/ 186040 w 372079"/>
                <a:gd name="connsiteY1" fmla="*/ 87053 h 435263"/>
                <a:gd name="connsiteX2" fmla="*/ 186040 w 372079"/>
                <a:gd name="connsiteY2" fmla="*/ 0 h 435263"/>
                <a:gd name="connsiteX3" fmla="*/ 372079 w 372079"/>
                <a:gd name="connsiteY3" fmla="*/ 217632 h 435263"/>
                <a:gd name="connsiteX4" fmla="*/ 186040 w 372079"/>
                <a:gd name="connsiteY4" fmla="*/ 435263 h 435263"/>
                <a:gd name="connsiteX5" fmla="*/ 186040 w 372079"/>
                <a:gd name="connsiteY5" fmla="*/ 348210 h 435263"/>
                <a:gd name="connsiteX6" fmla="*/ 0 w 372079"/>
                <a:gd name="connsiteY6" fmla="*/ 348210 h 435263"/>
                <a:gd name="connsiteX7" fmla="*/ 0 w 372079"/>
                <a:gd name="connsiteY7" fmla="*/ 87053 h 4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079" h="435263">
                  <a:moveTo>
                    <a:pt x="0" y="87053"/>
                  </a:moveTo>
                  <a:lnTo>
                    <a:pt x="186040" y="87053"/>
                  </a:lnTo>
                  <a:lnTo>
                    <a:pt x="186040" y="0"/>
                  </a:lnTo>
                  <a:lnTo>
                    <a:pt x="372079" y="217632"/>
                  </a:lnTo>
                  <a:lnTo>
                    <a:pt x="186040" y="435263"/>
                  </a:lnTo>
                  <a:lnTo>
                    <a:pt x="186040" y="348210"/>
                  </a:lnTo>
                  <a:lnTo>
                    <a:pt x="0" y="348210"/>
                  </a:lnTo>
                  <a:lnTo>
                    <a:pt x="0" y="8705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1260947"/>
                <a:satOff val="86667"/>
                <a:lumOff val="-22941"/>
                <a:alphaOff val="0"/>
              </a:schemeClr>
            </a:fillRef>
            <a:effectRef idx="0">
              <a:schemeClr val="accent3">
                <a:hueOff val="-11260947"/>
                <a:satOff val="86667"/>
                <a:lumOff val="-2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7053" rIns="111624" bIns="87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9057002" y="1506384"/>
              <a:ext cx="1755093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1260947"/>
                <a:satOff val="86667"/>
                <a:lumOff val="-22941"/>
                <a:alphaOff val="0"/>
              </a:schemeClr>
            </a:fillRef>
            <a:effectRef idx="0">
              <a:schemeClr val="accent3">
                <a:hueOff val="-11260947"/>
                <a:satOff val="86667"/>
                <a:lumOff val="-2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Training Labels</a:t>
              </a:r>
              <a:endParaRPr lang="en-US" sz="2200" kern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6022" y="2544348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3399"/>
                </a:solidFill>
              </a:rPr>
              <a:t>6-month data from Yahoo finance</a:t>
            </a:r>
            <a:endParaRPr lang="en-US" dirty="0">
              <a:solidFill>
                <a:srgbClr val="FF3399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20028" y="3253919"/>
            <a:ext cx="0" cy="19704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2873" y="4342810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6033" y="417531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Open/Close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2873" y="4776564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6033" y="4587864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02873" y="390609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6033" y="3717398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02873" y="5224386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9273" y="5035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High/Low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7748" y="3263517"/>
            <a:ext cx="136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Raw Data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2685" y="2574867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3399"/>
                </a:solidFill>
              </a:rPr>
              <a:t>10 features calculated from price trend</a:t>
            </a:r>
            <a:endParaRPr lang="en-US" dirty="0">
              <a:solidFill>
                <a:srgbClr val="FF3399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455987" y="3251717"/>
            <a:ext cx="17155" cy="18836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55987" y="434060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542" y="4168859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of change (ROCR)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455987" y="4774362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9542" y="4573882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Strength (RSI)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55987" y="3903896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9542" y="37109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Momentum (MOM)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73142" y="567923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00862" y="3261315"/>
            <a:ext cx="273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Attributes = </a:t>
            </a:r>
            <a:r>
              <a:rPr lang="en-US" sz="2000" dirty="0" err="1" smtClean="0">
                <a:solidFill>
                  <a:srgbClr val="3333CC"/>
                </a:solidFill>
              </a:rPr>
              <a:t>fn</a:t>
            </a:r>
            <a:r>
              <a:rPr lang="en-US" sz="2000" dirty="0" smtClean="0">
                <a:solidFill>
                  <a:srgbClr val="3333CC"/>
                </a:solidFill>
              </a:rPr>
              <a:t> (time)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89542" y="5461925"/>
            <a:ext cx="239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Average (MACD)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55986" y="5135381"/>
            <a:ext cx="1" cy="58606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53106" y="4930193"/>
            <a:ext cx="95555" cy="95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4750758" y="5124797"/>
            <a:ext cx="95555" cy="95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4750758" y="5321745"/>
            <a:ext cx="95555" cy="95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234111" y="2587359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3399"/>
                </a:solidFill>
              </a:rPr>
              <a:t>Down select key features</a:t>
            </a:r>
            <a:endParaRPr lang="en-US" dirty="0">
              <a:solidFill>
                <a:srgbClr val="FF3399"/>
              </a:solidFill>
            </a:endParaRPr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 flipH="1">
            <a:off x="7678739" y="3233690"/>
            <a:ext cx="1" cy="412762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2623" y="3695355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the features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678739" y="4025284"/>
            <a:ext cx="16288" cy="427735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92623" y="4408059"/>
            <a:ext cx="268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 Randomized Tree Algorithm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695027" y="5054390"/>
            <a:ext cx="16288" cy="427735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15618" y="5514188"/>
            <a:ext cx="227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50% features retained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42082" y="969110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3333CC"/>
                </a:solidFill>
              </a:rPr>
              <a:t>X</a:t>
            </a:r>
            <a:r>
              <a:rPr lang="en-US" sz="2400" b="1" baseline="-25000" dirty="0" err="1" smtClean="0">
                <a:solidFill>
                  <a:srgbClr val="3333CC"/>
                </a:solidFill>
              </a:rPr>
              <a:t>train</a:t>
            </a:r>
            <a:r>
              <a:rPr lang="en-US" sz="2400" b="1" baseline="-25000" dirty="0" smtClean="0">
                <a:solidFill>
                  <a:srgbClr val="3333CC"/>
                </a:solidFill>
              </a:rPr>
              <a:t>/test</a:t>
            </a:r>
            <a:endParaRPr lang="en-US" sz="2400" b="1" baseline="-25000" dirty="0">
              <a:solidFill>
                <a:srgbClr val="3333C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71213" y="925877"/>
            <a:ext cx="83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3333CC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3333CC"/>
                </a:solidFill>
              </a:rPr>
              <a:t>train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20053" y="2586153"/>
            <a:ext cx="288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3399"/>
                </a:solidFill>
              </a:rPr>
              <a:t>Decision Labels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00886" y="3027193"/>
            <a:ext cx="2201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Y(t) = </a:t>
            </a:r>
            <a:r>
              <a:rPr lang="en-US" sz="2000" dirty="0" err="1" smtClean="0">
                <a:solidFill>
                  <a:srgbClr val="3333CC"/>
                </a:solidFill>
              </a:rPr>
              <a:t>fn</a:t>
            </a:r>
            <a:r>
              <a:rPr lang="en-US" sz="2000" dirty="0" smtClean="0">
                <a:solidFill>
                  <a:srgbClr val="3333CC"/>
                </a:solidFill>
              </a:rPr>
              <a:t> (future price trend)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554638" y="3675740"/>
            <a:ext cx="0" cy="2011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556822" y="4409474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39334" y="4639544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(3)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556822" y="484322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57160" y="5492855"/>
            <a:ext cx="198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Bearish (5)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9556822" y="3972762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959982" y="3784062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Bullish (1)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9556822" y="5291050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932163" y="505831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Bearish (4)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941781" y="420283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Bullish (2)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540089" y="5687420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9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906" y="2377925"/>
            <a:ext cx="9513497" cy="1012390"/>
          </a:xfrm>
        </p:spPr>
        <p:txBody>
          <a:bodyPr/>
          <a:lstStyle/>
          <a:p>
            <a:r>
              <a:rPr lang="en-US" dirty="0" smtClean="0"/>
              <a:t>Feature Generation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162687" y="3235570"/>
            <a:ext cx="6092825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I. Trend Indicators</a:t>
            </a:r>
            <a:br>
              <a:rPr lang="en-US" sz="2800" dirty="0"/>
            </a:br>
            <a:r>
              <a:rPr lang="en-US" sz="2800" dirty="0"/>
              <a:t>II. Change Indicators</a:t>
            </a:r>
            <a:br>
              <a:rPr lang="en-US" sz="2800" dirty="0"/>
            </a:br>
            <a:r>
              <a:rPr lang="en-US" sz="2800" dirty="0"/>
              <a:t>III. Mixed(Trends + Change)</a:t>
            </a:r>
            <a:br>
              <a:rPr lang="en-US" sz="2800" dirty="0"/>
            </a:br>
            <a:r>
              <a:rPr lang="en-US" sz="2800" dirty="0"/>
              <a:t>IV. Volatility Indicators</a:t>
            </a:r>
          </a:p>
        </p:txBody>
      </p:sp>
    </p:spTree>
    <p:extLst>
      <p:ext uri="{BB962C8B-B14F-4D97-AF65-F5344CB8AC3E}">
        <p14:creationId xmlns:p14="http://schemas.microsoft.com/office/powerpoint/2010/main" val="399657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Feature Extraction: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36" y="1167618"/>
            <a:ext cx="8277368" cy="3530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11" y="5072289"/>
            <a:ext cx="738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Raw data</a:t>
            </a:r>
            <a:r>
              <a:rPr lang="en-US" dirty="0" smtClean="0"/>
              <a:t>: Open / Close each day ; Volume; intraday highs &amp; lows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911" y="5446555"/>
            <a:ext cx="1092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Processed data </a:t>
            </a:r>
            <a:r>
              <a:rPr lang="en-US" dirty="0" smtClean="0"/>
              <a:t>: Candlestick plot shows price “change” trend – </a:t>
            </a:r>
            <a:r>
              <a:rPr lang="en-US" b="1" dirty="0" smtClean="0">
                <a:solidFill>
                  <a:srgbClr val="FF0000"/>
                </a:solidFill>
              </a:rPr>
              <a:t>red box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loss; open box </a:t>
            </a:r>
            <a:r>
              <a:rPr lang="en-US" dirty="0" smtClean="0">
                <a:sym typeface="Wingdings" panose="05000000000000000000" pitchFamily="2" charset="2"/>
              </a:rPr>
              <a:t> gain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: Simple construction of </a:t>
            </a:r>
            <a:r>
              <a:rPr lang="en-US" dirty="0" err="1" smtClean="0">
                <a:sym typeface="Wingdings" panose="05000000000000000000" pitchFamily="2" charset="2"/>
              </a:rPr>
              <a:t>Y</a:t>
            </a:r>
            <a:r>
              <a:rPr lang="en-US" baseline="-25000" dirty="0" err="1" smtClean="0">
                <a:sym typeface="Wingdings" panose="05000000000000000000" pitchFamily="2" charset="2"/>
              </a:rPr>
              <a:t>train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-1</a:t>
            </a:r>
            <a:r>
              <a:rPr lang="en-US" dirty="0" smtClean="0">
                <a:sym typeface="Wingdings" panose="05000000000000000000" pitchFamily="2" charset="2"/>
              </a:rPr>
              <a:t> if next day is red box;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if open box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1487979" y="3529411"/>
            <a:ext cx="323557" cy="102694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214" y="3673549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9666" y="1679452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Value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07101" y="4890457"/>
            <a:ext cx="73152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1406" y="4698023"/>
            <a:ext cx="16376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 month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9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Features : Trends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96" y="1252026"/>
            <a:ext cx="8662088" cy="3657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869329" y="2883878"/>
            <a:ext cx="225083" cy="37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76940" y="32637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SMA50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01662" y="3073791"/>
            <a:ext cx="511796" cy="27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8816" y="2587765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SMA5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EMA5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5638" y="5210986"/>
            <a:ext cx="507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SMAD</a:t>
            </a:r>
            <a:r>
              <a:rPr lang="en-US" dirty="0" smtClean="0"/>
              <a:t> : Simple Moving Average For ‘D’ days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463611" y="5022152"/>
                <a:ext cx="1486882" cy="74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11" y="5022152"/>
                <a:ext cx="1486882" cy="74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45896" y="5580318"/>
            <a:ext cx="560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EMAD</a:t>
            </a:r>
            <a:r>
              <a:rPr lang="en-US" dirty="0" smtClean="0"/>
              <a:t> : Exponential Moving Average For ‘D’ days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5638" y="5932438"/>
            <a:ext cx="101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TRIX</a:t>
            </a:r>
            <a:r>
              <a:rPr lang="en-US" dirty="0" smtClean="0"/>
              <a:t> : Triple EMA is TR(t)/TR(t-1) where  TR(t) = EMA(EMA(EMA(Price(t)))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950283" y="643707"/>
                <a:ext cx="41529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b="1" dirty="0" smtClean="0">
                    <a:solidFill>
                      <a:srgbClr val="FF3399"/>
                    </a:solidFill>
                    <a:latin typeface="+mj-lt"/>
                  </a:rPr>
                  <a:t>SMA3, EMA3, EMA6, TRIX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283" y="643707"/>
                <a:ext cx="4152932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r="-14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71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Features :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113" y="1547446"/>
            <a:ext cx="628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ROCR</a:t>
            </a:r>
            <a:r>
              <a:rPr lang="en-US" sz="2000" dirty="0" smtClean="0"/>
              <a:t> : Rate of Change </a:t>
            </a:r>
            <a:r>
              <a:rPr lang="en-US" sz="2000" dirty="0"/>
              <a:t>= (Price(t)/Price(t-n))*</a:t>
            </a:r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7113" y="2107809"/>
            <a:ext cx="588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MOM   </a:t>
            </a:r>
            <a:r>
              <a:rPr lang="en-US" sz="2000" dirty="0" smtClean="0"/>
              <a:t>: Momentum          = Price(t) - Price(t-n)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113" y="2711028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WILLR</a:t>
            </a:r>
            <a:r>
              <a:rPr lang="en-US" sz="2000" dirty="0" smtClean="0"/>
              <a:t>: Williams %R        = (High-Closed)/ (High-Closed)*100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7113" y="3269180"/>
            <a:ext cx="7829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</a:rPr>
              <a:t>RSI      </a:t>
            </a:r>
            <a:r>
              <a:rPr lang="en-US" sz="2000" dirty="0" smtClean="0"/>
              <a:t>: Relative Strength = (High-Closed)/ (High-Closed)*100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89768" y="3827332"/>
                <a:ext cx="3783728" cy="518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=100−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68" y="3827332"/>
                <a:ext cx="3783728" cy="518668"/>
              </a:xfrm>
              <a:prstGeom prst="rect">
                <a:avLst/>
              </a:prstGeom>
              <a:blipFill rotWithShape="0">
                <a:blip r:embed="rId2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0" y="4458975"/>
            <a:ext cx="8041314" cy="16157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61710" y="548109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RSI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32764" y="880805"/>
                <a:ext cx="7605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b="1" dirty="0" smtClean="0">
                    <a:solidFill>
                      <a:srgbClr val="FF3399"/>
                    </a:solidFill>
                    <a:latin typeface="+mj-lt"/>
                  </a:rPr>
                  <a:t>ROCR3, ROCR12, MOM1, MOM3, WILLR, RSI6, RS112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64" y="880805"/>
                <a:ext cx="760580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235664" y="4274309"/>
            <a:ext cx="32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Extremely popular indicator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5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Features : </a:t>
            </a:r>
            <a:r>
              <a:rPr lang="en-US" dirty="0" smtClean="0"/>
              <a:t>Trends + Changes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5" y="1584163"/>
            <a:ext cx="9743746" cy="169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875" y="3595396"/>
            <a:ext cx="72063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3399"/>
                </a:solidFill>
              </a:rPr>
              <a:t>MACD(</a:t>
            </a:r>
            <a:r>
              <a:rPr lang="en-US" sz="2000" dirty="0" err="1" smtClean="0">
                <a:solidFill>
                  <a:srgbClr val="FF3399"/>
                </a:solidFill>
              </a:rPr>
              <a:t>a,b,c</a:t>
            </a:r>
            <a:r>
              <a:rPr lang="en-US" sz="2000" dirty="0" smtClean="0">
                <a:solidFill>
                  <a:srgbClr val="FF3399"/>
                </a:solidFill>
              </a:rPr>
              <a:t>) : Moving Average Convergence Divergence </a:t>
            </a:r>
          </a:p>
          <a:p>
            <a:r>
              <a:rPr lang="en-US" b="1" dirty="0" smtClean="0"/>
              <a:t>MACD Series  </a:t>
            </a:r>
            <a:r>
              <a:rPr lang="en-US" dirty="0" smtClean="0"/>
              <a:t>= (EMA for </a:t>
            </a:r>
            <a:r>
              <a:rPr lang="en-US" dirty="0" smtClean="0">
                <a:solidFill>
                  <a:srgbClr val="3333CC"/>
                </a:solidFill>
              </a:rPr>
              <a:t>a</a:t>
            </a:r>
            <a:r>
              <a:rPr lang="en-US" dirty="0" smtClean="0"/>
              <a:t> days – EMA for </a:t>
            </a:r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days)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Signal Line      </a:t>
            </a:r>
            <a:r>
              <a:rPr lang="en-US" dirty="0" smtClean="0"/>
              <a:t>= Calculate EMA of MACD series for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 days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Histogram</a:t>
            </a:r>
            <a:r>
              <a:rPr lang="en-US" dirty="0" smtClean="0"/>
              <a:t>       = MACD Series – Signal 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2875" y="5190385"/>
            <a:ext cx="6092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Extensively Used Metric For Traders :</a:t>
            </a:r>
          </a:p>
          <a:p>
            <a:r>
              <a:rPr lang="en-US" b="1" dirty="0" smtClean="0"/>
              <a:t>MACD </a:t>
            </a:r>
            <a:r>
              <a:rPr lang="en-US" b="1" dirty="0"/>
              <a:t>Line</a:t>
            </a:r>
            <a:r>
              <a:rPr lang="en-US" dirty="0"/>
              <a:t>: (</a:t>
            </a:r>
            <a:r>
              <a:rPr lang="en-US" dirty="0">
                <a:solidFill>
                  <a:srgbClr val="3333CC"/>
                </a:solidFill>
              </a:rPr>
              <a:t>12</a:t>
            </a:r>
            <a:r>
              <a:rPr lang="en-US" dirty="0"/>
              <a:t>-day EMA - </a:t>
            </a:r>
            <a:r>
              <a:rPr lang="en-US" dirty="0">
                <a:solidFill>
                  <a:srgbClr val="00B050"/>
                </a:solidFill>
              </a:rPr>
              <a:t>26</a:t>
            </a:r>
            <a:r>
              <a:rPr lang="en-US" dirty="0"/>
              <a:t>-day EMA)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Signal </a:t>
            </a:r>
            <a:r>
              <a:rPr lang="en-US" b="1" dirty="0">
                <a:solidFill>
                  <a:srgbClr val="FF0000"/>
                </a:solidFill>
              </a:rPr>
              <a:t>Line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-day EMA of MACD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65367" y="1584163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777090" y="243209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44487" y="1760009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365588" y="2317206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89453" y="1345964"/>
            <a:ext cx="365759" cy="414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9453" y="1032890"/>
            <a:ext cx="134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MACD line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289454" y="1849816"/>
            <a:ext cx="182878" cy="721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7908" y="257162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Series line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105700" y="788647"/>
                <a:ext cx="4455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b="1" dirty="0" smtClean="0">
                    <a:solidFill>
                      <a:srgbClr val="FF3399"/>
                    </a:solidFill>
                    <a:latin typeface="+mj-lt"/>
                  </a:rPr>
                  <a:t>MACD, </a:t>
                </a:r>
                <a:r>
                  <a:rPr lang="en-US" sz="2000" b="1" dirty="0" err="1" smtClean="0">
                    <a:solidFill>
                      <a:srgbClr val="FF3399"/>
                    </a:solidFill>
                    <a:latin typeface="+mj-lt"/>
                  </a:rPr>
                  <a:t>MACDSig</a:t>
                </a:r>
                <a:r>
                  <a:rPr lang="en-US" sz="2000" b="1" dirty="0" smtClean="0">
                    <a:solidFill>
                      <a:srgbClr val="FF3399"/>
                    </a:solidFill>
                    <a:latin typeface="+mj-lt"/>
                  </a:rPr>
                  <a:t>, </a:t>
                </a:r>
                <a:r>
                  <a:rPr lang="en-US" sz="2000" b="1" dirty="0" err="1" smtClean="0">
                    <a:solidFill>
                      <a:srgbClr val="FF3399"/>
                    </a:solidFill>
                    <a:latin typeface="+mj-lt"/>
                  </a:rPr>
                  <a:t>MACDHist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rgbClr val="FF3399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00" y="788647"/>
                <a:ext cx="445577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53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 smtClean="0"/>
              <a:t>Features : Volatility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58" y="1744394"/>
            <a:ext cx="7794976" cy="448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31" y="2433711"/>
            <a:ext cx="3945986" cy="717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903" y="3391633"/>
            <a:ext cx="2171554" cy="8329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408049" y="3110279"/>
            <a:ext cx="576775" cy="2813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4318292" y="2152357"/>
            <a:ext cx="576775" cy="2813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8176" y="1078747"/>
            <a:ext cx="402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Average true range (ATR):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58" y="4346917"/>
            <a:ext cx="7909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High ATR </a:t>
            </a:r>
            <a:r>
              <a:rPr lang="en-US" sz="2000" dirty="0" smtClean="0">
                <a:sym typeface="Wingdings" panose="05000000000000000000" pitchFamily="2" charset="2"/>
              </a:rPr>
              <a:t> Traders are enthusiastic &amp; committed to the stock</a:t>
            </a:r>
          </a:p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Low ATR  </a:t>
            </a:r>
            <a:r>
              <a:rPr lang="en-US" sz="2000" dirty="0" smtClean="0">
                <a:sym typeface="Wingdings" panose="05000000000000000000" pitchFamily="2" charset="2"/>
              </a:rPr>
              <a:t> Interest is waning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575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Qrvo">
  <a:themeElements>
    <a:clrScheme name="Qorvo">
      <a:dk1>
        <a:sysClr val="windowText" lastClr="000000"/>
      </a:dk1>
      <a:lt1>
        <a:sysClr val="window" lastClr="FFFFFF"/>
      </a:lt1>
      <a:dk2>
        <a:srgbClr val="009EE1"/>
      </a:dk2>
      <a:lt2>
        <a:srgbClr val="FFFFFF"/>
      </a:lt2>
      <a:accent1>
        <a:srgbClr val="009EE1"/>
      </a:accent1>
      <a:accent2>
        <a:srgbClr val="000000"/>
      </a:accent2>
      <a:accent3>
        <a:srgbClr val="AAB0BE"/>
      </a:accent3>
      <a:accent4>
        <a:srgbClr val="F38B00"/>
      </a:accent4>
      <a:accent5>
        <a:srgbClr val="77BC1F"/>
      </a:accent5>
      <a:accent6>
        <a:srgbClr val="F2DB00"/>
      </a:accent6>
      <a:hlink>
        <a:srgbClr val="0000FF"/>
      </a:hlink>
      <a:folHlink>
        <a:srgbClr val="800080"/>
      </a:folHlink>
    </a:clrScheme>
    <a:fontScheme name="Qorvo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Qrvo" id="{229F07D8-EE68-47D3-841B-96C7C9E9945B}" vid="{87F0E0C2-76B8-43DC-BBC5-FCA617002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565</Words>
  <Application>Microsoft Office PowerPoint</Application>
  <PresentationFormat>Custom</PresentationFormat>
  <Paragraphs>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Cambria Math</vt:lpstr>
      <vt:lpstr>Courier New</vt:lpstr>
      <vt:lpstr>Wingdings</vt:lpstr>
      <vt:lpstr>Qrvo</vt:lpstr>
      <vt:lpstr>PowerPoint Presentation</vt:lpstr>
      <vt:lpstr>Can We Predict Stocks?</vt:lpstr>
      <vt:lpstr>Overview of Training Model For Each Trade</vt:lpstr>
      <vt:lpstr>Feature Generation </vt:lpstr>
      <vt:lpstr>Feature Extraction: </vt:lpstr>
      <vt:lpstr>Features : Trends </vt:lpstr>
      <vt:lpstr>Features : Changes</vt:lpstr>
      <vt:lpstr>Features : Trends + Changes </vt:lpstr>
      <vt:lpstr>Features : Volatility</vt:lpstr>
      <vt:lpstr>Summary of Features Extracted:</vt:lpstr>
      <vt:lpstr>Ranking Features:</vt:lpstr>
      <vt:lpstr>Training Model</vt:lpstr>
      <vt:lpstr>How To Create Training Labels Y</vt:lpstr>
      <vt:lpstr>Testing The Model Using SVM</vt:lpstr>
      <vt:lpstr>Dependence of Accuracy With N_Features</vt:lpstr>
      <vt:lpstr>How Well In Future is Model Accurate?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 Jyothi</dc:creator>
  <cp:lastModifiedBy>Sadhu, Jyothi</cp:lastModifiedBy>
  <cp:revision>28</cp:revision>
  <dcterms:created xsi:type="dcterms:W3CDTF">2016-11-13T03:37:37Z</dcterms:created>
  <dcterms:modified xsi:type="dcterms:W3CDTF">2016-11-13T17:17:44Z</dcterms:modified>
</cp:coreProperties>
</file>