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5" r:id="rId9"/>
    <p:sldId id="273" r:id="rId10"/>
    <p:sldId id="277" r:id="rId11"/>
    <p:sldId id="278" r:id="rId12"/>
    <p:sldId id="270" r:id="rId13"/>
    <p:sldId id="264" r:id="rId14"/>
    <p:sldId id="266" r:id="rId15"/>
    <p:sldId id="269" r:id="rId16"/>
    <p:sldId id="271" r:id="rId17"/>
    <p:sldId id="274" r:id="rId18"/>
    <p:sldId id="275" r:id="rId19"/>
    <p:sldId id="267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69"/>
  </p:normalViewPr>
  <p:slideViewPr>
    <p:cSldViewPr snapToGrid="0" snapToObjects="1">
      <p:cViewPr>
        <p:scale>
          <a:sx n="82" d="100"/>
          <a:sy n="82" d="100"/>
        </p:scale>
        <p:origin x="1352" y="424"/>
      </p:cViewPr>
      <p:guideLst/>
    </p:cSldViewPr>
  </p:slideViewPr>
  <p:outlineViewPr>
    <p:cViewPr>
      <p:scale>
        <a:sx n="33" d="100"/>
        <a:sy n="33" d="100"/>
      </p:scale>
      <p:origin x="0" y="-22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B0BB5-7A47-A842-A995-CA3AE6E5D795}" type="datetime1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9E80-17C9-3949-985C-1138E7C6E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934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FDC8E-9DA1-D24C-A317-2FD27350B247}" type="datetime1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09738-6598-D649-893D-F2513970B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37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09738-6598-D649-893D-F2513970B03F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1115026-2D48-E949-A0BD-AEC75323C493}" type="datetime1">
              <a:rPr lang="en-US" smtClean="0"/>
              <a:t>7/25/17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4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6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6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BAE7B-98CB-C14B-AB0E-68EE3CDA4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9A0E-FB58-1546-99C5-1CC85AC0EF96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E18-CA9D-0B41-B9CF-DEEA2077C512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74E5-3BB6-2A4B-87E4-69FA8726A3F5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1ED2-3915-D64E-B09D-79949CB0EF51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A974-808D-A647-9A57-B70564CB921B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CCA6-A199-BA4F-9B19-23ACD7F6E118}" type="datetime1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0A87-DFBD-F64E-838F-D2C0421ECAE2}" type="datetime1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6D9E-4B2D-724B-994B-FB0FB952B278}" type="datetime1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D413-E9DF-C74E-9A41-0A1766950866}" type="datetime1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627B-3C56-714B-81ED-2DAF5FC153E0}" type="datetime1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0CE0-A66F-2B4C-AA7D-A7F71891ADE2}" type="datetime1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5234-63AE-1F4B-B5DE-04F332E7DE73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9D29-DEB4-084E-A230-1CE58E7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9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1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80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Position Measurements with CRV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Arrival Time and Light Yield Differences</a:t>
            </a:r>
          </a:p>
          <a:p>
            <a:r>
              <a:rPr lang="en-US" sz="2000" dirty="0"/>
              <a:t>Test runs </a:t>
            </a:r>
            <a:r>
              <a:rPr lang="en-US" sz="2000" dirty="0" smtClean="0"/>
              <a:t>1002,1005-1018 </a:t>
            </a:r>
            <a:r>
              <a:rPr lang="en-US" sz="2000" dirty="0"/>
              <a:t>from </a:t>
            </a:r>
            <a:r>
              <a:rPr lang="en-US" sz="2000" dirty="0" smtClean="0"/>
              <a:t>June 2017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325563"/>
            <a:ext cx="5374747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27" y="1325563"/>
            <a:ext cx="5374747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0158" y="5609077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3200" baseline="-25000" dirty="0" err="1" smtClean="0"/>
              <a:t>using</a:t>
            </a:r>
            <a:r>
              <a:rPr lang="en-US" sz="3200" baseline="-25000" dirty="0" smtClean="0"/>
              <a:t> peak time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≈</a:t>
            </a:r>
            <a:r>
              <a:rPr lang="en-US" sz="3200" dirty="0" smtClean="0"/>
              <a:t> 166.975mm/ns</a:t>
            </a:r>
            <a:endParaRPr lang="en-US" sz="32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Using Peak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7411" y="5626632"/>
            <a:ext cx="4794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n-US" sz="3200" baseline="-25000" dirty="0" err="1" smtClean="0"/>
              <a:t>using</a:t>
            </a:r>
            <a:r>
              <a:rPr lang="en-US" sz="3200" baseline="-25000" dirty="0" smtClean="0"/>
              <a:t> LE time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≈</a:t>
            </a:r>
            <a:r>
              <a:rPr lang="en-US" sz="3200" dirty="0" smtClean="0"/>
              <a:t> </a:t>
            </a:r>
            <a:r>
              <a:rPr lang="nb-NO" sz="3200" dirty="0" smtClean="0"/>
              <a:t>140.835</a:t>
            </a:r>
            <a:r>
              <a:rPr lang="en-US" sz="3200" dirty="0" smtClean="0"/>
              <a:t>mm/ns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325563"/>
            <a:ext cx="5660765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245" y="1325563"/>
            <a:ext cx="5660765" cy="3657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Using 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2175" y="2702258"/>
            <a:ext cx="501842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Position Plots </a:t>
            </a:r>
            <a:endParaRPr lang="en-US" sz="6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Run 1002</a:t>
            </a:r>
          </a:p>
        </p:txBody>
      </p:sp>
    </p:spTree>
    <p:extLst>
      <p:ext uri="{BB962C8B-B14F-4D97-AF65-F5344CB8AC3E}">
        <p14:creationId xmlns:p14="http://schemas.microsoft.com/office/powerpoint/2010/main" val="13418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Using Peak Time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26" y="321310"/>
            <a:ext cx="4670131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26" y="3338830"/>
            <a:ext cx="4670131" cy="30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9" y="1589034"/>
            <a:ext cx="6092209" cy="4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Using LE Time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25" y="321310"/>
            <a:ext cx="4670131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26" y="3338830"/>
            <a:ext cx="4670131" cy="301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9" y="1589034"/>
            <a:ext cx="6092209" cy="4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2175" y="2702258"/>
            <a:ext cx="501842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Position Plots </a:t>
            </a:r>
            <a:endParaRPr lang="en-US" sz="6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Run 1018</a:t>
            </a:r>
          </a:p>
        </p:txBody>
      </p:sp>
    </p:spTree>
    <p:extLst>
      <p:ext uri="{BB962C8B-B14F-4D97-AF65-F5344CB8AC3E}">
        <p14:creationId xmlns:p14="http://schemas.microsoft.com/office/powerpoint/2010/main" val="457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Using Peak Time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49" y="321310"/>
            <a:ext cx="4670131" cy="3017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50" y="3338830"/>
            <a:ext cx="4670131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3" y="1589024"/>
            <a:ext cx="6410816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Using LE Time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37" y="321310"/>
            <a:ext cx="4670131" cy="30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37" y="3338830"/>
            <a:ext cx="4670131" cy="301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3" y="1589024"/>
            <a:ext cx="6410816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Correlation Plots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"/>
          <a:stretch/>
        </p:blipFill>
        <p:spPr>
          <a:xfrm>
            <a:off x="6095999" y="1558269"/>
            <a:ext cx="5592418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1"/>
          <a:stretch/>
        </p:blipFill>
        <p:spPr>
          <a:xfrm>
            <a:off x="530749" y="1558269"/>
            <a:ext cx="5565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both fibers are used, for both peak and LE time methods...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s</a:t>
            </a:r>
            <a:r>
              <a:rPr lang="en-US" dirty="0" smtClean="0"/>
              <a:t>tandard deviation becomes smaller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a</a:t>
            </a:r>
            <a:r>
              <a:rPr lang="en-US" dirty="0" smtClean="0"/>
              <a:t>verage position becomes less accurate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79" y="0"/>
            <a:ext cx="7948749" cy="1325563"/>
          </a:xfrm>
        </p:spPr>
        <p:txBody>
          <a:bodyPr/>
          <a:lstStyle/>
          <a:p>
            <a:r>
              <a:rPr lang="en-US" dirty="0" smtClean="0"/>
              <a:t>Go Figure </a:t>
            </a:r>
            <a:r>
              <a:rPr lang="en-US" sz="2200" dirty="0" smtClean="0"/>
              <a:t>(Test Beam Run Setup)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53" y="1120845"/>
            <a:ext cx="7026728" cy="5063862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F7FE-2B06-FB4F-B228-FD0F8C97E64D}" type="datetime1">
              <a:rPr lang="en-US" smtClean="0"/>
              <a:t>7/25/17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8377" y="3144944"/>
            <a:ext cx="9795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6000" b="1" i="1" dirty="0">
                <a:solidFill>
                  <a:srgbClr val="FF0000"/>
                </a:solidFill>
              </a:rPr>
              <a:t> CRV has no wired chambers</a:t>
            </a:r>
            <a:r>
              <a:rPr lang="en-US" sz="6000" b="1" i="1" dirty="0" smtClean="0">
                <a:solidFill>
                  <a:srgbClr val="FF0000"/>
                </a:solidFill>
              </a:rPr>
              <a:t>...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Light Yield Difference Method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28857" y="1951670"/>
            <a:ext cx="10058400" cy="731520"/>
            <a:chOff x="685232" y="2333766"/>
            <a:chExt cx="10058400" cy="731520"/>
          </a:xfrm>
        </p:grpSpPr>
        <p:sp>
          <p:nvSpPr>
            <p:cNvPr id="4" name="Rectangle 3"/>
            <p:cNvSpPr/>
            <p:nvPr/>
          </p:nvSpPr>
          <p:spPr>
            <a:xfrm>
              <a:off x="685232" y="2333766"/>
              <a:ext cx="100584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232" y="2699526"/>
              <a:ext cx="100584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7548412" y="2349116"/>
            <a:ext cx="301752" cy="301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3057" y="2043792"/>
            <a:ext cx="685800" cy="1203960"/>
            <a:chOff x="381000" y="1688909"/>
            <a:chExt cx="685800" cy="1203960"/>
          </a:xfrm>
        </p:grpSpPr>
        <p:grpSp>
          <p:nvGrpSpPr>
            <p:cNvPr id="54" name="Group 53"/>
            <p:cNvGrpSpPr/>
            <p:nvPr/>
          </p:nvGrpSpPr>
          <p:grpSpPr>
            <a:xfrm>
              <a:off x="381000" y="1688909"/>
              <a:ext cx="685800" cy="560438"/>
              <a:chOff x="381000" y="1688909"/>
              <a:chExt cx="685800" cy="56043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381000" y="168890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381000" y="188063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81000" y="205761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81000" y="224934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>
              <a:off x="381000" y="1688909"/>
              <a:ext cx="0" cy="120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4688" y="3247752"/>
            <a:ext cx="697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FEB 1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1087257" y="2043792"/>
            <a:ext cx="685800" cy="1203960"/>
            <a:chOff x="11125200" y="1688909"/>
            <a:chExt cx="685800" cy="1203960"/>
          </a:xfrm>
        </p:grpSpPr>
        <p:grpSp>
          <p:nvGrpSpPr>
            <p:cNvPr id="55" name="Group 54"/>
            <p:cNvGrpSpPr/>
            <p:nvPr/>
          </p:nvGrpSpPr>
          <p:grpSpPr>
            <a:xfrm>
              <a:off x="11125200" y="1688909"/>
              <a:ext cx="685800" cy="560438"/>
              <a:chOff x="381000" y="1688909"/>
              <a:chExt cx="685800" cy="5604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381000" y="168890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381000" y="188063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1000" y="205761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81000" y="224934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11811000" y="1688909"/>
              <a:ext cx="0" cy="120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1355967" y="3247752"/>
            <a:ext cx="697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FEB 2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11636" y="2412356"/>
            <a:ext cx="2575304" cy="202835"/>
            <a:chOff x="6454268" y="1874911"/>
            <a:chExt cx="2575304" cy="202835"/>
          </a:xfrm>
        </p:grpSpPr>
        <p:sp>
          <p:nvSpPr>
            <p:cNvPr id="94" name="Cloud 93"/>
            <p:cNvSpPr/>
            <p:nvPr/>
          </p:nvSpPr>
          <p:spPr>
            <a:xfrm>
              <a:off x="8021629" y="1874911"/>
              <a:ext cx="221559" cy="192980"/>
            </a:xfrm>
            <a:prstGeom prst="cloud">
              <a:avLst/>
            </a:prstGeom>
            <a:gradFill>
              <a:gsLst>
                <a:gs pos="7000">
                  <a:srgbClr val="FF0000"/>
                </a:gs>
                <a:gs pos="31000">
                  <a:srgbClr val="FFFF00"/>
                </a:gs>
                <a:gs pos="76000">
                  <a:srgbClr val="0070C0"/>
                </a:gs>
                <a:gs pos="92000">
                  <a:srgbClr val="7030A0"/>
                </a:gs>
                <a:gs pos="55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8243188" y="1955809"/>
              <a:ext cx="7863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loud 98"/>
            <p:cNvSpPr/>
            <p:nvPr/>
          </p:nvSpPr>
          <p:spPr>
            <a:xfrm flipH="1">
              <a:off x="7240652" y="1884766"/>
              <a:ext cx="221559" cy="192980"/>
            </a:xfrm>
            <a:prstGeom prst="cloud">
              <a:avLst/>
            </a:prstGeom>
            <a:gradFill>
              <a:gsLst>
                <a:gs pos="7000">
                  <a:srgbClr val="FF0000"/>
                </a:gs>
                <a:gs pos="31000">
                  <a:srgbClr val="FFFF00"/>
                </a:gs>
                <a:gs pos="76000">
                  <a:srgbClr val="0070C0"/>
                </a:gs>
                <a:gs pos="92000">
                  <a:srgbClr val="7030A0"/>
                </a:gs>
                <a:gs pos="55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 flipV="1">
              <a:off x="6454268" y="1965664"/>
              <a:ext cx="7863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28857" y="2926228"/>
            <a:ext cx="10324943" cy="690856"/>
            <a:chOff x="1066800" y="2571345"/>
            <a:chExt cx="10324943" cy="690856"/>
          </a:xfrm>
        </p:grpSpPr>
        <p:sp>
          <p:nvSpPr>
            <p:cNvPr id="83" name="TextBox 82"/>
            <p:cNvSpPr txBox="1"/>
            <p:nvPr/>
          </p:nvSpPr>
          <p:spPr>
            <a:xfrm>
              <a:off x="10593656" y="289286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endParaRPr lang="en-US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1066800" y="2796170"/>
              <a:ext cx="10058400" cy="13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1104485" y="257134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77719" y="3244252"/>
            <a:ext cx="10476081" cy="372832"/>
            <a:chOff x="915662" y="2889369"/>
            <a:chExt cx="10476081" cy="372832"/>
          </a:xfrm>
        </p:grpSpPr>
        <p:sp>
          <p:nvSpPr>
            <p:cNvPr id="78" name="TextBox 77"/>
            <p:cNvSpPr txBox="1"/>
            <p:nvPr/>
          </p:nvSpPr>
          <p:spPr>
            <a:xfrm>
              <a:off x="915662" y="28928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37397" y="2889369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= 3m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8562" y="1308121"/>
            <a:ext cx="10037982" cy="578052"/>
            <a:chOff x="1066505" y="953238"/>
            <a:chExt cx="10037982" cy="578052"/>
          </a:xfrm>
        </p:grpSpPr>
        <p:sp>
          <p:nvSpPr>
            <p:cNvPr id="114" name="Left Brace 113"/>
            <p:cNvSpPr/>
            <p:nvPr/>
          </p:nvSpPr>
          <p:spPr>
            <a:xfrm rot="5400000" flipV="1">
              <a:off x="4285832" y="-1920111"/>
              <a:ext cx="232071" cy="667072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Left Brace 114"/>
            <p:cNvSpPr/>
            <p:nvPr/>
          </p:nvSpPr>
          <p:spPr>
            <a:xfrm rot="5400000" flipV="1">
              <a:off x="9314352" y="-258844"/>
              <a:ext cx="236809" cy="334346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9258074" y="953238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074" y="953238"/>
                  <a:ext cx="47795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215864" y="956929"/>
                  <a:ext cx="472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864" y="956929"/>
                  <a:ext cx="4726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TextBox 124"/>
          <p:cNvSpPr txBox="1"/>
          <p:nvPr/>
        </p:nvSpPr>
        <p:spPr>
          <a:xfrm>
            <a:off x="91630" y="2237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1773056" y="2227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" name="Explosion 2 2"/>
          <p:cNvSpPr/>
          <p:nvPr/>
        </p:nvSpPr>
        <p:spPr>
          <a:xfrm>
            <a:off x="152400" y="2846976"/>
            <a:ext cx="457200" cy="457200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/>
              <a:t>light</a:t>
            </a:r>
            <a:endParaRPr lang="en-US" dirty="0"/>
          </a:p>
        </p:txBody>
      </p:sp>
      <p:sp>
        <p:nvSpPr>
          <p:cNvPr id="60" name="Explosion 2 59"/>
          <p:cNvSpPr/>
          <p:nvPr/>
        </p:nvSpPr>
        <p:spPr>
          <a:xfrm>
            <a:off x="11346946" y="2421842"/>
            <a:ext cx="914400" cy="914400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05917" y="3369387"/>
                <a:ext cx="2344552" cy="1098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</a:rPr>
                        <m:t>𝑅</m:t>
                      </m:r>
                      <m:r>
                        <a:rPr lang="en-US" sz="32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2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17" y="3369387"/>
                <a:ext cx="2344552" cy="10980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170521" y="4521818"/>
            <a:ext cx="3621697" cy="1547731"/>
            <a:chOff x="4170521" y="4521818"/>
            <a:chExt cx="3621697" cy="1547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170521" y="5031764"/>
                  <a:ext cx="3621697" cy="10377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sz="3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  <m:d>
                          <m:dPr>
                            <m:ctrlPr>
                              <a:rPr lang="mr-IN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l-GR" sz="3200" b="0" i="1" smtClean="0">
                                <a:latin typeface="Cambria Math" charset="0"/>
                              </a:rPr>
                              <m:t>𝜆</m:t>
                            </m:r>
                            <m:r>
                              <a:rPr lang="en-US" sz="3200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latin typeface="Cambria Math" charset="0"/>
                          </a:rPr>
                          <m:t>  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521" y="5031764"/>
                  <a:ext cx="3621697" cy="103778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Down Arrow 61"/>
            <p:cNvSpPr/>
            <p:nvPr/>
          </p:nvSpPr>
          <p:spPr>
            <a:xfrm>
              <a:off x="5915323" y="4521818"/>
              <a:ext cx="285466" cy="45303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1636" y="4974849"/>
            <a:ext cx="952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11636" y="3451515"/>
                <a:ext cx="3450881" cy="93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𝑆</m:t>
                      </m:r>
                      <m:r>
                        <a:rPr lang="en-US" sz="3200" i="1">
                          <a:latin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l-GR" sz="32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l-GR" sz="3200" i="1">
                                  <a:latin typeface="Cambria Math" charset="0"/>
                                </a:rPr>
                                <m:t>𝜆</m:t>
                              </m:r>
                            </m:den>
                          </m:f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≈1−</m:t>
                      </m:r>
                      <m:f>
                        <m:fPr>
                          <m:ctrlPr>
                            <a:rPr lang="mr-IN" sz="3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l-GR" sz="3200" i="1">
                              <a:latin typeface="Cambria Math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636" y="3451515"/>
                <a:ext cx="3450881" cy="9357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60" grpId="0" animBg="1"/>
      <p:bldP spid="11" grpId="0"/>
      <p:bldP spid="15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79" y="0"/>
            <a:ext cx="11064903" cy="1325563"/>
          </a:xfrm>
        </p:spPr>
        <p:txBody>
          <a:bodyPr/>
          <a:lstStyle/>
          <a:p>
            <a:r>
              <a:rPr lang="en-US" dirty="0" smtClean="0"/>
              <a:t>Approximating Unknown Attenuation Length (</a:t>
            </a:r>
            <a:r>
              <a:rPr lang="el-GR" dirty="0" smtClean="0"/>
              <a:t>λ)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7385" y="1036607"/>
                <a:ext cx="2757230" cy="80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l-GR" sz="2400" b="0" i="1" smtClean="0">
                              <a:latin typeface="Cambria Math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385" y="1036607"/>
                <a:ext cx="2757230" cy="80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8200" y="1616566"/>
                <a:ext cx="3721605" cy="79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charset="0"/>
                        </a:rPr>
                        <m:t>𝜆</m:t>
                      </m:r>
                      <m:r>
                        <a:rPr lang="el-GR" sz="24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l-GR" sz="2400" b="0" i="0" smtClean="0">
                          <a:latin typeface="Cambria Math" charset="0"/>
                        </a:rPr>
                        <m:t>3000=</m:t>
                      </m:r>
                      <m:r>
                        <a:rPr lang="en-US" sz="2400" i="1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6566"/>
                <a:ext cx="3721605" cy="7911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2" y="2698750"/>
            <a:ext cx="5374747" cy="365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29" y="2698750"/>
            <a:ext cx="5374747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32195" y="1616566"/>
                <a:ext cx="3721605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charset="0"/>
                        </a:rPr>
                        <m:t>𝜆</m:t>
                      </m:r>
                      <m:r>
                        <a:rPr lang="el-GR" sz="24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3000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0.571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95" y="1616566"/>
                <a:ext cx="3721605" cy="8156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7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2175" y="2702258"/>
            <a:ext cx="501842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Position Plots </a:t>
            </a:r>
            <a:endParaRPr lang="en-US" sz="6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Run 1002</a:t>
            </a:r>
          </a:p>
        </p:txBody>
      </p:sp>
    </p:spTree>
    <p:extLst>
      <p:ext uri="{BB962C8B-B14F-4D97-AF65-F5344CB8AC3E}">
        <p14:creationId xmlns:p14="http://schemas.microsoft.com/office/powerpoint/2010/main" val="4514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charset="0"/>
                      </a:rPr>
                      <m:t>𝜆</m:t>
                    </m:r>
                    <m:r>
                      <a:rPr lang="el-GR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l-GR">
                        <a:latin typeface="Cambria Math" charset="0"/>
                      </a:rPr>
                      <m:t>3000</m:t>
                    </m:r>
                  </m:oMath>
                </a14:m>
                <a:r>
                  <a:rPr lang="en-US" dirty="0" smtClean="0"/>
                  <a:t> mm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26" y="321310"/>
            <a:ext cx="4670131" cy="301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26" y="3338830"/>
            <a:ext cx="4670131" cy="3017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325563"/>
                <a:ext cx="17780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𝝀</m:t>
                    </m:r>
                  </m:oMath>
                </a14:m>
                <a:r>
                  <a:rPr lang="en-US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 4,500 mm</a:t>
                </a:r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778051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687" t="-8451" r="-3436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9" y="1779619"/>
            <a:ext cx="6092209" cy="4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charset="0"/>
                      </a:rPr>
                      <m:t>𝜆</m:t>
                    </m:r>
                    <m:r>
                      <a:rPr lang="el-GR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3000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0.571</m:t>
                        </m:r>
                      </m:den>
                    </m:f>
                  </m:oMath>
                </a14:m>
                <a:r>
                  <a:rPr lang="en-US" dirty="0" smtClean="0"/>
                  <a:t> mm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26" y="321310"/>
            <a:ext cx="4670131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26" y="3338830"/>
            <a:ext cx="4670131" cy="3017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0" y="1325563"/>
                <a:ext cx="177644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𝝀</m:t>
                    </m:r>
                  </m:oMath>
                </a14:m>
                <a:r>
                  <a:rPr lang="en-US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</a:t>
                </a:r>
                <a:r>
                  <a:rPr lang="fi-FI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fi-FI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6,754 mm</a:t>
                </a:r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776448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687" t="-8451" r="-3436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9" y="1779619"/>
            <a:ext cx="6092209" cy="4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9D29-DEB4-084E-A230-1CE58E7875D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2175" y="2702258"/>
            <a:ext cx="501842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Position Plots </a:t>
            </a:r>
            <a:endParaRPr lang="en-US" sz="6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3300" b="1" dirty="0" smtClean="0">
                <a:solidFill>
                  <a:schemeClr val="accent2">
                    <a:lumMod val="75000"/>
                  </a:schemeClr>
                </a:solidFill>
              </a:rPr>
              <a:t>Run 1018</a:t>
            </a:r>
          </a:p>
        </p:txBody>
      </p:sp>
    </p:spTree>
    <p:extLst>
      <p:ext uri="{BB962C8B-B14F-4D97-AF65-F5344CB8AC3E}">
        <p14:creationId xmlns:p14="http://schemas.microsoft.com/office/powerpoint/2010/main" val="12283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charset="0"/>
                      </a:rPr>
                      <m:t>𝜆</m:t>
                    </m:r>
                    <m:r>
                      <a:rPr lang="el-GR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l-GR">
                        <a:latin typeface="Cambria Math" charset="0"/>
                      </a:rPr>
                      <m:t>3000</m:t>
                    </m:r>
                  </m:oMath>
                </a14:m>
                <a:r>
                  <a:rPr lang="en-US" dirty="0" smtClean="0"/>
                  <a:t> mm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48" y="321310"/>
            <a:ext cx="4670131" cy="30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49" y="3338830"/>
            <a:ext cx="4670131" cy="3017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38200" y="1325563"/>
                <a:ext cx="17780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𝝀</m:t>
                    </m:r>
                  </m:oMath>
                </a14:m>
                <a:r>
                  <a:rPr lang="en-US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 4,500 mm</a:t>
                </a:r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778051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687" t="-8451" r="-3436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3" y="1769840"/>
            <a:ext cx="6410816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charset="0"/>
                      </a:rPr>
                      <m:t>𝜆</m:t>
                    </m:r>
                    <m:r>
                      <a:rPr lang="el-GR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3000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0.571</m:t>
                        </m:r>
                      </m:den>
                    </m:f>
                  </m:oMath>
                </a14:m>
                <a:r>
                  <a:rPr lang="en-US" dirty="0" smtClean="0"/>
                  <a:t> mm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49" y="321310"/>
            <a:ext cx="4670131" cy="3017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48" y="3338830"/>
            <a:ext cx="4670131" cy="3017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38200" y="1325563"/>
                <a:ext cx="177805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𝝀</m:t>
                    </m:r>
                  </m:oMath>
                </a14:m>
                <a:r>
                  <a:rPr lang="en-US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</a:t>
                </a:r>
                <a:r>
                  <a:rPr lang="fi-FI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fi-FI" sz="2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6,754 mm</a:t>
                </a:r>
                <a:endParaRPr lang="en-US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563"/>
                <a:ext cx="1778051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687" t="-8451" r="-3436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3" y="1769840"/>
            <a:ext cx="6410816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position of muons using time and light yield differences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runs 1002,1005-1018 from June </a:t>
            </a:r>
            <a:r>
              <a:rPr lang="en-US" dirty="0" smtClean="0"/>
              <a:t>2017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b</a:t>
            </a:r>
            <a:r>
              <a:rPr lang="en-US" dirty="0" smtClean="0"/>
              <a:t>eam position varied from 5 to 2250mm from FEB1 end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channels 2,3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Plotted Wire-chamber measured x-position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Plotted calculated x-position with formulae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using arrival time difference on opposite ends of fiber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using light yield difference on opposite ends of fiber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846947" y="3158926"/>
            <a:ext cx="3506853" cy="3018037"/>
            <a:chOff x="8431560" y="3805374"/>
            <a:chExt cx="3506853" cy="3018037"/>
          </a:xfrm>
        </p:grpSpPr>
        <p:grpSp>
          <p:nvGrpSpPr>
            <p:cNvPr id="11" name="Group 10"/>
            <p:cNvGrpSpPr/>
            <p:nvPr/>
          </p:nvGrpSpPr>
          <p:grpSpPr>
            <a:xfrm>
              <a:off x="8431560" y="4001294"/>
              <a:ext cx="3506853" cy="2822117"/>
              <a:chOff x="8431560" y="4001294"/>
              <a:chExt cx="3506853" cy="282211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915746" y="4001294"/>
                <a:ext cx="2022667" cy="2733300"/>
                <a:chOff x="10021138" y="3502648"/>
                <a:chExt cx="2022667" cy="27333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021138" y="4001294"/>
                  <a:ext cx="1359370" cy="2234654"/>
                  <a:chOff x="9571408" y="4214787"/>
                  <a:chExt cx="1359370" cy="2234654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9571408" y="4214787"/>
                    <a:ext cx="339844" cy="2234654"/>
                    <a:chOff x="9571408" y="4214787"/>
                    <a:chExt cx="339844" cy="2234654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9571408" y="4214787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Oval 53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55" name="Oval 54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9571408" y="5332114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52" name="Oval 51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9911251" y="4214787"/>
                    <a:ext cx="339844" cy="2234654"/>
                    <a:chOff x="9571408" y="4214787"/>
                    <a:chExt cx="339844" cy="2234654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9571408" y="4214787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Oval 45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7" name="Oval 46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</p:grpSp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9571408" y="5332114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Oval 42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4" name="Oval 43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7</a:t>
                        </a:r>
                      </a:p>
                    </p:txBody>
                  </p: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0251093" y="4214787"/>
                    <a:ext cx="339844" cy="2234654"/>
                    <a:chOff x="9571408" y="4214787"/>
                    <a:chExt cx="339844" cy="2234654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9571408" y="4214787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Oval 37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39" name="Oval 38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vert="horz" wrap="none" rtlCol="0" anchor="ctr"/>
                      <a:lstStyle/>
                      <a:p>
                        <a:pPr algn="ctr"/>
                        <a:r>
                          <a:rPr lang="en-US" spc="-150" dirty="0"/>
                          <a:t>9</a:t>
                        </a:r>
                      </a:p>
                    </p:txBody>
                  </p:sp>
                </p:grp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9571408" y="5332114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10</a:t>
                        </a:r>
                        <a:endParaRPr lang="en-US" dirty="0"/>
                      </a:p>
                    </p:txBody>
                  </p: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11</a:t>
                        </a:r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0590934" y="4214787"/>
                    <a:ext cx="339844" cy="2234654"/>
                    <a:chOff x="9571408" y="4214787"/>
                    <a:chExt cx="339844" cy="2234654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9571408" y="4214787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12</a:t>
                        </a:r>
                        <a:endParaRPr lang="en-US" dirty="0"/>
                      </a:p>
                    </p:txBody>
                  </p:sp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13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9571408" y="5332114"/>
                      <a:ext cx="339844" cy="1117327"/>
                      <a:chOff x="9601200" y="4613565"/>
                      <a:chExt cx="339844" cy="1117327"/>
                    </a:xfrm>
                  </p:grpSpPr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9601200" y="4613565"/>
                        <a:ext cx="339844" cy="111732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3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9634206" y="4716900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14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9634206" y="5356322"/>
                        <a:ext cx="273831" cy="278721"/>
                      </a:xfrm>
                      <a:prstGeom prst="ellipse">
                        <a:avLst/>
                      </a:prstGeom>
                      <a:solidFill>
                        <a:srgbClr val="D5FC79"/>
                      </a:solidFill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 anchor="ctr"/>
                      <a:lstStyle/>
                      <a:p>
                        <a:pPr algn="ctr"/>
                        <a:r>
                          <a:rPr lang="en-US" dirty="0" smtClean="0"/>
                          <a:t>15</a:t>
                        </a:r>
                        <a:endParaRPr lang="en-US" dirty="0"/>
                      </a:p>
                    </p:txBody>
                  </p:sp>
                </p:grpSp>
              </p:grpSp>
            </p:grpSp>
            <p:sp>
              <p:nvSpPr>
                <p:cNvPr id="18" name="Parallelogram 17"/>
                <p:cNvSpPr/>
                <p:nvPr/>
              </p:nvSpPr>
              <p:spPr>
                <a:xfrm>
                  <a:off x="10028115" y="3504991"/>
                  <a:ext cx="2008714" cy="496303"/>
                </a:xfrm>
                <a:prstGeom prst="parallelogram">
                  <a:avLst>
                    <a:gd name="adj" fmla="val 13333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Parallelogram 18"/>
                <p:cNvSpPr/>
                <p:nvPr/>
              </p:nvSpPr>
              <p:spPr>
                <a:xfrm rot="16200000" flipV="1">
                  <a:off x="10348992" y="4541134"/>
                  <a:ext cx="2733300" cy="656327"/>
                </a:xfrm>
                <a:prstGeom prst="parallelogram">
                  <a:avLst>
                    <a:gd name="adj" fmla="val 7581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ight Arrow 13"/>
              <p:cNvSpPr/>
              <p:nvPr/>
            </p:nvSpPr>
            <p:spPr>
              <a:xfrm>
                <a:off x="8682167" y="6020482"/>
                <a:ext cx="1146253" cy="339542"/>
              </a:xfrm>
              <a:prstGeom prst="rightArrow">
                <a:avLst>
                  <a:gd name="adj1" fmla="val 61583"/>
                  <a:gd name="adj2" fmla="val 5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</a:t>
                </a:r>
                <a:r>
                  <a:rPr lang="en-US" sz="1400" baseline="30000" dirty="0" smtClean="0"/>
                  <a:t>+</a:t>
                </a:r>
                <a:endParaRPr lang="en-US" sz="1400" baseline="30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31560" y="6454079"/>
                <a:ext cx="1387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*not to scale</a:t>
                </a:r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10085667" y="3805374"/>
              <a:ext cx="0" cy="643463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1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Time Difference Method </a:t>
            </a:r>
            <a:r>
              <a:rPr lang="en-US" sz="2200" dirty="0" smtClean="0"/>
              <a:t>(Using One Fiber, Channel 2)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28857" y="1951670"/>
            <a:ext cx="10058400" cy="731520"/>
            <a:chOff x="685232" y="2333766"/>
            <a:chExt cx="10058400" cy="731520"/>
          </a:xfrm>
        </p:grpSpPr>
        <p:sp>
          <p:nvSpPr>
            <p:cNvPr id="4" name="Rectangle 3"/>
            <p:cNvSpPr/>
            <p:nvPr/>
          </p:nvSpPr>
          <p:spPr>
            <a:xfrm>
              <a:off x="685232" y="2333766"/>
              <a:ext cx="100584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232" y="2699526"/>
              <a:ext cx="100584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7548412" y="2349116"/>
            <a:ext cx="301752" cy="301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3057" y="2043792"/>
            <a:ext cx="685800" cy="1203960"/>
            <a:chOff x="381000" y="1688909"/>
            <a:chExt cx="685800" cy="1203960"/>
          </a:xfrm>
        </p:grpSpPr>
        <p:grpSp>
          <p:nvGrpSpPr>
            <p:cNvPr id="54" name="Group 53"/>
            <p:cNvGrpSpPr/>
            <p:nvPr/>
          </p:nvGrpSpPr>
          <p:grpSpPr>
            <a:xfrm>
              <a:off x="381000" y="1688909"/>
              <a:ext cx="685800" cy="560438"/>
              <a:chOff x="381000" y="1688909"/>
              <a:chExt cx="685800" cy="56043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381000" y="168890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381000" y="188063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81000" y="205761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81000" y="224934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>
              <a:off x="381000" y="1688909"/>
              <a:ext cx="0" cy="120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4688" y="3247752"/>
            <a:ext cx="697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FEB 1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1087257" y="2043792"/>
            <a:ext cx="685800" cy="1203960"/>
            <a:chOff x="11125200" y="1688909"/>
            <a:chExt cx="685800" cy="1203960"/>
          </a:xfrm>
        </p:grpSpPr>
        <p:grpSp>
          <p:nvGrpSpPr>
            <p:cNvPr id="55" name="Group 54"/>
            <p:cNvGrpSpPr/>
            <p:nvPr/>
          </p:nvGrpSpPr>
          <p:grpSpPr>
            <a:xfrm>
              <a:off x="11125200" y="1688909"/>
              <a:ext cx="685800" cy="560438"/>
              <a:chOff x="381000" y="1688909"/>
              <a:chExt cx="685800" cy="5604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381000" y="168890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381000" y="188063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1000" y="205761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81000" y="224934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11811000" y="1688909"/>
              <a:ext cx="0" cy="120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1355967" y="3247752"/>
            <a:ext cx="697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FEB 2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11636" y="2412356"/>
            <a:ext cx="2575304" cy="202835"/>
            <a:chOff x="6454268" y="1874911"/>
            <a:chExt cx="2575304" cy="202835"/>
          </a:xfrm>
        </p:grpSpPr>
        <p:sp>
          <p:nvSpPr>
            <p:cNvPr id="94" name="Cloud 93"/>
            <p:cNvSpPr/>
            <p:nvPr/>
          </p:nvSpPr>
          <p:spPr>
            <a:xfrm>
              <a:off x="8021629" y="1874911"/>
              <a:ext cx="221559" cy="192980"/>
            </a:xfrm>
            <a:prstGeom prst="cloud">
              <a:avLst/>
            </a:prstGeom>
            <a:gradFill>
              <a:gsLst>
                <a:gs pos="7000">
                  <a:srgbClr val="FF0000"/>
                </a:gs>
                <a:gs pos="31000">
                  <a:srgbClr val="FFFF00"/>
                </a:gs>
                <a:gs pos="76000">
                  <a:srgbClr val="0070C0"/>
                </a:gs>
                <a:gs pos="92000">
                  <a:srgbClr val="7030A0"/>
                </a:gs>
                <a:gs pos="55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8243188" y="1955809"/>
              <a:ext cx="7863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loud 98"/>
            <p:cNvSpPr/>
            <p:nvPr/>
          </p:nvSpPr>
          <p:spPr>
            <a:xfrm flipH="1">
              <a:off x="7240652" y="1884766"/>
              <a:ext cx="221559" cy="192980"/>
            </a:xfrm>
            <a:prstGeom prst="cloud">
              <a:avLst/>
            </a:prstGeom>
            <a:gradFill>
              <a:gsLst>
                <a:gs pos="7000">
                  <a:srgbClr val="FF0000"/>
                </a:gs>
                <a:gs pos="31000">
                  <a:srgbClr val="FFFF00"/>
                </a:gs>
                <a:gs pos="76000">
                  <a:srgbClr val="0070C0"/>
                </a:gs>
                <a:gs pos="92000">
                  <a:srgbClr val="7030A0"/>
                </a:gs>
                <a:gs pos="55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 flipV="1">
              <a:off x="6454268" y="1965664"/>
              <a:ext cx="7863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885273" y="3939373"/>
                <a:ext cx="372827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32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mr-I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73" y="3939373"/>
                <a:ext cx="372827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827434" y="4343740"/>
                <a:ext cx="3728279" cy="964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mr-IN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en-US" sz="3200" dirty="0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434" y="4343740"/>
                <a:ext cx="3728279" cy="9644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1028857" y="2926228"/>
            <a:ext cx="10324943" cy="690856"/>
            <a:chOff x="1066800" y="2571345"/>
            <a:chExt cx="10324943" cy="690856"/>
          </a:xfrm>
        </p:grpSpPr>
        <p:sp>
          <p:nvSpPr>
            <p:cNvPr id="83" name="TextBox 82"/>
            <p:cNvSpPr txBox="1"/>
            <p:nvPr/>
          </p:nvSpPr>
          <p:spPr>
            <a:xfrm>
              <a:off x="10593656" y="289286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endParaRPr lang="en-US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1066800" y="2796170"/>
              <a:ext cx="10058400" cy="13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1104485" y="257134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77719" y="3244252"/>
            <a:ext cx="10476081" cy="372832"/>
            <a:chOff x="915662" y="2889369"/>
            <a:chExt cx="10476081" cy="372832"/>
          </a:xfrm>
        </p:grpSpPr>
        <p:sp>
          <p:nvSpPr>
            <p:cNvPr id="78" name="TextBox 77"/>
            <p:cNvSpPr txBox="1"/>
            <p:nvPr/>
          </p:nvSpPr>
          <p:spPr>
            <a:xfrm>
              <a:off x="915662" y="28928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35599" y="289286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2m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37397" y="2889369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= 3m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8562" y="1308121"/>
            <a:ext cx="10037982" cy="578052"/>
            <a:chOff x="1066505" y="953238"/>
            <a:chExt cx="10037982" cy="578052"/>
          </a:xfrm>
        </p:grpSpPr>
        <p:sp>
          <p:nvSpPr>
            <p:cNvPr id="114" name="Left Brace 113"/>
            <p:cNvSpPr/>
            <p:nvPr/>
          </p:nvSpPr>
          <p:spPr>
            <a:xfrm rot="5400000" flipV="1">
              <a:off x="4285832" y="-1920111"/>
              <a:ext cx="232071" cy="667072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Left Brace 114"/>
            <p:cNvSpPr/>
            <p:nvPr/>
          </p:nvSpPr>
          <p:spPr>
            <a:xfrm rot="5400000" flipV="1">
              <a:off x="9314352" y="-258844"/>
              <a:ext cx="236809" cy="334346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9258074" y="953238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074" y="953238"/>
                  <a:ext cx="47795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215864" y="956929"/>
                  <a:ext cx="472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864" y="956929"/>
                  <a:ext cx="4726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1885273" y="4599439"/>
            <a:ext cx="4187981" cy="1040865"/>
            <a:chOff x="1885273" y="4599439"/>
            <a:chExt cx="4187981" cy="1040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885273" y="5147861"/>
                  <a:ext cx="4187981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mr-IN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=∆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273" y="5147861"/>
                  <a:ext cx="418798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Down Arrow 122"/>
            <p:cNvSpPr/>
            <p:nvPr/>
          </p:nvSpPr>
          <p:spPr>
            <a:xfrm>
              <a:off x="3753134" y="4599439"/>
              <a:ext cx="285466" cy="45303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91630" y="2237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1773056" y="2227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Time </a:t>
                </a:r>
                <a:r>
                  <a:rPr lang="en-US" dirty="0"/>
                  <a:t>Offset Correction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480" y="0"/>
                <a:ext cx="10515600" cy="13255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945124" y="3014377"/>
            <a:ext cx="5554659" cy="3589042"/>
            <a:chOff x="5945124" y="3014377"/>
            <a:chExt cx="5554659" cy="3589042"/>
          </a:xfrm>
        </p:grpSpPr>
        <p:grpSp>
          <p:nvGrpSpPr>
            <p:cNvPr id="25" name="Group 24"/>
            <p:cNvGrpSpPr/>
            <p:nvPr/>
          </p:nvGrpSpPr>
          <p:grpSpPr>
            <a:xfrm>
              <a:off x="5945124" y="3014377"/>
              <a:ext cx="5554659" cy="3589042"/>
              <a:chOff x="5945124" y="3014377"/>
              <a:chExt cx="5554659" cy="358904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5124" y="3014377"/>
                <a:ext cx="5554659" cy="3589042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990460" y="3595960"/>
                <a:ext cx="1074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But...</a:t>
                </a:r>
                <a:endParaRPr lang="en-US" sz="3200" dirty="0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V="1">
              <a:off x="9690410" y="3841528"/>
              <a:ext cx="263215" cy="720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6800" y="1596787"/>
            <a:ext cx="10058400" cy="731520"/>
            <a:chOff x="685232" y="2333766"/>
            <a:chExt cx="10058400" cy="731520"/>
          </a:xfrm>
        </p:grpSpPr>
        <p:sp>
          <p:nvSpPr>
            <p:cNvPr id="4" name="Rectangle 3"/>
            <p:cNvSpPr/>
            <p:nvPr/>
          </p:nvSpPr>
          <p:spPr>
            <a:xfrm>
              <a:off x="685232" y="2333766"/>
              <a:ext cx="100584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232" y="2699526"/>
              <a:ext cx="100584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5945124" y="2005495"/>
            <a:ext cx="301752" cy="301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1688909"/>
            <a:ext cx="685800" cy="1203960"/>
            <a:chOff x="381000" y="1688909"/>
            <a:chExt cx="685800" cy="1203960"/>
          </a:xfrm>
        </p:grpSpPr>
        <p:grpSp>
          <p:nvGrpSpPr>
            <p:cNvPr id="54" name="Group 53"/>
            <p:cNvGrpSpPr/>
            <p:nvPr/>
          </p:nvGrpSpPr>
          <p:grpSpPr>
            <a:xfrm>
              <a:off x="381000" y="1688909"/>
              <a:ext cx="685800" cy="560438"/>
              <a:chOff x="381000" y="1688909"/>
              <a:chExt cx="685800" cy="56043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381000" y="1688909"/>
                <a:ext cx="685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381000" y="1880637"/>
                <a:ext cx="685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81000" y="2057619"/>
                <a:ext cx="685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81000" y="2249347"/>
                <a:ext cx="685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>
              <a:off x="381000" y="1688909"/>
              <a:ext cx="0" cy="1203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102631" y="2892869"/>
            <a:ext cx="697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FEB 1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1125200" y="1688909"/>
            <a:ext cx="685800" cy="1203960"/>
            <a:chOff x="11125200" y="1688909"/>
            <a:chExt cx="685800" cy="1203960"/>
          </a:xfrm>
        </p:grpSpPr>
        <p:grpSp>
          <p:nvGrpSpPr>
            <p:cNvPr id="55" name="Group 54"/>
            <p:cNvGrpSpPr/>
            <p:nvPr/>
          </p:nvGrpSpPr>
          <p:grpSpPr>
            <a:xfrm>
              <a:off x="11125200" y="1688909"/>
              <a:ext cx="685800" cy="560438"/>
              <a:chOff x="381000" y="1688909"/>
              <a:chExt cx="685800" cy="5604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381000" y="1688909"/>
                <a:ext cx="685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381000" y="1880637"/>
                <a:ext cx="685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1000" y="2057619"/>
                <a:ext cx="685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81000" y="2249347"/>
                <a:ext cx="685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11811000" y="1688909"/>
              <a:ext cx="0" cy="12039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1393910" y="2892869"/>
            <a:ext cx="697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FEB 2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5662" y="2591650"/>
            <a:ext cx="10378363" cy="466031"/>
            <a:chOff x="915662" y="2796170"/>
            <a:chExt cx="10378363" cy="466031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066800" y="2796170"/>
              <a:ext cx="10058400" cy="13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915662" y="28928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65621" y="2892869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1.5m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807995" y="289286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808348" y="2068735"/>
            <a:ext cx="2575304" cy="202835"/>
            <a:chOff x="6454268" y="1874911"/>
            <a:chExt cx="2575304" cy="202835"/>
          </a:xfrm>
        </p:grpSpPr>
        <p:sp>
          <p:nvSpPr>
            <p:cNvPr id="94" name="Cloud 93"/>
            <p:cNvSpPr/>
            <p:nvPr/>
          </p:nvSpPr>
          <p:spPr>
            <a:xfrm>
              <a:off x="8021629" y="1874911"/>
              <a:ext cx="221559" cy="192980"/>
            </a:xfrm>
            <a:prstGeom prst="cloud">
              <a:avLst/>
            </a:prstGeom>
            <a:gradFill>
              <a:gsLst>
                <a:gs pos="7000">
                  <a:srgbClr val="FF0000"/>
                </a:gs>
                <a:gs pos="31000">
                  <a:srgbClr val="FFFF00"/>
                </a:gs>
                <a:gs pos="76000">
                  <a:srgbClr val="0070C0"/>
                </a:gs>
                <a:gs pos="92000">
                  <a:srgbClr val="7030A0"/>
                </a:gs>
                <a:gs pos="55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8243188" y="1955809"/>
              <a:ext cx="7863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loud 98"/>
            <p:cNvSpPr/>
            <p:nvPr/>
          </p:nvSpPr>
          <p:spPr>
            <a:xfrm flipH="1">
              <a:off x="7240652" y="1884766"/>
              <a:ext cx="221559" cy="192980"/>
            </a:xfrm>
            <a:prstGeom prst="cloud">
              <a:avLst/>
            </a:prstGeom>
            <a:gradFill>
              <a:gsLst>
                <a:gs pos="7000">
                  <a:srgbClr val="FF0000"/>
                </a:gs>
                <a:gs pos="31000">
                  <a:srgbClr val="FFFF00"/>
                </a:gs>
                <a:gs pos="76000">
                  <a:srgbClr val="0070C0"/>
                </a:gs>
                <a:gs pos="92000">
                  <a:srgbClr val="7030A0"/>
                </a:gs>
                <a:gs pos="55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 flipV="1">
              <a:off x="6454268" y="1965664"/>
              <a:ext cx="7863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15662" y="116112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Run 1007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10324" y="3835612"/>
                <a:ext cx="3603359" cy="2054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Ideally: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24" y="3835612"/>
                <a:ext cx="3603359" cy="2054152"/>
              </a:xfrm>
              <a:prstGeom prst="rect">
                <a:avLst/>
              </a:prstGeom>
              <a:blipFill rotWithShape="0">
                <a:blip r:embed="rId5"/>
                <a:stretch>
                  <a:fillRect l="-4399" t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17948" y="4439566"/>
                <a:ext cx="425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48" y="4439566"/>
                <a:ext cx="42537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19378" y="188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831046" y="1872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/>
              <a:t>Time Difference Method </a:t>
            </a:r>
            <a:r>
              <a:rPr lang="en-US" sz="2200" dirty="0"/>
              <a:t>(Using </a:t>
            </a:r>
            <a:r>
              <a:rPr lang="en-US" sz="2200" dirty="0" smtClean="0"/>
              <a:t>Both Fibers, Channels 2 &amp;3)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3955" y="2056597"/>
            <a:ext cx="1710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One Fiber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22619" y="2087374"/>
                <a:ext cx="418798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32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mr-I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619" y="2087374"/>
                <a:ext cx="418798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3955" y="3721804"/>
            <a:ext cx="1854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Two Fibers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3253" y="3546307"/>
                <a:ext cx="6946711" cy="904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3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1,3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sz="3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2,2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2,3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mr-I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53" y="3546307"/>
                <a:ext cx="6946711" cy="9049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Leading Edge Time vs. Peak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arrival times recorded by FEBs</a:t>
            </a: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Leading edge (LE) time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Peak time (or simply, time)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69" y="548245"/>
            <a:ext cx="2670731" cy="57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0"/>
            <a:ext cx="10515600" cy="1325563"/>
          </a:xfrm>
        </p:spPr>
        <p:txBody>
          <a:bodyPr/>
          <a:lstStyle/>
          <a:p>
            <a:r>
              <a:rPr lang="en-US" dirty="0" smtClean="0"/>
              <a:t>Speed of Light Calculation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1F4A-3E4F-CF4D-905A-DBC39B1D1ACF}" type="datetime1">
              <a:rPr lang="en-US" smtClean="0"/>
              <a:t>7/25/17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Ningshun Chen - University of Virginia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4369-451E-9142-975E-D13E60296241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28857" y="1951670"/>
            <a:ext cx="10058400" cy="731520"/>
            <a:chOff x="685232" y="2333766"/>
            <a:chExt cx="10058400" cy="731520"/>
          </a:xfrm>
        </p:grpSpPr>
        <p:sp>
          <p:nvSpPr>
            <p:cNvPr id="4" name="Rectangle 3"/>
            <p:cNvSpPr/>
            <p:nvPr/>
          </p:nvSpPr>
          <p:spPr>
            <a:xfrm>
              <a:off x="685232" y="2333766"/>
              <a:ext cx="100584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232" y="2699526"/>
              <a:ext cx="100584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7548412" y="2349116"/>
            <a:ext cx="301752" cy="301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3057" y="2043792"/>
            <a:ext cx="685800" cy="1203960"/>
            <a:chOff x="381000" y="1688909"/>
            <a:chExt cx="685800" cy="1203960"/>
          </a:xfrm>
        </p:grpSpPr>
        <p:grpSp>
          <p:nvGrpSpPr>
            <p:cNvPr id="54" name="Group 53"/>
            <p:cNvGrpSpPr/>
            <p:nvPr/>
          </p:nvGrpSpPr>
          <p:grpSpPr>
            <a:xfrm>
              <a:off x="381000" y="1688909"/>
              <a:ext cx="685800" cy="560438"/>
              <a:chOff x="381000" y="1688909"/>
              <a:chExt cx="685800" cy="56043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381000" y="168890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381000" y="188063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81000" y="205761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81000" y="224934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>
              <a:off x="381000" y="1688909"/>
              <a:ext cx="0" cy="120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4688" y="3247752"/>
            <a:ext cx="697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FEB 1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1087257" y="2043792"/>
            <a:ext cx="685800" cy="1203960"/>
            <a:chOff x="11125200" y="1688909"/>
            <a:chExt cx="685800" cy="1203960"/>
          </a:xfrm>
        </p:grpSpPr>
        <p:grpSp>
          <p:nvGrpSpPr>
            <p:cNvPr id="55" name="Group 54"/>
            <p:cNvGrpSpPr/>
            <p:nvPr/>
          </p:nvGrpSpPr>
          <p:grpSpPr>
            <a:xfrm>
              <a:off x="11125200" y="1688909"/>
              <a:ext cx="685800" cy="560438"/>
              <a:chOff x="381000" y="1688909"/>
              <a:chExt cx="685800" cy="5604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381000" y="168890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381000" y="188063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381000" y="2057619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81000" y="2249347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/>
            <p:nvPr/>
          </p:nvCxnSpPr>
          <p:spPr>
            <a:xfrm>
              <a:off x="11811000" y="1688909"/>
              <a:ext cx="0" cy="120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11355967" y="3247752"/>
            <a:ext cx="697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FEB 2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411636" y="2412356"/>
            <a:ext cx="2575304" cy="202835"/>
            <a:chOff x="6454268" y="1874911"/>
            <a:chExt cx="2575304" cy="202835"/>
          </a:xfrm>
        </p:grpSpPr>
        <p:sp>
          <p:nvSpPr>
            <p:cNvPr id="94" name="Cloud 93"/>
            <p:cNvSpPr/>
            <p:nvPr/>
          </p:nvSpPr>
          <p:spPr>
            <a:xfrm>
              <a:off x="8021629" y="1874911"/>
              <a:ext cx="221559" cy="192980"/>
            </a:xfrm>
            <a:prstGeom prst="cloud">
              <a:avLst/>
            </a:prstGeom>
            <a:gradFill>
              <a:gsLst>
                <a:gs pos="7000">
                  <a:srgbClr val="FF0000"/>
                </a:gs>
                <a:gs pos="31000">
                  <a:srgbClr val="FFFF00"/>
                </a:gs>
                <a:gs pos="76000">
                  <a:srgbClr val="0070C0"/>
                </a:gs>
                <a:gs pos="92000">
                  <a:srgbClr val="7030A0"/>
                </a:gs>
                <a:gs pos="55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8243188" y="1955809"/>
              <a:ext cx="7863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Cloud 98"/>
            <p:cNvSpPr/>
            <p:nvPr/>
          </p:nvSpPr>
          <p:spPr>
            <a:xfrm flipH="1">
              <a:off x="7240652" y="1884766"/>
              <a:ext cx="221559" cy="192980"/>
            </a:xfrm>
            <a:prstGeom prst="cloud">
              <a:avLst/>
            </a:prstGeom>
            <a:gradFill>
              <a:gsLst>
                <a:gs pos="7000">
                  <a:srgbClr val="FF0000"/>
                </a:gs>
                <a:gs pos="31000">
                  <a:srgbClr val="FFFF00"/>
                </a:gs>
                <a:gs pos="76000">
                  <a:srgbClr val="0070C0"/>
                </a:gs>
                <a:gs pos="92000">
                  <a:srgbClr val="7030A0"/>
                </a:gs>
                <a:gs pos="55000">
                  <a:srgbClr val="00B05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H="1" flipV="1">
              <a:off x="6454268" y="1965664"/>
              <a:ext cx="786384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28857" y="2926228"/>
            <a:ext cx="10324943" cy="690856"/>
            <a:chOff x="1066800" y="2571345"/>
            <a:chExt cx="10324943" cy="690856"/>
          </a:xfrm>
        </p:grpSpPr>
        <p:sp>
          <p:nvSpPr>
            <p:cNvPr id="83" name="TextBox 82"/>
            <p:cNvSpPr txBox="1"/>
            <p:nvPr/>
          </p:nvSpPr>
          <p:spPr>
            <a:xfrm>
              <a:off x="10593656" y="289286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endParaRPr lang="en-US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1066800" y="2796170"/>
              <a:ext cx="10058400" cy="13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1104485" y="257134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lang="en-US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77719" y="3244252"/>
            <a:ext cx="10476081" cy="372832"/>
            <a:chOff x="915662" y="2889369"/>
            <a:chExt cx="10476081" cy="372832"/>
          </a:xfrm>
        </p:grpSpPr>
        <p:sp>
          <p:nvSpPr>
            <p:cNvPr id="78" name="TextBox 77"/>
            <p:cNvSpPr txBox="1"/>
            <p:nvPr/>
          </p:nvSpPr>
          <p:spPr>
            <a:xfrm>
              <a:off x="915662" y="28928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35599" y="289286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2m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37397" y="2889369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= 3m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8562" y="1308121"/>
            <a:ext cx="10037982" cy="578052"/>
            <a:chOff x="1066505" y="953238"/>
            <a:chExt cx="10037982" cy="578052"/>
          </a:xfrm>
        </p:grpSpPr>
        <p:sp>
          <p:nvSpPr>
            <p:cNvPr id="114" name="Left Brace 113"/>
            <p:cNvSpPr/>
            <p:nvPr/>
          </p:nvSpPr>
          <p:spPr>
            <a:xfrm rot="5400000" flipV="1">
              <a:off x="4285832" y="-1920111"/>
              <a:ext cx="232071" cy="667072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Left Brace 114"/>
            <p:cNvSpPr/>
            <p:nvPr/>
          </p:nvSpPr>
          <p:spPr>
            <a:xfrm rot="5400000" flipV="1">
              <a:off x="9314352" y="-258844"/>
              <a:ext cx="236809" cy="334346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9258074" y="953238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074" y="953238"/>
                  <a:ext cx="4779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215864" y="956929"/>
                  <a:ext cx="472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864" y="956929"/>
                  <a:ext cx="47262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179405" y="4392640"/>
                <a:ext cx="418798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32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r>
                        <a:rPr lang="mr-I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lang="mr-IN" sz="320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05" y="4392640"/>
                <a:ext cx="418798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/>
          <p:cNvSpPr txBox="1"/>
          <p:nvPr/>
        </p:nvSpPr>
        <p:spPr>
          <a:xfrm>
            <a:off x="91630" y="2237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1773056" y="2227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77719" y="131181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Run 1005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859</Words>
  <Application>Microsoft Macintosh PowerPoint</Application>
  <PresentationFormat>Widescreen</PresentationFormat>
  <Paragraphs>231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Calibri Light</vt:lpstr>
      <vt:lpstr>Cambria Math</vt:lpstr>
      <vt:lpstr>Courier New</vt:lpstr>
      <vt:lpstr>Mangal</vt:lpstr>
      <vt:lpstr>Times New Roman</vt:lpstr>
      <vt:lpstr>Arial</vt:lpstr>
      <vt:lpstr>Office Theme</vt:lpstr>
      <vt:lpstr>Position Measurements with CRV</vt:lpstr>
      <vt:lpstr>Go Figure (Test Beam Run Setup)</vt:lpstr>
      <vt:lpstr>Motivation</vt:lpstr>
      <vt:lpstr>Method</vt:lpstr>
      <vt:lpstr>Time Difference Method (Using One Fiber, Channel 2)</vt:lpstr>
      <vt:lpstr>t_c: Time Offset Correction</vt:lpstr>
      <vt:lpstr>Time Difference Method (Using Both Fibers, Channels 2 &amp;3)</vt:lpstr>
      <vt:lpstr>Leading Edge Time vs. Peak Time</vt:lpstr>
      <vt:lpstr>Speed of Light Calculation</vt:lpstr>
      <vt:lpstr>Using Peak Time</vt:lpstr>
      <vt:lpstr>Using LE Time</vt:lpstr>
      <vt:lpstr>PowerPoint Presentation</vt:lpstr>
      <vt:lpstr>Using Peak Time</vt:lpstr>
      <vt:lpstr>Using LE Time</vt:lpstr>
      <vt:lpstr>PowerPoint Presentation</vt:lpstr>
      <vt:lpstr>Using Peak Time</vt:lpstr>
      <vt:lpstr>Using LE Time</vt:lpstr>
      <vt:lpstr>Correlation Plots</vt:lpstr>
      <vt:lpstr>Statistics</vt:lpstr>
      <vt:lpstr>Light Yield Difference Method</vt:lpstr>
      <vt:lpstr>Approximating Unknown Attenuation Length (λ)</vt:lpstr>
      <vt:lpstr>PowerPoint Presentation</vt:lpstr>
      <vt:lpstr>Using λ-l/2=3000 mm</vt:lpstr>
      <vt:lpstr>Using λ-l/2=3000/0.571 mm</vt:lpstr>
      <vt:lpstr>PowerPoint Presentation</vt:lpstr>
      <vt:lpstr>Using λ-l/2=3000 mm</vt:lpstr>
      <vt:lpstr>Using λ-l/2=3000/0.571 mm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Measurements with CRV</dc:title>
  <dc:creator>Nothing Left</dc:creator>
  <cp:lastModifiedBy>Nothing Left</cp:lastModifiedBy>
  <cp:revision>64</cp:revision>
  <dcterms:created xsi:type="dcterms:W3CDTF">2017-07-11T13:34:18Z</dcterms:created>
  <dcterms:modified xsi:type="dcterms:W3CDTF">2017-07-25T20:38:44Z</dcterms:modified>
</cp:coreProperties>
</file>