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0" r:id="rId4"/>
    <p:sldId id="263" r:id="rId5"/>
    <p:sldId id="264" r:id="rId6"/>
    <p:sldId id="261" r:id="rId7"/>
    <p:sldId id="262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669"/>
  </p:normalViewPr>
  <p:slideViewPr>
    <p:cSldViewPr>
      <p:cViewPr>
        <p:scale>
          <a:sx n="128" d="100"/>
          <a:sy n="128" d="100"/>
        </p:scale>
        <p:origin x="816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A3D4A-5F6B-4D82-A19A-FD0FCFC84BC5}" type="datetimeFigureOut">
              <a:rPr lang="en-US" smtClean="0"/>
              <a:t>6/19/17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8FBA1-468B-457E-B350-143970401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43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8FBA1-468B-457E-B350-1439704019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45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69D-3F82-430D-9175-E9CEED921C8E}" type="datetimeFigureOut">
              <a:rPr lang="en-US" smtClean="0"/>
              <a:t>6/19/17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B779-2194-45C4-B4FC-CA1877E4B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89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69D-3F82-430D-9175-E9CEED921C8E}" type="datetimeFigureOut">
              <a:rPr lang="en-US" smtClean="0"/>
              <a:t>6/19/17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B779-2194-45C4-B4FC-CA1877E4B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8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69D-3F82-430D-9175-E9CEED921C8E}" type="datetimeFigureOut">
              <a:rPr lang="en-US" smtClean="0"/>
              <a:t>6/19/17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B779-2194-45C4-B4FC-CA1877E4B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9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69D-3F82-430D-9175-E9CEED921C8E}" type="datetimeFigureOut">
              <a:rPr lang="en-US" smtClean="0"/>
              <a:t>6/19/17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B779-2194-45C4-B4FC-CA1877E4B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39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69D-3F82-430D-9175-E9CEED921C8E}" type="datetimeFigureOut">
              <a:rPr lang="en-US" smtClean="0"/>
              <a:t>6/19/17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B779-2194-45C4-B4FC-CA1877E4B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44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69D-3F82-430D-9175-E9CEED921C8E}" type="datetimeFigureOut">
              <a:rPr lang="en-US" smtClean="0"/>
              <a:t>6/19/17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B779-2194-45C4-B4FC-CA1877E4B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50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69D-3F82-430D-9175-E9CEED921C8E}" type="datetimeFigureOut">
              <a:rPr lang="en-US" smtClean="0"/>
              <a:t>6/19/17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B779-2194-45C4-B4FC-CA1877E4B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01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69D-3F82-430D-9175-E9CEED921C8E}" type="datetimeFigureOut">
              <a:rPr lang="en-US" smtClean="0"/>
              <a:t>6/19/17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B779-2194-45C4-B4FC-CA1877E4B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83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69D-3F82-430D-9175-E9CEED921C8E}" type="datetimeFigureOut">
              <a:rPr lang="en-US" smtClean="0"/>
              <a:t>6/19/17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B779-2194-45C4-B4FC-CA1877E4B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72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69D-3F82-430D-9175-E9CEED921C8E}" type="datetimeFigureOut">
              <a:rPr lang="en-US" smtClean="0"/>
              <a:t>6/19/17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B779-2194-45C4-B4FC-CA1877E4B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97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69D-3F82-430D-9175-E9CEED921C8E}" type="datetimeFigureOut">
              <a:rPr lang="en-US" smtClean="0"/>
              <a:t>6/19/17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B779-2194-45C4-B4FC-CA1877E4B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22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7769D-3F82-430D-9175-E9CEED921C8E}" type="datetimeFigureOut">
              <a:rPr lang="en-US" smtClean="0"/>
              <a:t>6/19/17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9B779-2194-45C4-B4FC-CA1877E4B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89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3" Type="http://schemas.openxmlformats.org/officeDocument/2006/relationships/image" Target="../media/image9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20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29.png"/><Relationship Id="rId7" Type="http://schemas.openxmlformats.org/officeDocument/2006/relationships/image" Target="../media/image32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“End Data”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Studying light drop-off effects for proton beams at the end of counter</a:t>
            </a:r>
          </a:p>
          <a:p>
            <a:r>
              <a:rPr lang="en-US" sz="1600" dirty="0" smtClean="0"/>
              <a:t>Test runs 716-722, 725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4151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sz="3500" dirty="0" smtClean="0"/>
              <a:t>Proton Beam Positions Plots</a:t>
            </a:r>
            <a:endParaRPr lang="en-US" sz="3500" dirty="0"/>
          </a:p>
        </p:txBody>
      </p:sp>
      <p:grpSp>
        <p:nvGrpSpPr>
          <p:cNvPr id="5" name="Group 4"/>
          <p:cNvGrpSpPr/>
          <p:nvPr/>
        </p:nvGrpSpPr>
        <p:grpSpPr>
          <a:xfrm>
            <a:off x="295940" y="647700"/>
            <a:ext cx="8643280" cy="5715000"/>
            <a:chOff x="69549" y="685800"/>
            <a:chExt cx="8643280" cy="5715000"/>
          </a:xfrm>
        </p:grpSpPr>
        <p:pic>
          <p:nvPicPr>
            <p:cNvPr id="3074" name="Picture 2" descr="C:\Users\nc2bx\Box Sync\UVA\_Mu2e\Example_Runs\End_Data\My_Plots\Position_Plots\run716_position_plo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056" y="685800"/>
              <a:ext cx="2687371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5" name="Picture 3" descr="C:\Users\nc2bx\Box Sync\UVA\_Mu2e\Example_Runs\End_Data\My_Plots\Position_Plots\run717_position_plo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2783" y="685800"/>
              <a:ext cx="2830383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C:\Users\nc2bx\Box Sync\UVA\_Mu2e\Example_Runs\End_Data\My_Plots\Position_Plots\run718_position_plot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2446" y="685800"/>
              <a:ext cx="2830383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7" name="Picture 5" descr="C:\Users\nc2bx\Box Sync\UVA\_Mu2e\Example_Runs\End_Data\My_Plots\Position_Plots\run719_position_plot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056" y="2667000"/>
              <a:ext cx="2830383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C:\Users\nc2bx\Box Sync\UVA\_Mu2e\Example_Runs\End_Data\My_Plots\Position_Plots\run720_position_plot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2783" y="2667000"/>
              <a:ext cx="2830383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9" name="Picture 7" descr="C:\Users\nc2bx\Box Sync\UVA\_Mu2e\Example_Runs\End_Data\My_Plots\Position_Plots\run721_position_plot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2446" y="2667000"/>
              <a:ext cx="2830383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 descr="C:\Users\nc2bx\Box Sync\UVA\_Mu2e\Example_Runs\End_Data\My_Plots\Position_Plots\run722_position_plot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49" y="4572000"/>
              <a:ext cx="2830383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1" name="Picture 9" descr="C:\Users\nc2bx\Box Sync\UVA\_Mu2e\Example_Runs\End_Data\My_Plots\Position_Plots\run725_position_plot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2783" y="4572000"/>
              <a:ext cx="2830383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>
            <a:off x="6172200" y="5125134"/>
            <a:ext cx="2821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X-Position: -10mm to 21mm</a:t>
            </a:r>
          </a:p>
          <a:p>
            <a:r>
              <a:rPr lang="en-US" dirty="0" smtClean="0"/>
              <a:t>Y-Position: 24mm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47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sz="3500" dirty="0" smtClean="0"/>
              <a:t>Average PE vs. Proton Beam X-Position Plots</a:t>
            </a:r>
            <a:endParaRPr lang="en-US" sz="3500" dirty="0"/>
          </a:p>
        </p:txBody>
      </p:sp>
      <p:grpSp>
        <p:nvGrpSpPr>
          <p:cNvPr id="4" name="Group 3"/>
          <p:cNvGrpSpPr/>
          <p:nvPr/>
        </p:nvGrpSpPr>
        <p:grpSpPr>
          <a:xfrm>
            <a:off x="453374" y="990600"/>
            <a:ext cx="8385753" cy="3048000"/>
            <a:chOff x="519131" y="914400"/>
            <a:chExt cx="8385753" cy="3048000"/>
          </a:xfrm>
        </p:grpSpPr>
        <p:pic>
          <p:nvPicPr>
            <p:cNvPr id="4106" name="Picture 10" descr="C:\Users\nc2bx\Box Sync\UVA\_Mu2e\Example_Runs\End_Data\My_Plots\Average_PE_vs_X_Position_Plots\sipm_[2][9]_average_pe_vs_x_positi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2097" y="2590800"/>
              <a:ext cx="2122785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7" name="Picture 11" descr="C:\Users\nc2bx\Box Sync\UVA\_Mu2e\Example_Runs\End_Data\My_Plots\Average_PE_vs_X_Position_Plots\sipm_[1][0]_average_pe_vs_x_positi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399" y="914400"/>
              <a:ext cx="2015535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8" name="Picture 12" descr="C:\Users\nc2bx\Box Sync\UVA\_Mu2e\Example_Runs\End_Data\My_Plots\Average_PE_vs_X_Position_Plots\sipm_[1][1]_average_pe_vs_x_positi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8934" y="914400"/>
              <a:ext cx="2122785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9" name="Picture 13" descr="C:\Users\nc2bx\Box Sync\UVA\_Mu2e\Example_Runs\End_Data\My_Plots\Average_PE_vs_X_Position_Plots\sipm_[1][8]_average_pe_vs_x_positio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9314" y="914400"/>
              <a:ext cx="2122785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0" name="Picture 14" descr="C:\Users\nc2bx\Box Sync\UVA\_Mu2e\Example_Runs\End_Data\My_Plots\Average_PE_vs_X_Position_Plots\sipm_[1][9]_average_pe_vs_x_position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2099" y="914400"/>
              <a:ext cx="2122785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2" name="Picture 16" descr="C:\Users\nc2bx\Box Sync\UVA\_Mu2e\Example_Runs\End_Data\My_Plots\Average_PE_vs_X_Position_Plots\sipm_[2][1]_average_pe_vs_x_position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8933" y="2555358"/>
              <a:ext cx="2122785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1" name="Picture 15" descr="C:\Users\nc2bx\Box Sync\UVA\_Mu2e\Example_Runs\End_Data\My_Plots\Average_PE_vs_X_Position_Plots\sipm_[2][0]_average_pe_vs_x_position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131" y="2542954"/>
              <a:ext cx="2122785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3" name="Picture 17" descr="C:\Users\nc2bx\Box Sync\UVA\_Mu2e\Example_Runs\End_Data\My_Plots\Average_PE_vs_X_Position_Plots\sipm_[2][8]_average_pe_vs_x_position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9313" y="2590800"/>
              <a:ext cx="2122785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>
            <a:off x="1295400" y="4572000"/>
            <a:ext cx="411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FEB 1 @ x = 3000mm</a:t>
            </a:r>
          </a:p>
          <a:p>
            <a:r>
              <a:rPr lang="en-US" dirty="0" smtClean="0"/>
              <a:t>FEB 2 @ x = 0mm</a:t>
            </a:r>
          </a:p>
          <a:p>
            <a:r>
              <a:rPr lang="en-US" dirty="0" smtClean="0"/>
              <a:t>Channels with 2*2 </a:t>
            </a:r>
            <a:r>
              <a:rPr lang="en-US" dirty="0" err="1" smtClean="0"/>
              <a:t>SiPM:</a:t>
            </a:r>
            <a:endParaRPr lang="en-US" dirty="0" smtClean="0"/>
          </a:p>
          <a:p>
            <a:r>
              <a:rPr lang="en-US" dirty="0" smtClean="0"/>
              <a:t>Channels 0,1 counters w. bare ends</a:t>
            </a:r>
          </a:p>
          <a:p>
            <a:r>
              <a:rPr lang="en-US" dirty="0" smtClean="0"/>
              <a:t>Channels 8,9 counters w. reflective ends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6488668"/>
            <a:ext cx="2747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Bin size = 0.1mm (300 bins)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57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sz="3500" dirty="0" smtClean="0"/>
              <a:t>Average PE vs. Proton Beam X-Position Plots</a:t>
            </a:r>
            <a:endParaRPr lang="en-US" sz="3500" dirty="0"/>
          </a:p>
        </p:txBody>
      </p:sp>
      <p:grpSp>
        <p:nvGrpSpPr>
          <p:cNvPr id="3" name="Group 2"/>
          <p:cNvGrpSpPr/>
          <p:nvPr/>
        </p:nvGrpSpPr>
        <p:grpSpPr>
          <a:xfrm>
            <a:off x="391813" y="990600"/>
            <a:ext cx="8491148" cy="2895600"/>
            <a:chOff x="391813" y="990600"/>
            <a:chExt cx="8491148" cy="2895600"/>
          </a:xfrm>
        </p:grpSpPr>
        <p:pic>
          <p:nvPicPr>
            <p:cNvPr id="5122" name="Picture 2" descr="C:\Users\nc2bx\Box Sync\UVA\_Mu2e\Example_Runs\End_Data\My_Plots\Average_PE_vs_X_Position_Plots\sipm_[2][13]_average_pe_vs_x_positi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0174" y="1043763"/>
              <a:ext cx="2122787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3" name="Picture 3" descr="C:\Users\nc2bx\Box Sync\UVA\_Mu2e\Example_Runs\End_Data\My_Plots\Average_PE_vs_X_Position_Plots\sipm_[1][4]_average_pe_vs_x_positi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813" y="990600"/>
              <a:ext cx="2122787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C:\Users\nc2bx\Box Sync\UVA\_Mu2e\Example_Runs\End_Data\My_Plots\Average_PE_vs_X_Position_Plots\sipm_[1][5]_average_pe_vs_x_positi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990600"/>
              <a:ext cx="2122787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5" name="Picture 5" descr="C:\Users\nc2bx\Box Sync\UVA\_Mu2e\Example_Runs\End_Data\My_Plots\Average_PE_vs_X_Position_Plots\sipm_[1][12]_average_pe_vs_x_positio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7387" y="1043763"/>
              <a:ext cx="2122787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6" name="Picture 6" descr="C:\Users\nc2bx\Box Sync\UVA\_Mu2e\Example_Runs\End_Data\My_Plots\Average_PE_vs_X_Position_Plots\sipm_[1][13]_average_pe_vs_x_position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0174" y="2514600"/>
              <a:ext cx="2122787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7" name="Picture 7" descr="C:\Users\nc2bx\Box Sync\UVA\_Mu2e\Example_Runs\End_Data\My_Plots\Average_PE_vs_X_Position_Plots\sipm_[2][4]_average_pe_vs_x_position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813" y="2514600"/>
              <a:ext cx="2122787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8" name="Picture 8" descr="C:\Users\nc2bx\Box Sync\UVA\_Mu2e\Example_Runs\End_Data\My_Plots\Average_PE_vs_X_Position_Plots\sipm_[2][5]_average_pe_vs_x_position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599" y="2514600"/>
              <a:ext cx="2122787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9" name="Picture 9" descr="C:\Users\nc2bx\Box Sync\UVA\_Mu2e\Example_Runs\End_Data\My_Plots\Average_PE_vs_X_Position_Plots\sipm_[2][12]_average_pe_vs_x_position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7386" y="2514600"/>
              <a:ext cx="2122787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TextBox 10"/>
          <p:cNvSpPr txBox="1"/>
          <p:nvPr/>
        </p:nvSpPr>
        <p:spPr>
          <a:xfrm>
            <a:off x="1295400" y="4572000"/>
            <a:ext cx="411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FEB 1 @ x = 3000mm</a:t>
            </a:r>
          </a:p>
          <a:p>
            <a:r>
              <a:rPr lang="en-US" dirty="0" smtClean="0"/>
              <a:t>FEB 2 @ x = 0mm</a:t>
            </a:r>
          </a:p>
          <a:p>
            <a:r>
              <a:rPr lang="en-US" b="1" dirty="0">
                <a:solidFill>
                  <a:srgbClr val="FF0000"/>
                </a:solidFill>
              </a:rPr>
              <a:t>Channels with bare ends</a:t>
            </a:r>
            <a:r>
              <a:rPr lang="en-US" b="1" dirty="0" smtClean="0">
                <a:solidFill>
                  <a:srgbClr val="FF0000"/>
                </a:solidFill>
              </a:rPr>
              <a:t>:???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 smtClean="0"/>
              <a:t>Channels 4,5 counters w. 3*3 </a:t>
            </a:r>
            <a:r>
              <a:rPr lang="en-US" dirty="0" err="1" smtClean="0"/>
              <a:t>SiPM</a:t>
            </a:r>
            <a:endParaRPr lang="en-US" dirty="0" smtClean="0"/>
          </a:p>
          <a:p>
            <a:r>
              <a:rPr lang="en-US" dirty="0" smtClean="0"/>
              <a:t>Channels 12,13 counters w. 2*2 </a:t>
            </a:r>
            <a:r>
              <a:rPr lang="en-US" dirty="0" err="1" smtClean="0"/>
              <a:t>SiPM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91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sz="3500" dirty="0" smtClean="0"/>
              <a:t>Average PE vs. Proton Beam X-Position Plots</a:t>
            </a:r>
            <a:endParaRPr lang="en-US" sz="35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308343" y="2133600"/>
            <a:ext cx="8433970" cy="1371600"/>
            <a:chOff x="308344" y="2080437"/>
            <a:chExt cx="8433970" cy="1371600"/>
          </a:xfrm>
        </p:grpSpPr>
        <p:pic>
          <p:nvPicPr>
            <p:cNvPr id="5123" name="Picture 3" descr="C:\Users\nc2bx\Box Sync\UVA\_Mu2e\Example_Runs\End_Data\My_Plots\Average_PE_vs_X_Position_Plots\sipm_[1][4]_average_pe_vs_x_positi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344" y="2080437"/>
              <a:ext cx="2122787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C:\Users\nc2bx\Box Sync\UVA\_Mu2e\Example_Runs\End_Data\My_Plots\Average_PE_vs_X_Position_Plots\sipm_[1][5]_average_pe_vs_x_positi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1131" y="2080437"/>
              <a:ext cx="2122787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3" descr="C:\Users\nc2bx\Box Sync\UVA\_Mu2e\Example_Runs\End_Data\My_Plots\Average_PE_vs_X_Position_Plots\sipm_[1][8]_average_pe_vs_x_positio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6744" y="2080437"/>
              <a:ext cx="2122785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4" descr="C:\Users\nc2bx\Box Sync\UVA\_Mu2e\Example_Runs\End_Data\My_Plots\Average_PE_vs_X_Position_Plots\sipm_[1][9]_average_pe_vs_x_position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9529" y="2080437"/>
              <a:ext cx="2122785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/>
          <p:cNvGrpSpPr/>
          <p:nvPr/>
        </p:nvGrpSpPr>
        <p:grpSpPr>
          <a:xfrm>
            <a:off x="358424" y="685800"/>
            <a:ext cx="8383889" cy="1384004"/>
            <a:chOff x="358424" y="685800"/>
            <a:chExt cx="8383889" cy="1384004"/>
          </a:xfrm>
        </p:grpSpPr>
        <p:pic>
          <p:nvPicPr>
            <p:cNvPr id="5125" name="Picture 5" descr="C:\Users\nc2bx\Box Sync\UVA\_Mu2e\Example_Runs\End_Data\My_Plots\Average_PE_vs_X_Position_Plots\sipm_[1][12]_average_pe_vs_x_position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6744" y="698204"/>
              <a:ext cx="2122787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1" descr="C:\Users\nc2bx\Box Sync\UVA\_Mu2e\Example_Runs\End_Data\My_Plots\Average_PE_vs_X_Position_Plots\sipm_[1][0]_average_pe_vs_x_position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424" y="685800"/>
              <a:ext cx="2015535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2" descr="C:\Users\nc2bx\Box Sync\UVA\_Mu2e\Example_Runs\End_Data\My_Plots\Average_PE_vs_X_Position_Plots\sipm_[1][1]_average_pe_vs_x_position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3959" y="685800"/>
              <a:ext cx="2122785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6" name="Picture 6" descr="C:\Users\nc2bx\Box Sync\UVA\_Mu2e\Example_Runs\End_Data\My_Plots\Average_PE_vs_X_Position_Plots\sipm_[1][13]_average_pe_vs_x_position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9526" y="685800"/>
              <a:ext cx="2122787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/>
          <p:cNvGrpSpPr/>
          <p:nvPr/>
        </p:nvGrpSpPr>
        <p:grpSpPr>
          <a:xfrm>
            <a:off x="315432" y="5181600"/>
            <a:ext cx="8442178" cy="1371600"/>
            <a:chOff x="315432" y="5181600"/>
            <a:chExt cx="8442178" cy="1371600"/>
          </a:xfrm>
        </p:grpSpPr>
        <p:pic>
          <p:nvPicPr>
            <p:cNvPr id="5127" name="Picture 7" descr="C:\Users\nc2bx\Box Sync\UVA\_Mu2e\Example_Runs\End_Data\My_Plots\Average_PE_vs_X_Position_Plots\sipm_[2][4]_average_pe_vs_x_position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432" y="5181600"/>
              <a:ext cx="2122787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8" name="Picture 8" descr="C:\Users\nc2bx\Box Sync\UVA\_Mu2e\Example_Runs\End_Data\My_Plots\Average_PE_vs_X_Position_Plots\sipm_[2][5]_average_pe_vs_x_position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218" y="5181600"/>
              <a:ext cx="2122787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0" descr="C:\Users\nc2bx\Box Sync\UVA\_Mu2e\Example_Runs\End_Data\My_Plots\Average_PE_vs_X_Position_Plots\sipm_[2][9]_average_pe_vs_x_positi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4825" y="5181600"/>
              <a:ext cx="2122785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17" descr="C:\Users\nc2bx\Box Sync\UVA\_Mu2e\Example_Runs\End_Data\My_Plots\Average_PE_vs_X_Position_Plots\sipm_[2][8]_average_pe_vs_x_positi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2041" y="5181600"/>
              <a:ext cx="2122785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315432" y="3804684"/>
            <a:ext cx="8426882" cy="1376916"/>
            <a:chOff x="315432" y="3804684"/>
            <a:chExt cx="8426882" cy="1376916"/>
          </a:xfrm>
        </p:grpSpPr>
        <p:pic>
          <p:nvPicPr>
            <p:cNvPr id="5122" name="Picture 2" descr="C:\Users\nc2bx\Box Sync\UVA\_Mu2e\Example_Runs\End_Data\My_Plots\Average_PE_vs_X_Position_Plots\sipm_[2][13]_average_pe_vs_x_positi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9527" y="3810000"/>
              <a:ext cx="2122787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6" descr="C:\Users\nc2bx\Box Sync\UVA\_Mu2e\Example_Runs\End_Data\My_Plots\Average_PE_vs_X_Position_Plots\sipm_[2][1]_average_pe_vs_x_position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5308" y="3810000"/>
              <a:ext cx="2122785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5" descr="C:\Users\nc2bx\Box Sync\UVA\_Mu2e\Example_Runs\End_Data\My_Plots\Average_PE_vs_X_Position_Plots\sipm_[2][0]_average_pe_vs_x_position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432" y="3804684"/>
              <a:ext cx="2122785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9" name="Picture 9" descr="C:\Users\nc2bx\Box Sync\UVA\_Mu2e\Example_Runs\End_Data\My_Plots\Average_PE_vs_X_Position_Plots\sipm_[2][12]_average_pe_vs_x_position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6744" y="3810000"/>
              <a:ext cx="2122787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3" name="Straight Connector 22"/>
          <p:cNvCxnSpPr/>
          <p:nvPr/>
        </p:nvCxnSpPr>
        <p:spPr>
          <a:xfrm>
            <a:off x="6351" y="3657600"/>
            <a:ext cx="914400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140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sz="3500" dirty="0" smtClean="0"/>
              <a:t>Overlay Plots</a:t>
            </a:r>
            <a:endParaRPr lang="en-US" sz="3500" dirty="0"/>
          </a:p>
        </p:txBody>
      </p:sp>
      <p:grpSp>
        <p:nvGrpSpPr>
          <p:cNvPr id="4" name="Group 3"/>
          <p:cNvGrpSpPr/>
          <p:nvPr/>
        </p:nvGrpSpPr>
        <p:grpSpPr>
          <a:xfrm>
            <a:off x="1096925" y="1371600"/>
            <a:ext cx="6757871" cy="4703165"/>
            <a:chOff x="1096925" y="1371600"/>
            <a:chExt cx="6757871" cy="4703165"/>
          </a:xfrm>
        </p:grpSpPr>
        <p:pic>
          <p:nvPicPr>
            <p:cNvPr id="6151" name="Picture 7" descr="C:\Users\nc2bx\Box Sync\UVA\_Mu2e\Example_Runs\End_Data\My_Plots\Average_PE_vs_X_Position_Plots\sipms_[1][0]_and_[1][8]_average_pe_vs_x_positi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1102" y="1371600"/>
              <a:ext cx="3359217" cy="22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2" name="Picture 8" descr="C:\Users\nc2bx\Box Sync\UVA\_Mu2e\Example_Runs\End_Data\My_Plots\Average_PE_vs_X_Position_Plots\sipms_[1][1]_and_[1][9]_average_pe_vs_x_positi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1502" y="1371600"/>
              <a:ext cx="3537978" cy="22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3" name="Picture 9" descr="C:\Users\nc2bx\Box Sync\UVA\_Mu2e\Example_Runs\End_Data\My_Plots\Average_PE_vs_X_Position_Plots\sipms_[2][0]_and_[2][8]_average_pe_vs_x_position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6925" y="3788765"/>
              <a:ext cx="3373394" cy="22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0" name="Picture 6" descr="C:\Users\nc2bx\Box Sync\UVA\_Mu2e\Example_Runs\End_Data\My_Plots\Average_PE_vs_X_Position_Plots\sipms_[2][1]_and_[2][9]_average_pe_vs_x_position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6818" y="3788765"/>
              <a:ext cx="3537978" cy="22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0" y="6488668"/>
            <a:ext cx="2747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Bin size = 0.1mm (300 bins)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772" y="0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/>
              <a:t>FEB 1 @ x = 3000mm</a:t>
            </a:r>
          </a:p>
          <a:p>
            <a:r>
              <a:rPr lang="en-US" sz="1200" dirty="0" smtClean="0"/>
              <a:t>FEB 2 @ x = 0mm</a:t>
            </a:r>
          </a:p>
          <a:p>
            <a:r>
              <a:rPr lang="en-US" sz="1200" dirty="0" smtClean="0"/>
              <a:t>Channels with 2*2 </a:t>
            </a:r>
            <a:r>
              <a:rPr lang="en-US" sz="1200" dirty="0" err="1" smtClean="0"/>
              <a:t>SiPM</a:t>
            </a:r>
            <a:r>
              <a:rPr lang="en-US" sz="1200" dirty="0" smtClean="0"/>
              <a:t>: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Channels 0,1 counters w. bare ends</a:t>
            </a:r>
          </a:p>
          <a:p>
            <a:r>
              <a:rPr lang="en-US" sz="1200" dirty="0" smtClean="0">
                <a:solidFill>
                  <a:srgbClr val="0070C0"/>
                </a:solidFill>
              </a:rPr>
              <a:t>Channels 8,9 counters w. reflective ends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255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079" y="1"/>
            <a:ext cx="8229600" cy="1066799"/>
          </a:xfrm>
        </p:spPr>
        <p:txBody>
          <a:bodyPr anchor="t">
            <a:noAutofit/>
          </a:bodyPr>
          <a:lstStyle/>
          <a:p>
            <a:r>
              <a:rPr lang="en-US" sz="2800" dirty="0" smtClean="0"/>
              <a:t>Overlay Plots Shifted (-1.3mm)</a:t>
            </a:r>
            <a:br>
              <a:rPr lang="en-US" sz="2800" dirty="0" smtClean="0"/>
            </a:br>
            <a:r>
              <a:rPr lang="en-US" sz="2800" dirty="0" smtClean="0"/>
              <a:t>Zero-Centered (-8.5mm)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/>
              <a:t>FEB 1 @ x = 3000mm</a:t>
            </a:r>
          </a:p>
          <a:p>
            <a:r>
              <a:rPr lang="en-US" sz="1200" dirty="0" smtClean="0"/>
              <a:t>FEB 2 @ x = 0mm</a:t>
            </a:r>
          </a:p>
          <a:p>
            <a:r>
              <a:rPr lang="en-US" sz="1200" dirty="0" smtClean="0"/>
              <a:t>Channels with 2*2 </a:t>
            </a:r>
            <a:r>
              <a:rPr lang="en-US" sz="1200" dirty="0" err="1" smtClean="0"/>
              <a:t>SiPM</a:t>
            </a:r>
            <a:r>
              <a:rPr lang="en-US" sz="1200" dirty="0" smtClean="0"/>
              <a:t>: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Channels 0,1 counters w. bare ends</a:t>
            </a:r>
          </a:p>
          <a:p>
            <a:r>
              <a:rPr lang="en-US" sz="1200" dirty="0" smtClean="0">
                <a:solidFill>
                  <a:srgbClr val="0070C0"/>
                </a:solidFill>
              </a:rPr>
              <a:t>Channels 8,9 counters w. reflective ends</a:t>
            </a:r>
            <a:endParaRPr lang="en-US" sz="1200" dirty="0">
              <a:solidFill>
                <a:srgbClr val="0070C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110222" y="1447800"/>
            <a:ext cx="7043178" cy="4724400"/>
            <a:chOff x="533400" y="1447800"/>
            <a:chExt cx="7043178" cy="4724400"/>
          </a:xfrm>
        </p:grpSpPr>
        <p:pic>
          <p:nvPicPr>
            <p:cNvPr id="1026" name="Picture 2" descr="C:\Users\nc2bx\Box Sync\UVA\_Mu2e\Example_Runs\End_Data\My_Plots\Average_PE_vs_X_Position_Plots\shifted_sipms_[1][0]_and_[1][8]_average_pe_vs_x_positi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447800"/>
              <a:ext cx="3505200" cy="22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Users\nc2bx\Box Sync\UVA\_Mu2e\Example_Runs\End_Data\My_Plots\Average_PE_vs_X_Position_Plots\shifted_sipms_[2][0]_and_[2][8]_average_pe_vs_x_positi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211" y="3886200"/>
              <a:ext cx="3537978" cy="22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Users\nc2bx\Box Sync\UVA\_Mu2e\Example_Runs\End_Data\My_Plots\Average_PE_vs_X_Position_Plots\shifted_sipms_[2][1]_and_[2][9]_average_pe_vs_x_position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600" y="3886200"/>
              <a:ext cx="3537978" cy="22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nc2bx\Box Sync\UVA\_Mu2e\Example_Runs\End_Data\My_Plots\Average_PE_vs_X_Position_Plots\shifted_sipms_[1][1]_and_[1][9]_average_pe_vs_x_position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600" y="1447800"/>
              <a:ext cx="3537978" cy="22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extBox 13"/>
          <p:cNvSpPr txBox="1"/>
          <p:nvPr/>
        </p:nvSpPr>
        <p:spPr>
          <a:xfrm>
            <a:off x="0" y="6488668"/>
            <a:ext cx="2747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Bin size = 0.2mm (150 bins)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06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/>
              <a:t>FEB 1 @ x = 3000mm</a:t>
            </a:r>
          </a:p>
          <a:p>
            <a:r>
              <a:rPr lang="en-US" sz="1200" dirty="0" smtClean="0"/>
              <a:t>FEB 2 @ x = 0mm</a:t>
            </a:r>
          </a:p>
          <a:p>
            <a:r>
              <a:rPr lang="en-US" sz="1200" dirty="0" smtClean="0"/>
              <a:t>Channels with 2*2 </a:t>
            </a:r>
            <a:r>
              <a:rPr lang="en-US" sz="1200" dirty="0" err="1" smtClean="0"/>
              <a:t>SiPM</a:t>
            </a:r>
            <a:r>
              <a:rPr lang="en-US" sz="1200" dirty="0" smtClean="0"/>
              <a:t>: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Channels 0,1 counters w. bare ends</a:t>
            </a:r>
          </a:p>
          <a:p>
            <a:r>
              <a:rPr lang="en-US" sz="1200" dirty="0" smtClean="0">
                <a:solidFill>
                  <a:srgbClr val="0070C0"/>
                </a:solidFill>
              </a:rPr>
              <a:t>Channels 8,9 counters w. reflective ends</a:t>
            </a:r>
            <a:endParaRPr lang="en-US" sz="1200" dirty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3293" y="1828800"/>
            <a:ext cx="8918086" cy="1554480"/>
            <a:chOff x="76200" y="1524000"/>
            <a:chExt cx="8918086" cy="1554480"/>
          </a:xfrm>
        </p:grpSpPr>
        <p:pic>
          <p:nvPicPr>
            <p:cNvPr id="2069" name="Picture 21" descr="C:\Users\nc2bx\Box Sync\UVA\_Mu2e\Example_Runs\End_Data\My_Plots\Average_PE_vs_X_Position_Plots\divided_shifted_sipms_[1][0]_and_[1][8]_average_pe_vs_x_positi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" y="1524000"/>
              <a:ext cx="2405825" cy="1554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8" name="Picture 20" descr="C:\Users\nc2bx\Box Sync\UVA\_Mu2e\Example_Runs\End_Data\My_Plots\Average_PE_vs_X_Position_Plots\divided_shifted_sipms_[1][1]_and_[1][9]_average_pe_vs_x_position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30"/>
            <a:stretch/>
          </p:blipFill>
          <p:spPr bwMode="auto">
            <a:xfrm>
              <a:off x="2334525" y="1524000"/>
              <a:ext cx="2313675" cy="1554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7" name="Picture 19" descr="C:\Users\nc2bx\Box Sync\UVA\_Mu2e\Example_Runs\End_Data\My_Plots\Average_PE_vs_X_Position_Plots\divided_shifted_sipms_[2][0]_and_[2][8]_average_pe_vs_x_position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2"/>
            <a:stretch/>
          </p:blipFill>
          <p:spPr bwMode="auto">
            <a:xfrm>
              <a:off x="4502887" y="1524000"/>
              <a:ext cx="2322537" cy="1554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C:\Users\nc2bx\Box Sync\UVA\_Mu2e\Example_Runs\End_Data\My_Plots\Average_PE_vs_X_Position_Plots\divided_shifted_sipms_[2][1]_and_[2][9]_average_pe_vs_x_position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69"/>
            <a:stretch/>
          </p:blipFill>
          <p:spPr bwMode="auto">
            <a:xfrm>
              <a:off x="6705600" y="1524000"/>
              <a:ext cx="2288686" cy="1554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/>
          <p:cNvGrpSpPr/>
          <p:nvPr/>
        </p:nvGrpSpPr>
        <p:grpSpPr>
          <a:xfrm>
            <a:off x="76200" y="3797595"/>
            <a:ext cx="9056656" cy="1566885"/>
            <a:chOff x="87344" y="3492795"/>
            <a:chExt cx="9056656" cy="1566885"/>
          </a:xfrm>
        </p:grpSpPr>
        <p:pic>
          <p:nvPicPr>
            <p:cNvPr id="30" name="Picture 2" descr="C:\Users\nc2bx\Box Sync\UVA\_Mu2e\Example_Runs\End_Data\My_Plots\Average_PE_vs_X_Position_Plots\shifted_sipms_[1][0]_and_[1][8]_average_pe_vs_x_position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44" y="3492795"/>
              <a:ext cx="2383536" cy="1554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5" descr="C:\Users\nc2bx\Box Sync\UVA\_Mu2e\Example_Runs\End_Data\My_Plots\Average_PE_vs_X_Position_Plots\shifted_sipms_[1][1]_and_[1][9]_average_pe_vs_x_position.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955"/>
            <a:stretch/>
          </p:blipFill>
          <p:spPr bwMode="auto">
            <a:xfrm>
              <a:off x="2281699" y="3492795"/>
              <a:ext cx="2214438" cy="1554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" descr="C:\Users\nc2bx\Box Sync\UVA\_Mu2e\Example_Runs\End_Data\My_Plots\Average_PE_vs_X_Position_Plots\shifted_sipms_[2][0]_and_[2][8]_average_pe_vs_x_position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2888" y="3492795"/>
              <a:ext cx="2405825" cy="1554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C:\Users\nc2bx\Box Sync\UVA\_Mu2e\Example_Runs\End_Data\My_Plots\Average_PE_vs_X_Position_Plots\shifted_sipms_[2][1]_and_[2][9]_average_pe_vs_x_position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8175" y="3505200"/>
              <a:ext cx="2405825" cy="1554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 smtClean="0"/>
              <a:t>Overlay Plots Divided</a:t>
            </a:r>
          </a:p>
          <a:p>
            <a:r>
              <a:rPr lang="en-US" sz="2100" dirty="0" smtClean="0"/>
              <a:t>(X = 1mm to 15mm)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19277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3382</TotalTime>
  <Words>257</Words>
  <Application>Microsoft Macintosh PowerPoint</Application>
  <PresentationFormat>On-screen Show (4:3)</PresentationFormat>
  <Paragraphs>42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Arial</vt:lpstr>
      <vt:lpstr>Office Theme</vt:lpstr>
      <vt:lpstr>“End Data” Analysis</vt:lpstr>
      <vt:lpstr>Proton Beam Positions Plots</vt:lpstr>
      <vt:lpstr>Average PE vs. Proton Beam X-Position Plots</vt:lpstr>
      <vt:lpstr>Average PE vs. Proton Beam X-Position Plots</vt:lpstr>
      <vt:lpstr>Average PE vs. Proton Beam X-Position Plots</vt:lpstr>
      <vt:lpstr>Overlay Plots</vt:lpstr>
      <vt:lpstr>Overlay Plots Shifted (-1.3mm) Zero-Centered (-8.5mm)</vt:lpstr>
      <vt:lpstr>PowerPoint Presentation</vt:lpstr>
    </vt:vector>
  </TitlesOfParts>
  <Company>Microsoft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Chen, Ningshun (nc2bx)</dc:creator>
  <cp:lastModifiedBy>Nothing Left</cp:lastModifiedBy>
  <cp:revision>23</cp:revision>
  <dcterms:created xsi:type="dcterms:W3CDTF">2017-06-13T13:39:21Z</dcterms:created>
  <dcterms:modified xsi:type="dcterms:W3CDTF">2017-06-20T14:59:01Z</dcterms:modified>
</cp:coreProperties>
</file>