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4" r:id="rId4"/>
    <p:sldId id="260" r:id="rId5"/>
    <p:sldId id="263" r:id="rId6"/>
    <p:sldId id="265" r:id="rId7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6"/>
    <p:restoredTop sz="94669"/>
  </p:normalViewPr>
  <p:slideViewPr>
    <p:cSldViewPr snapToGrid="0" snapToObjects="1">
      <p:cViewPr>
        <p:scale>
          <a:sx n="101" d="100"/>
          <a:sy n="101" d="100"/>
        </p:scale>
        <p:origin x="4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DA21-515E-7E45-AE30-0F6D589B5DA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BFEB-5A21-A64E-9220-640F77F4C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9027-3EB5-FC41-A523-7AB189C9535E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C498-DF00-E345-BC55-819C8A5A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“End Data”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Studying light drop-off effects for proton beams at the end of counter</a:t>
            </a:r>
          </a:p>
          <a:p>
            <a:r>
              <a:rPr lang="en-US" sz="1600" dirty="0"/>
              <a:t>Test runs 669, 706-709,711,713-722, 725</a:t>
            </a:r>
          </a:p>
        </p:txBody>
      </p:sp>
    </p:spTree>
    <p:extLst>
      <p:ext uri="{BB962C8B-B14F-4D97-AF65-F5344CB8AC3E}">
        <p14:creationId xmlns:p14="http://schemas.microsoft.com/office/powerpoint/2010/main" val="15136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063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FEB 1 @ x = 3000mm</a:t>
            </a:r>
          </a:p>
          <a:p>
            <a:r>
              <a:rPr lang="en-US" sz="1200" dirty="0"/>
              <a:t>FEB 2 @ x = 0mm</a:t>
            </a:r>
          </a:p>
          <a:p>
            <a:r>
              <a:rPr lang="en-US" sz="1200" dirty="0"/>
              <a:t>Channels with 2*2 </a:t>
            </a:r>
            <a:r>
              <a:rPr lang="en-US" sz="1200" dirty="0" err="1"/>
              <a:t>SiPM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Channels 0,1 counters </a:t>
            </a:r>
            <a:r>
              <a:rPr lang="en-US" sz="1200" dirty="0" smtClean="0">
                <a:solidFill>
                  <a:srgbClr val="FF0000"/>
                </a:solidFill>
              </a:rPr>
              <a:t>w. non-reflective ends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Channels 8,9 counters w. reflective </a:t>
            </a:r>
            <a:r>
              <a:rPr lang="en-US" sz="1200" dirty="0" smtClean="0">
                <a:solidFill>
                  <a:srgbClr val="0070C0"/>
                </a:solidFill>
              </a:rPr>
              <a:t>ends</a:t>
            </a:r>
          </a:p>
          <a:p>
            <a:r>
              <a:rPr lang="en-US" sz="1200" dirty="0" err="1" smtClean="0"/>
              <a:t>SiPM</a:t>
            </a:r>
            <a:r>
              <a:rPr lang="en-US" sz="1200" dirty="0" smtClean="0"/>
              <a:t> [FEB #][Channel #]</a:t>
            </a:r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0824" y="1499913"/>
            <a:ext cx="6417046" cy="2286000"/>
            <a:chOff x="24859" y="1035218"/>
            <a:chExt cx="6417046" cy="2286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9" y="1035218"/>
              <a:ext cx="3359216" cy="2286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2"/>
            <a:stretch/>
          </p:blipFill>
          <p:spPr>
            <a:xfrm>
              <a:off x="3087512" y="1035218"/>
              <a:ext cx="3354393" cy="22860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012481" y="1499913"/>
            <a:ext cx="6568728" cy="2305555"/>
            <a:chOff x="5484102" y="1015663"/>
            <a:chExt cx="6568728" cy="23055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102" y="1035218"/>
              <a:ext cx="3537978" cy="2286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2"/>
            <a:stretch/>
          </p:blipFill>
          <p:spPr>
            <a:xfrm>
              <a:off x="8713760" y="1015663"/>
              <a:ext cx="3339070" cy="22860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70824" y="4091359"/>
            <a:ext cx="6417047" cy="2286000"/>
            <a:chOff x="169294" y="3492500"/>
            <a:chExt cx="6417047" cy="2286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94" y="3492500"/>
              <a:ext cx="3388145" cy="2286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5"/>
            <a:stretch/>
          </p:blipFill>
          <p:spPr>
            <a:xfrm>
              <a:off x="3228975" y="3492500"/>
              <a:ext cx="3357366" cy="2286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012481" y="4091359"/>
            <a:ext cx="6566378" cy="2286000"/>
            <a:chOff x="5353842" y="4198957"/>
            <a:chExt cx="6566378" cy="2286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842" y="4198957"/>
              <a:ext cx="3537978" cy="228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6"/>
            <a:stretch/>
          </p:blipFill>
          <p:spPr>
            <a:xfrm>
              <a:off x="8591550" y="4198957"/>
              <a:ext cx="3328670" cy="2286000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3430505" y="0"/>
            <a:ext cx="704821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/>
              <a:t>Average PE vs. Proton Beam X-Position </a:t>
            </a:r>
            <a:r>
              <a:rPr lang="en-US" sz="3000" dirty="0" smtClean="0"/>
              <a:t>Plots</a:t>
            </a:r>
          </a:p>
          <a:p>
            <a:pPr algn="ctr"/>
            <a:r>
              <a:rPr lang="en-US" sz="1500" dirty="0" smtClean="0"/>
              <a:t>Shifted (</a:t>
            </a:r>
            <a:r>
              <a:rPr lang="en-US" sz="1500" dirty="0" smtClean="0">
                <a:solidFill>
                  <a:srgbClr val="FF0000"/>
                </a:solidFill>
              </a:rPr>
              <a:t>-1.3mm</a:t>
            </a:r>
            <a:r>
              <a:rPr lang="en-US" sz="1500" dirty="0" smtClean="0"/>
              <a:t>), Zero-Centered (-7.4mm)</a:t>
            </a:r>
            <a:endParaRPr lang="en-US" sz="1500" dirty="0"/>
          </a:p>
        </p:txBody>
      </p:sp>
      <p:sp>
        <p:nvSpPr>
          <p:cNvPr id="2" name="Rectangle 1"/>
          <p:cNvSpPr/>
          <p:nvPr/>
        </p:nvSpPr>
        <p:spPr>
          <a:xfrm>
            <a:off x="-1" y="6488668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1mm / bin</a:t>
            </a:r>
          </a:p>
        </p:txBody>
      </p:sp>
    </p:spTree>
    <p:extLst>
      <p:ext uri="{BB962C8B-B14F-4D97-AF65-F5344CB8AC3E}">
        <p14:creationId xmlns:p14="http://schemas.microsoft.com/office/powerpoint/2010/main" val="1082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0505" y="0"/>
            <a:ext cx="70482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/>
              <a:t>Average PE vs. Proton Beam X-Position </a:t>
            </a:r>
            <a:r>
              <a:rPr lang="en-US" sz="3000" dirty="0" smtClean="0"/>
              <a:t>Plots</a:t>
            </a:r>
          </a:p>
          <a:p>
            <a:pPr algn="ctr"/>
            <a:r>
              <a:rPr lang="en-US" sz="1500" dirty="0" smtClean="0"/>
              <a:t>Shifted (</a:t>
            </a:r>
            <a:r>
              <a:rPr lang="en-US" sz="1500" dirty="0" smtClean="0">
                <a:solidFill>
                  <a:srgbClr val="FF0000"/>
                </a:solidFill>
              </a:rPr>
              <a:t>-1.3mm</a:t>
            </a:r>
            <a:r>
              <a:rPr lang="en-US" sz="1500" dirty="0" smtClean="0"/>
              <a:t>), Zero-Centered (-7.4mm)</a:t>
            </a:r>
          </a:p>
          <a:p>
            <a:pPr algn="ctr"/>
            <a:r>
              <a:rPr lang="en-US" sz="1500" dirty="0"/>
              <a:t>Normalized </a:t>
            </a:r>
            <a:r>
              <a:rPr lang="en-US" sz="1500" dirty="0" err="1"/>
              <a:t>w.r.t</a:t>
            </a:r>
            <a:r>
              <a:rPr lang="en-US" sz="1500" dirty="0"/>
              <a:t>. Average Value Between x = 80mm to x = </a:t>
            </a:r>
            <a:r>
              <a:rPr lang="en-US" sz="1500" dirty="0" smtClean="0"/>
              <a:t>120mm for each channel</a:t>
            </a:r>
            <a:endParaRPr lang="en-US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17" y="1182047"/>
            <a:ext cx="4245574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70" y="1182047"/>
            <a:ext cx="4245574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17" y="3925247"/>
            <a:ext cx="424557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70" y="3925247"/>
            <a:ext cx="4245574" cy="2743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6488668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1mm / bin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3063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FEB 1 @ x = 3000mm</a:t>
            </a:r>
          </a:p>
          <a:p>
            <a:r>
              <a:rPr lang="en-US" sz="1200" dirty="0"/>
              <a:t>FEB 2 @ x = 0mm</a:t>
            </a:r>
          </a:p>
          <a:p>
            <a:r>
              <a:rPr lang="en-US" sz="1200" dirty="0"/>
              <a:t>Channels with 2*2 </a:t>
            </a:r>
            <a:r>
              <a:rPr lang="en-US" sz="1200" dirty="0" err="1"/>
              <a:t>SiPM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Channels 0,1 counters </a:t>
            </a:r>
            <a:r>
              <a:rPr lang="en-US" sz="1200" dirty="0" smtClean="0">
                <a:solidFill>
                  <a:srgbClr val="FF0000"/>
                </a:solidFill>
              </a:rPr>
              <a:t>w. non-reflective ends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Channels 8,9 counters w. reflective </a:t>
            </a:r>
            <a:r>
              <a:rPr lang="en-US" sz="1200" dirty="0" smtClean="0">
                <a:solidFill>
                  <a:srgbClr val="0070C0"/>
                </a:solidFill>
              </a:rPr>
              <a:t>ends</a:t>
            </a:r>
          </a:p>
          <a:p>
            <a:r>
              <a:rPr lang="en-US" sz="1200" dirty="0" err="1" smtClean="0"/>
              <a:t>SiPM</a:t>
            </a:r>
            <a:r>
              <a:rPr lang="en-US" sz="1200" dirty="0" smtClean="0"/>
              <a:t> [FEB #][Channel #]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716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5" y="1479826"/>
            <a:ext cx="3537978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25" y="1479826"/>
            <a:ext cx="3537978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8" y="4023207"/>
            <a:ext cx="3537978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25" y="4023207"/>
            <a:ext cx="3537978" cy="2286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572276" y="0"/>
            <a:ext cx="2764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 smtClean="0"/>
              <a:t>Ratio Plots</a:t>
            </a:r>
          </a:p>
          <a:p>
            <a:pPr algn="ctr"/>
            <a:r>
              <a:rPr lang="en-US" sz="1500" dirty="0" smtClean="0"/>
              <a:t>With PE Plots</a:t>
            </a:r>
          </a:p>
          <a:p>
            <a:pPr algn="ctr"/>
            <a:r>
              <a:rPr lang="en-US" sz="1500" dirty="0" smtClean="0"/>
              <a:t>Fitted over x = 1mm to x = 15mm</a:t>
            </a:r>
            <a:endParaRPr lang="en-US" sz="1500" dirty="0"/>
          </a:p>
        </p:txBody>
      </p:sp>
      <p:sp>
        <p:nvSpPr>
          <p:cNvPr id="21" name="Rectangle 20"/>
          <p:cNvSpPr/>
          <p:nvPr/>
        </p:nvSpPr>
        <p:spPr>
          <a:xfrm>
            <a:off x="-1" y="6488668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0.1mm </a:t>
            </a:r>
            <a:r>
              <a:rPr lang="en-US" dirty="0"/>
              <a:t>/ bin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3063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FEB 1 @ x = 3000mm</a:t>
            </a:r>
          </a:p>
          <a:p>
            <a:r>
              <a:rPr lang="en-US" sz="1200" dirty="0"/>
              <a:t>FEB 2 @ x = 0mm</a:t>
            </a:r>
          </a:p>
          <a:p>
            <a:r>
              <a:rPr lang="en-US" sz="1200" dirty="0"/>
              <a:t>Channels with 2*2 </a:t>
            </a:r>
            <a:r>
              <a:rPr lang="en-US" sz="1200" dirty="0" err="1"/>
              <a:t>SiPM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Channels 0,1 counters </a:t>
            </a:r>
            <a:r>
              <a:rPr lang="en-US" sz="1200" dirty="0" smtClean="0">
                <a:solidFill>
                  <a:srgbClr val="FF0000"/>
                </a:solidFill>
              </a:rPr>
              <a:t>w. non-reflective ends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Channels 8,9 counters w. reflective </a:t>
            </a:r>
            <a:r>
              <a:rPr lang="en-US" sz="1200" dirty="0" smtClean="0">
                <a:solidFill>
                  <a:srgbClr val="0070C0"/>
                </a:solidFill>
              </a:rPr>
              <a:t>ends</a:t>
            </a:r>
          </a:p>
          <a:p>
            <a:r>
              <a:rPr lang="en-US" sz="1200" dirty="0" err="1" smtClean="0"/>
              <a:t>SiPM</a:t>
            </a:r>
            <a:r>
              <a:rPr lang="en-US" sz="1200" dirty="0" smtClean="0"/>
              <a:t> [FEB #][Channel #]</a:t>
            </a:r>
            <a:endParaRPr lang="en-US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r="6830"/>
          <a:stretch/>
        </p:blipFill>
        <p:spPr>
          <a:xfrm>
            <a:off x="3525594" y="1479826"/>
            <a:ext cx="3196684" cy="2286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r="7099"/>
          <a:stretch/>
        </p:blipFill>
        <p:spPr>
          <a:xfrm>
            <a:off x="10372242" y="1479826"/>
            <a:ext cx="3200400" cy="2286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r="7112"/>
          <a:stretch/>
        </p:blipFill>
        <p:spPr>
          <a:xfrm>
            <a:off x="3525594" y="4023207"/>
            <a:ext cx="3196684" cy="2286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" r="6829"/>
          <a:stretch/>
        </p:blipFill>
        <p:spPr>
          <a:xfrm>
            <a:off x="10372242" y="4023207"/>
            <a:ext cx="3200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25" y="4023207"/>
            <a:ext cx="3537978" cy="2286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25" y="1479826"/>
            <a:ext cx="3537978" cy="2286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572276" y="0"/>
            <a:ext cx="2764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 smtClean="0"/>
              <a:t>Ratio Plots</a:t>
            </a:r>
          </a:p>
          <a:p>
            <a:pPr algn="ctr"/>
            <a:r>
              <a:rPr lang="en-US" sz="1500" dirty="0" smtClean="0"/>
              <a:t>With Normalized PE Plots</a:t>
            </a:r>
          </a:p>
          <a:p>
            <a:pPr algn="ctr"/>
            <a:r>
              <a:rPr lang="en-US" sz="1500" dirty="0" smtClean="0"/>
              <a:t>Fitted over x = 1mm to x = 15mm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-1" y="6488668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0.1mm </a:t>
            </a:r>
            <a:r>
              <a:rPr lang="en-US" dirty="0"/>
              <a:t>/ bin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8" y="1479826"/>
            <a:ext cx="3537978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8" y="4023207"/>
            <a:ext cx="3537978" cy="228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0"/>
            <a:ext cx="3063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FEB 1 @ x = 3000mm</a:t>
            </a:r>
          </a:p>
          <a:p>
            <a:r>
              <a:rPr lang="en-US" sz="1200" dirty="0"/>
              <a:t>FEB 2 @ x = 0mm</a:t>
            </a:r>
          </a:p>
          <a:p>
            <a:r>
              <a:rPr lang="en-US" sz="1200" dirty="0"/>
              <a:t>Channels with 2*2 </a:t>
            </a:r>
            <a:r>
              <a:rPr lang="en-US" sz="1200" dirty="0" err="1"/>
              <a:t>SiPM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Channels 0,1 counters </a:t>
            </a:r>
            <a:r>
              <a:rPr lang="en-US" sz="1200" dirty="0" smtClean="0">
                <a:solidFill>
                  <a:srgbClr val="FF0000"/>
                </a:solidFill>
              </a:rPr>
              <a:t>w. non-reflective ends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Channels 8,9 counters w. reflective </a:t>
            </a:r>
            <a:r>
              <a:rPr lang="en-US" sz="1200" dirty="0" smtClean="0">
                <a:solidFill>
                  <a:srgbClr val="0070C0"/>
                </a:solidFill>
              </a:rPr>
              <a:t>ends</a:t>
            </a:r>
          </a:p>
          <a:p>
            <a:r>
              <a:rPr lang="en-US" sz="1200" dirty="0" err="1" smtClean="0"/>
              <a:t>SiPM</a:t>
            </a:r>
            <a:r>
              <a:rPr lang="en-US" sz="1200" dirty="0" smtClean="0"/>
              <a:t> [FEB #][Channel #]</a:t>
            </a:r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r="6830"/>
          <a:stretch/>
        </p:blipFill>
        <p:spPr>
          <a:xfrm>
            <a:off x="3525594" y="1479826"/>
            <a:ext cx="3196684" cy="228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r="7099"/>
          <a:stretch/>
        </p:blipFill>
        <p:spPr>
          <a:xfrm>
            <a:off x="10372242" y="1479826"/>
            <a:ext cx="3200400" cy="228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r="7112"/>
          <a:stretch/>
        </p:blipFill>
        <p:spPr>
          <a:xfrm>
            <a:off x="3525594" y="4023207"/>
            <a:ext cx="3196684" cy="2286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" r="6829"/>
          <a:stretch/>
        </p:blipFill>
        <p:spPr>
          <a:xfrm>
            <a:off x="10372242" y="4023207"/>
            <a:ext cx="3200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8" y="1296358"/>
            <a:ext cx="3325700" cy="2148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09" y="1296358"/>
            <a:ext cx="3325699" cy="2148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08" y="1296358"/>
            <a:ext cx="3325699" cy="2148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8" y="4041251"/>
            <a:ext cx="3325700" cy="2148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08" y="4041251"/>
            <a:ext cx="3325700" cy="2148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08" y="4041251"/>
            <a:ext cx="3325700" cy="2148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808" y="4041251"/>
            <a:ext cx="3325700" cy="21488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17410" y="0"/>
            <a:ext cx="36744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 smtClean="0"/>
              <a:t>Dip in FEB 1 Channel 8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2700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267</Words>
  <Application>Microsoft Macintosh PowerPoint</Application>
  <PresentationFormat>Custom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“End Data”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“End Data” Analysis</dc:title>
  <dc:creator>Nothing Left</dc:creator>
  <cp:lastModifiedBy>Nothing Left</cp:lastModifiedBy>
  <cp:revision>28</cp:revision>
  <dcterms:created xsi:type="dcterms:W3CDTF">2017-06-20T13:25:04Z</dcterms:created>
  <dcterms:modified xsi:type="dcterms:W3CDTF">2017-06-26T20:29:47Z</dcterms:modified>
</cp:coreProperties>
</file>