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0" r:id="rId5"/>
    <p:sldId id="259" r:id="rId6"/>
    <p:sldId id="261" r:id="rId7"/>
    <p:sldId id="272" r:id="rId8"/>
    <p:sldId id="258" r:id="rId9"/>
    <p:sldId id="265" r:id="rId10"/>
    <p:sldId id="271" r:id="rId11"/>
    <p:sldId id="264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783"/>
  </p:normalViewPr>
  <p:slideViewPr>
    <p:cSldViewPr snapToGrid="0" snapToObjects="1">
      <p:cViewPr varScale="1">
        <p:scale>
          <a:sx n="97" d="100"/>
          <a:sy n="97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F6BE-5556-1B49-8118-64438D9835F9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AE7B-98CB-C14B-AB0E-68EE3CDA4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05A8-F93E-EF4B-802A-B785456DC473}" type="datetime1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8F13-A4A6-9141-AD9B-9D65BA7DC36A}" type="datetime1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3192-312B-0C4B-9FE8-3CFE5EB2FA6C}" type="datetime1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C621-03C9-304D-A7C9-862956B5A153}" type="datetime1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2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0BFE-F145-4648-9368-97DB31BF7C03}" type="datetime1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4469-74ED-DD49-8A2E-FEE78DE96863}" type="datetime1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45C5-9784-9141-BE08-C0E770869CBD}" type="datetime1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6EEA-302B-804D-AD89-3D9391061AAA}" type="datetime1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5C40-B06F-BF44-9E2B-A697D35B9BAE}" type="datetime1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5DB3-3814-D24F-BFF0-A9430D8956FF}" type="datetime1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7BA-97CB-E748-AC59-513D9DB38B7B}" type="datetime1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6C80-BF74-FE45-BA79-C70C198DE242}" type="datetime1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4369-451E-9142-975E-D13E60296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“End Data” Analysis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Studying light drop-off effects for proton beams at the end of counter</a:t>
            </a:r>
          </a:p>
          <a:p>
            <a:r>
              <a:rPr lang="en-US" sz="2000" dirty="0"/>
              <a:t>Test runs </a:t>
            </a:r>
            <a:r>
              <a:rPr lang="en-US" sz="2000" dirty="0" smtClean="0"/>
              <a:t>669,706-709,711,713-722,725 from February 2016</a:t>
            </a:r>
          </a:p>
        </p:txBody>
      </p:sp>
    </p:spTree>
    <p:extLst>
      <p:ext uri="{BB962C8B-B14F-4D97-AF65-F5344CB8AC3E}">
        <p14:creationId xmlns:p14="http://schemas.microsoft.com/office/powerpoint/2010/main" val="15338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Ratio Plots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0.1mm / bin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r="8240"/>
          <a:stretch/>
        </p:blipFill>
        <p:spPr>
          <a:xfrm>
            <a:off x="3069439" y="1419845"/>
            <a:ext cx="2838740" cy="2057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r="8678"/>
          <a:stretch/>
        </p:blipFill>
        <p:spPr>
          <a:xfrm>
            <a:off x="9182817" y="1419845"/>
            <a:ext cx="2696325" cy="2057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r="9001"/>
          <a:stretch/>
        </p:blipFill>
        <p:spPr>
          <a:xfrm>
            <a:off x="9182817" y="3923291"/>
            <a:ext cx="2831767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"/>
          <a:stretch/>
        </p:blipFill>
        <p:spPr>
          <a:xfrm>
            <a:off x="147460" y="1419845"/>
            <a:ext cx="2921979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7"/>
          <a:stretch/>
        </p:blipFill>
        <p:spPr>
          <a:xfrm>
            <a:off x="6253620" y="1419845"/>
            <a:ext cx="2929197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"/>
          <a:stretch/>
        </p:blipFill>
        <p:spPr>
          <a:xfrm>
            <a:off x="147460" y="3923291"/>
            <a:ext cx="2921979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7"/>
          <a:stretch/>
        </p:blipFill>
        <p:spPr>
          <a:xfrm>
            <a:off x="6253620" y="3923291"/>
            <a:ext cx="2929197" cy="205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39" y="3923291"/>
            <a:ext cx="3184180" cy="2057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1mm / bin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3" y="1822277"/>
            <a:ext cx="5660765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6158" y="5842337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0" y="1822277"/>
            <a:ext cx="5660765" cy="4666391"/>
            <a:chOff x="6096000" y="1822277"/>
            <a:chExt cx="5660765" cy="4666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22277"/>
              <a:ext cx="5660765" cy="3657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88259" y="5565338"/>
              <a:ext cx="38744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After</a:t>
              </a:r>
            </a:p>
            <a:p>
              <a:pPr algn="ctr"/>
              <a:r>
                <a:rPr lang="en-US" dirty="0" smtClean="0"/>
                <a:t>(normalized/scaled </a:t>
              </a:r>
              <a:r>
                <a:rPr lang="en-US" dirty="0" err="1" smtClean="0"/>
                <a:t>w.r.t</a:t>
              </a:r>
              <a:r>
                <a:rPr lang="en-US" dirty="0" smtClean="0"/>
                <a:t>. average value </a:t>
              </a:r>
            </a:p>
            <a:p>
              <a:pPr algn="ctr"/>
              <a:r>
                <a:rPr lang="en-US" dirty="0" smtClean="0"/>
                <a:t>between x = 80mm and 120mm)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Normalized Plots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67586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0.1mm / bin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6" y="916947"/>
            <a:ext cx="4245575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58" y="916947"/>
            <a:ext cx="4245575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57" y="3660147"/>
            <a:ext cx="424557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"/>
          <a:stretch/>
        </p:blipFill>
        <p:spPr>
          <a:xfrm>
            <a:off x="1829956" y="3660147"/>
            <a:ext cx="3895972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Sum Plots &amp; Conclusion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8"/>
          <a:stretch/>
        </p:blipFill>
        <p:spPr>
          <a:xfrm>
            <a:off x="368622" y="3683000"/>
            <a:ext cx="4785367" cy="2593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1"/>
          <a:stretch/>
        </p:blipFill>
        <p:spPr>
          <a:xfrm>
            <a:off x="411480" y="938996"/>
            <a:ext cx="4793309" cy="2744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9968" y="1647423"/>
            <a:ext cx="6116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Between 1-2mm, light leakage is at max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Steady increase in light yield after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≈ 20% reduction in average PE ratio at 10mm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6" y="1533318"/>
            <a:ext cx="2956178" cy="191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75" y="1533318"/>
            <a:ext cx="2956177" cy="191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52" y="1533318"/>
            <a:ext cx="2956177" cy="191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6" y="3973223"/>
            <a:ext cx="2956178" cy="191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74" y="3973223"/>
            <a:ext cx="2956178" cy="191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51" y="3973223"/>
            <a:ext cx="2956178" cy="191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29" y="3973223"/>
            <a:ext cx="2956178" cy="191008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Dip in FEB 1 Channel 8</a:t>
            </a:r>
            <a:r>
              <a:rPr lang="en-US" sz="1100" dirty="0" smtClean="0"/>
              <a:t> </a:t>
            </a:r>
            <a:r>
              <a:rPr lang="en-US" sz="2200" dirty="0" smtClean="0"/>
              <a:t>(Reflective)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5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Odd Progression in FEB 2 Channel </a:t>
            </a:r>
            <a:r>
              <a:rPr lang="en-US" dirty="0"/>
              <a:t>0 </a:t>
            </a:r>
            <a:r>
              <a:rPr lang="en-US" sz="2200" dirty="0" smtClean="0"/>
              <a:t>(Non-Reflective</a:t>
            </a:r>
            <a:r>
              <a:rPr lang="en-US" sz="2200" dirty="0"/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5" y="1474908"/>
            <a:ext cx="2957749" cy="1911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74" y="1474908"/>
            <a:ext cx="2957749" cy="19110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51" y="1474908"/>
            <a:ext cx="2957749" cy="19110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5" y="3937790"/>
            <a:ext cx="2957749" cy="19110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74" y="3937790"/>
            <a:ext cx="2957749" cy="1911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51" y="3937790"/>
            <a:ext cx="2957749" cy="19110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00" y="3937790"/>
            <a:ext cx="2957749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response near the end of counter</a:t>
            </a:r>
          </a:p>
          <a:p>
            <a:r>
              <a:rPr lang="en-US" dirty="0" smtClean="0"/>
              <a:t>Effect of the gap between the top and the side of CRV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79" y="0"/>
            <a:ext cx="7948749" cy="1325563"/>
          </a:xfrm>
        </p:spPr>
        <p:txBody>
          <a:bodyPr/>
          <a:lstStyle/>
          <a:p>
            <a:r>
              <a:rPr lang="en-US" dirty="0" smtClean="0"/>
              <a:t>Go Figure </a:t>
            </a:r>
            <a:r>
              <a:rPr lang="en-US" sz="2200" dirty="0" smtClean="0"/>
              <a:t>(Test Beam Run Setup)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" y="1325563"/>
            <a:ext cx="7026728" cy="50638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48142" y="1625143"/>
            <a:ext cx="4413229" cy="4087330"/>
            <a:chOff x="7648142" y="1625143"/>
            <a:chExt cx="4413229" cy="408733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142" y="1625143"/>
              <a:ext cx="4413229" cy="408733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244648" y="50292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x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953610" y="5029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F7FE-2B06-FB4F-B228-FD0F8C97E64D}" type="datetime1">
              <a:rPr lang="en-US" smtClean="0"/>
              <a:t>6/30/17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6" y="127341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Hand-picked test runs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proton beam aimed at the same y-position but varied in x-position near the end of counter and one at the center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706-709, 711, 713-722, 725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Runs 715 and 718 produced anomalies; several missing runs were empty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669 was aimed at the center</a:t>
            </a:r>
          </a:p>
          <a:p>
            <a:pPr>
              <a:buFont typeface="Arial" charset="0"/>
              <a:buChar char="•"/>
            </a:pPr>
            <a:r>
              <a:rPr lang="en-US" dirty="0"/>
              <a:t>Channels </a:t>
            </a:r>
            <a:r>
              <a:rPr lang="en-US" dirty="0" smtClean="0"/>
              <a:t>of interest (with 2×2mm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SiPM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/>
              <a:t>Channels 0,1 correspond to counters with non-reflective ends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Channels 8,9 correspond to counters with reflective </a:t>
            </a:r>
            <a:r>
              <a:rPr lang="en-US" dirty="0" smtClean="0"/>
              <a:t>end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Beam aimed near the end corresponding to FEB2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 yield vs. x-position of proton plotted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31560" y="3485948"/>
            <a:ext cx="3506853" cy="3337463"/>
            <a:chOff x="8431560" y="3485948"/>
            <a:chExt cx="3506853" cy="3337463"/>
          </a:xfrm>
        </p:grpSpPr>
        <p:grpSp>
          <p:nvGrpSpPr>
            <p:cNvPr id="5" name="Group 4"/>
            <p:cNvGrpSpPr/>
            <p:nvPr/>
          </p:nvGrpSpPr>
          <p:grpSpPr>
            <a:xfrm>
              <a:off x="8431560" y="3485948"/>
              <a:ext cx="3506853" cy="3337463"/>
              <a:chOff x="8431560" y="3485948"/>
              <a:chExt cx="3506853" cy="333746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9915746" y="4001294"/>
                <a:ext cx="2022667" cy="2733300"/>
                <a:chOff x="10021138" y="3502648"/>
                <a:chExt cx="2022667" cy="27333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021138" y="4001294"/>
                  <a:ext cx="1359370" cy="2234654"/>
                  <a:chOff x="9571408" y="4214787"/>
                  <a:chExt cx="1359370" cy="2234654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571408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Oval 12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4" name="Oval 13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</p:grp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9911251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</p:grp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25" name="Oval 24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7</a:t>
                        </a:r>
                      </a:p>
                    </p:txBody>
                  </p:sp>
                </p:grp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0251093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none" rtlCol="0" anchor="ctr"/>
                      <a:lstStyle/>
                      <a:p>
                        <a:pPr algn="ctr"/>
                        <a:r>
                          <a:rPr lang="en-US" spc="-150" dirty="0"/>
                          <a:t>9</a:t>
                        </a:r>
                      </a:p>
                    </p:txBody>
                  </p:sp>
                </p:grp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0590934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13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15</a:t>
                        </a:r>
                        <a:endParaRPr lang="en-US" dirty="0"/>
                      </a:p>
                    </p:txBody>
                  </p:sp>
                </p:grpSp>
              </p:grpSp>
            </p:grpSp>
            <p:sp>
              <p:nvSpPr>
                <p:cNvPr id="49" name="Parallelogram 48"/>
                <p:cNvSpPr/>
                <p:nvPr/>
              </p:nvSpPr>
              <p:spPr>
                <a:xfrm>
                  <a:off x="10028115" y="3504991"/>
                  <a:ext cx="2008714" cy="496303"/>
                </a:xfrm>
                <a:prstGeom prst="parallelogram">
                  <a:avLst>
                    <a:gd name="adj" fmla="val 13333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Parallelogram 50"/>
                <p:cNvSpPr/>
                <p:nvPr/>
              </p:nvSpPr>
              <p:spPr>
                <a:xfrm rot="16200000" flipV="1">
                  <a:off x="10348992" y="4541134"/>
                  <a:ext cx="2733300" cy="656327"/>
                </a:xfrm>
                <a:prstGeom prst="parallelogram">
                  <a:avLst>
                    <a:gd name="adj" fmla="val 7581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ight Arrow 52"/>
              <p:cNvSpPr/>
              <p:nvPr/>
            </p:nvSpPr>
            <p:spPr>
              <a:xfrm>
                <a:off x="8673123" y="4903155"/>
                <a:ext cx="1146253" cy="339542"/>
              </a:xfrm>
              <a:prstGeom prst="rightArrow">
                <a:avLst>
                  <a:gd name="adj1" fmla="val 61583"/>
                  <a:gd name="adj2" fmla="val 5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  <a:r>
                  <a:rPr lang="en-US" sz="1400" baseline="30000" dirty="0" smtClean="0"/>
                  <a:t>+</a:t>
                </a:r>
                <a:endParaRPr lang="en-US" sz="1400" baseline="30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431560" y="6454079"/>
                <a:ext cx="1387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*not to scale</a:t>
                </a:r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59479" y="3485948"/>
                <a:ext cx="1508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3×3mm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 err="1"/>
                  <a:t>SiPM</a:t>
                </a:r>
                <a:endParaRPr lang="en-US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10413852" y="3812294"/>
              <a:ext cx="0" cy="643463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1249079" y="3979664"/>
            <a:ext cx="768446" cy="2646357"/>
            <a:chOff x="11249079" y="3979664"/>
            <a:chExt cx="768446" cy="2646357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369442" y="4560264"/>
              <a:ext cx="9014" cy="1742652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1356642" y="4251788"/>
              <a:ext cx="416573" cy="338995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1733473" y="397966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249079" y="625668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2184-6CDA-9545-807F-0A64ABECE69F}" type="datetime1">
              <a:rPr lang="en-US" smtClean="0"/>
              <a:t>6/30/17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>
          <a:xfrm>
            <a:off x="9274325" y="6356350"/>
            <a:ext cx="2743200" cy="365125"/>
          </a:xfrm>
        </p:spPr>
        <p:txBody>
          <a:bodyPr/>
          <a:lstStyle/>
          <a:p>
            <a:fld id="{73B64369-451E-9142-975E-D13E602962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Position Plots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" y="1758013"/>
            <a:ext cx="5660765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32" y="1758013"/>
            <a:ext cx="5660765" cy="36576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A00A-C0E1-9543-98C3-1449F89608A5}" type="datetime1">
              <a:rPr lang="en-US" smtClean="0"/>
              <a:t>6/30/17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Initial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7" y="1820439"/>
            <a:ext cx="5660765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0.1mm / bin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</a:t>
            </a:r>
            <a:r>
              <a:rPr lang="en-US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0766" y="5053703"/>
            <a:ext cx="4619579" cy="1972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Horizontal Adjustments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7" y="1820439"/>
            <a:ext cx="5660765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9" y="1820439"/>
            <a:ext cx="566076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6412" y="605194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1608" y="5774950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-1.3mm</a:t>
            </a:r>
          </a:p>
          <a:p>
            <a:pPr algn="ctr"/>
            <a:r>
              <a:rPr lang="en-US" dirty="0" smtClean="0"/>
              <a:t>-7.4mm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0.1mm / bin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Vertical Adjustment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1mm / bin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4" y="2040555"/>
            <a:ext cx="5660765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9572" y="6043815"/>
            <a:ext cx="690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*largest </a:t>
            </a:r>
            <a:r>
              <a:rPr lang="en-US" dirty="0" smtClean="0"/>
              <a:t>difference was &lt; 5PE, not too significant for </a:t>
            </a:r>
            <a:r>
              <a:rPr lang="en-US" smtClean="0"/>
              <a:t>vertical adjustment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07741" y="2040555"/>
            <a:ext cx="5346059" cy="3657600"/>
            <a:chOff x="6007741" y="2040555"/>
            <a:chExt cx="5346059" cy="3657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9"/>
            <a:stretch/>
          </p:blipFill>
          <p:spPr>
            <a:xfrm>
              <a:off x="6007741" y="2040555"/>
              <a:ext cx="5346059" cy="3657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555609" y="251867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Run 669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Adjusted Plots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0.1mm / bin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"/>
          <a:stretch/>
        </p:blipFill>
        <p:spPr>
          <a:xfrm>
            <a:off x="1650903" y="930794"/>
            <a:ext cx="3895972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7"/>
          <a:stretch/>
        </p:blipFill>
        <p:spPr>
          <a:xfrm>
            <a:off x="6095515" y="930794"/>
            <a:ext cx="3905596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"/>
          <a:stretch/>
        </p:blipFill>
        <p:spPr>
          <a:xfrm>
            <a:off x="1650903" y="3706111"/>
            <a:ext cx="3895972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7"/>
          <a:stretch/>
        </p:blipFill>
        <p:spPr>
          <a:xfrm>
            <a:off x="6095515" y="3706111"/>
            <a:ext cx="3905596" cy="274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10223" y="16450"/>
            <a:ext cx="43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Channels 0,1 counters w. </a:t>
            </a:r>
            <a:r>
              <a:rPr lang="en-US" dirty="0" smtClean="0">
                <a:solidFill>
                  <a:srgbClr val="FF0000"/>
                </a:solidFill>
              </a:rPr>
              <a:t>non-reflective ends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Channels 8,9 counters w. reflective 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73426" y="5710019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*FEB2 is closer</a:t>
            </a:r>
          </a:p>
          <a:p>
            <a:r>
              <a:rPr lang="en-US" dirty="0" smtClean="0"/>
              <a:t> to beam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Ningshun Chen - University of Virginia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507</Words>
  <Application>Microsoft Macintosh PowerPoint</Application>
  <PresentationFormat>Widescreen</PresentationFormat>
  <Paragraphs>130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Arial</vt:lpstr>
      <vt:lpstr>Office Theme</vt:lpstr>
      <vt:lpstr>“End Data” Analysis</vt:lpstr>
      <vt:lpstr>Motivation</vt:lpstr>
      <vt:lpstr>Go Figure (Test Beam Run Setup)</vt:lpstr>
      <vt:lpstr>Method</vt:lpstr>
      <vt:lpstr>Position Plots</vt:lpstr>
      <vt:lpstr>Initial Plot</vt:lpstr>
      <vt:lpstr>Horizontal Adjustments</vt:lpstr>
      <vt:lpstr>Vertical Adjustment</vt:lpstr>
      <vt:lpstr>Adjusted Plots</vt:lpstr>
      <vt:lpstr>Ratio Plots</vt:lpstr>
      <vt:lpstr>Normalization</vt:lpstr>
      <vt:lpstr>Normalized Plots</vt:lpstr>
      <vt:lpstr>Sum Plots &amp; Conclusion</vt:lpstr>
      <vt:lpstr>Dip in FEB 1 Channel 8 (Reflective)</vt:lpstr>
      <vt:lpstr>Odd Progression in FEB 2 Channel 0 (Non-Reflective)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“End Data” Analysis</dc:title>
  <dc:creator>Nothing Left</dc:creator>
  <cp:lastModifiedBy>Nothing Left</cp:lastModifiedBy>
  <cp:revision>50</cp:revision>
  <cp:lastPrinted>2017-06-30T19:29:39Z</cp:lastPrinted>
  <dcterms:created xsi:type="dcterms:W3CDTF">2017-06-26T17:22:09Z</dcterms:created>
  <dcterms:modified xsi:type="dcterms:W3CDTF">2017-06-30T19:34:22Z</dcterms:modified>
</cp:coreProperties>
</file>