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846" r:id="rId3"/>
    <p:sldId id="1074" r:id="rId4"/>
    <p:sldId id="257" r:id="rId5"/>
    <p:sldId id="848" r:id="rId6"/>
    <p:sldId id="849" r:id="rId7"/>
    <p:sldId id="850" r:id="rId8"/>
    <p:sldId id="852" r:id="rId9"/>
    <p:sldId id="853" r:id="rId10"/>
    <p:sldId id="1076" r:id="rId11"/>
    <p:sldId id="894" r:id="rId12"/>
    <p:sldId id="1073" r:id="rId13"/>
    <p:sldId id="895" r:id="rId14"/>
    <p:sldId id="893" r:id="rId15"/>
    <p:sldId id="1018" r:id="rId16"/>
    <p:sldId id="1016" r:id="rId17"/>
    <p:sldId id="1072" r:id="rId18"/>
    <p:sldId id="1022" r:id="rId19"/>
    <p:sldId id="1019" r:id="rId20"/>
    <p:sldId id="1023" r:id="rId21"/>
    <p:sldId id="1024" r:id="rId22"/>
    <p:sldId id="1026" r:id="rId23"/>
    <p:sldId id="1077" r:id="rId24"/>
    <p:sldId id="1078" r:id="rId25"/>
    <p:sldId id="1047" r:id="rId26"/>
    <p:sldId id="1051" r:id="rId27"/>
    <p:sldId id="1048" r:id="rId28"/>
    <p:sldId id="1049" r:id="rId29"/>
    <p:sldId id="1050" r:id="rId30"/>
    <p:sldId id="1028" r:id="rId31"/>
    <p:sldId id="1038" r:id="rId32"/>
    <p:sldId id="1039" r:id="rId33"/>
    <p:sldId id="1040" r:id="rId34"/>
    <p:sldId id="1043" r:id="rId35"/>
    <p:sldId id="1041" r:id="rId36"/>
    <p:sldId id="1044" r:id="rId37"/>
    <p:sldId id="1045" r:id="rId38"/>
    <p:sldId id="1052" r:id="rId39"/>
    <p:sldId id="1042" r:id="rId40"/>
    <p:sldId id="1053" r:id="rId41"/>
    <p:sldId id="1055" r:id="rId42"/>
    <p:sldId id="1056" r:id="rId43"/>
    <p:sldId id="1058" r:id="rId44"/>
    <p:sldId id="1075" r:id="rId45"/>
    <p:sldId id="1059" r:id="rId46"/>
    <p:sldId id="1061" r:id="rId47"/>
    <p:sldId id="1060" r:id="rId48"/>
    <p:sldId id="1063" r:id="rId49"/>
    <p:sldId id="1064" r:id="rId50"/>
    <p:sldId id="1062" r:id="rId51"/>
    <p:sldId id="1065" r:id="rId52"/>
    <p:sldId id="1079" r:id="rId53"/>
    <p:sldId id="1067" r:id="rId54"/>
    <p:sldId id="1080" r:id="rId55"/>
    <p:sldId id="1069" r:id="rId56"/>
    <p:sldId id="1070" r:id="rId57"/>
    <p:sldId id="1071" r:id="rId5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12D41-2878-4C4D-AE41-8EBFFB02BA1C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08F72-F058-40E7-9290-B88A18DE91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50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A3188-45AE-4B95-B186-F1A65A07EA8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06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A3188-45AE-4B95-B186-F1A65A07EA8D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76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A3188-45AE-4B95-B186-F1A65A07EA8D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26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A3188-45AE-4B95-B186-F1A65A07EA8D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79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A3188-45AE-4B95-B186-F1A65A07EA8D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6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A3188-45AE-4B95-B186-F1A65A07EA8D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20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A3188-45AE-4B95-B186-F1A65A07EA8D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51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2903A-727C-32F9-D582-24E1170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BA2EF4-AD39-02BC-F47C-B9044FA95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84FDA5-07D6-2103-D2D1-2D71942B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922-F9B5-4DBE-BC0F-54650E2261F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5AB9E3-474A-41AF-3380-642C707C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23C8A4-9A38-A311-1A32-A3364753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3C25-5F4E-4427-AC1B-12A1A8A7F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6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CBE7F-4527-5613-AF0F-4858EC24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65D0AA-12C9-ACBA-6A68-F565B72D8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C80C91-2EB6-00E7-F9AE-A70E5E56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922-F9B5-4DBE-BC0F-54650E2261F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AD912C-4A90-5E47-7BAB-8AA948EA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CF8367-3BC6-291E-89C6-76829B8D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3C25-5F4E-4427-AC1B-12A1A8A7F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77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7AB303-3A85-0041-B614-4EE0B22C0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3CE21C-DB29-66D8-F3EE-0AAEF34E2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15354D-7019-797D-431F-2C8BBAC9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922-F9B5-4DBE-BC0F-54650E2261F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4970F1-1770-B408-2463-60C2E5B0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733AD9-4BAF-3756-8204-B7B0647F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3C25-5F4E-4427-AC1B-12A1A8A7F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44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B10A2-3504-BEF6-F4D3-ADD66B12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AF9B5-D7EC-274D-6A4C-A6A779AB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F26C9F-8176-61B4-539C-01753D50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922-F9B5-4DBE-BC0F-54650E2261F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26563E-64C4-F692-F802-10F0B889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4C3C63-B72D-269F-FA55-319B4E6A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3C25-5F4E-4427-AC1B-12A1A8A7F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47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10B6F-DCC2-62F9-48A1-2C55CFC3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7D6820-1C90-CF5D-1D5C-57003F195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B89B65-B936-654D-66AB-270F8660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922-F9B5-4DBE-BC0F-54650E2261F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46BB59-71A1-E6AF-5389-3B54DEE1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51ABF9-677A-4AC8-52CD-84A5254D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3C25-5F4E-4427-AC1B-12A1A8A7F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6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AB0BB-CAD5-57E2-E2E1-5297DD6D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77F9F-1183-B0A5-4B9A-D93E971E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169712-32E6-5990-2BC3-0FDE9753B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A1F000-3F1A-338F-2848-A7CCE721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922-F9B5-4DBE-BC0F-54650E2261F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1664A3-BC9E-E519-7A1E-A7680BAB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7C6FD5-15BE-BB90-27E9-541DE999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3C25-5F4E-4427-AC1B-12A1A8A7F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0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97016-11A8-D0FB-3E8C-690520D9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CA7950-B86F-06B5-6185-ADD04A129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40224C-DA53-A1DB-4E6C-9BDE309FF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764728-D990-387B-F3B8-075ADB3F9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0BE3C8-6F6D-5B2B-3EB7-7770420EA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BDF1ED-1D4F-8CA5-3C12-3F7CD21E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922-F9B5-4DBE-BC0F-54650E2261F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66A36A-042D-A657-3331-FA0E667E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36DE67-CD0F-4BA7-287A-5ED0981E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3C25-5F4E-4427-AC1B-12A1A8A7F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72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EF1AB-B2FE-E74B-57E1-35D8C9EB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BA64E4-A171-0C71-E982-49252946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922-F9B5-4DBE-BC0F-54650E2261F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582752-B687-493B-8332-47C7FBF1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6B5FD8-3DF8-C085-EB8B-D3D6F234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3C25-5F4E-4427-AC1B-12A1A8A7F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31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052958-4122-7DE8-71C4-78CC865B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922-F9B5-4DBE-BC0F-54650E2261F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BFDE74-0C97-ADD0-1286-F115F6F7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03269F-5F4F-98BC-9166-D65B3CA9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3C25-5F4E-4427-AC1B-12A1A8A7F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56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6E081-22CE-C812-3C39-92C008B3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4F4C7C-8130-E722-2A66-ECAE9B88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DD65C3-ED1D-C3E7-C9F4-911CD9A39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83E69D-2071-2300-7B38-D63AC808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922-F9B5-4DBE-BC0F-54650E2261F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F13C99-D91E-A3AC-DCAB-14EE7D7D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260641-CBBE-2772-0BE9-A19711AB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3C25-5F4E-4427-AC1B-12A1A8A7F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65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C761B-6724-CDF6-CA4E-CED98939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09BC5B-334C-E788-6840-96F3EAC10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B277B3-5AB7-07C8-39F1-DBA6FD2D6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22944A-F713-73A6-BD34-9B68F59E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922-F9B5-4DBE-BC0F-54650E2261F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38315F-3601-6426-0B6E-049E7698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422C7D-1988-D66A-4B90-7A7FA45C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3C25-5F4E-4427-AC1B-12A1A8A7F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68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F15E02-139C-EDDE-4DD5-55D10CDF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32685E-D4A9-ADF1-1CC3-38D56A47D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77E3F6-1156-FE11-E525-5D5E918AC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0A922-F9B5-4DBE-BC0F-54650E2261F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DE6572-5D7B-8AF2-40D8-B847ADEBE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2F0014-B381-4B75-7AB3-B39ACCFA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3C25-5F4E-4427-AC1B-12A1A8A7FB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2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6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0" Type="http://schemas.openxmlformats.org/officeDocument/2006/relationships/image" Target="../media/image54.png"/><Relationship Id="rId9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6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0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0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7.png"/><Relationship Id="rId7" Type="http://schemas.openxmlformats.org/officeDocument/2006/relationships/image" Target="../media/image7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9.png"/><Relationship Id="rId4" Type="http://schemas.openxmlformats.org/officeDocument/2006/relationships/image" Target="../media/image4.png"/><Relationship Id="rId9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59.png"/><Relationship Id="rId18" Type="http://schemas.openxmlformats.org/officeDocument/2006/relationships/image" Target="../media/image91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2.png"/><Relationship Id="rId15" Type="http://schemas.openxmlformats.org/officeDocument/2006/relationships/image" Target="../media/image88.png"/><Relationship Id="rId10" Type="http://schemas.openxmlformats.org/officeDocument/2006/relationships/image" Target="../media/image84.png"/><Relationship Id="rId9" Type="http://schemas.openxmlformats.org/officeDocument/2006/relationships/image" Target="../media/image83.png"/><Relationship Id="rId14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80.png"/><Relationship Id="rId3" Type="http://schemas.openxmlformats.org/officeDocument/2006/relationships/image" Target="../media/image92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62.png"/><Relationship Id="rId5" Type="http://schemas.openxmlformats.org/officeDocument/2006/relationships/image" Target="../media/image94.png"/><Relationship Id="rId10" Type="http://schemas.openxmlformats.org/officeDocument/2006/relationships/image" Target="../media/image84.png"/><Relationship Id="rId4" Type="http://schemas.openxmlformats.org/officeDocument/2006/relationships/image" Target="../media/image93.png"/><Relationship Id="rId9" Type="http://schemas.openxmlformats.org/officeDocument/2006/relationships/image" Target="../media/image83.png"/><Relationship Id="rId14" Type="http://schemas.openxmlformats.org/officeDocument/2006/relationships/image" Target="../media/image9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9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09.png"/><Relationship Id="rId7" Type="http://schemas.openxmlformats.org/officeDocument/2006/relationships/image" Target="../media/image114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09.png"/><Relationship Id="rId7" Type="http://schemas.openxmlformats.org/officeDocument/2006/relationships/image" Target="../media/image114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30.png"/><Relationship Id="rId7" Type="http://schemas.openxmlformats.org/officeDocument/2006/relationships/image" Target="../media/image122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40.png"/><Relationship Id="rId9" Type="http://schemas.openxmlformats.org/officeDocument/2006/relationships/image" Target="../media/image12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30.png"/><Relationship Id="rId7" Type="http://schemas.openxmlformats.org/officeDocument/2006/relationships/image" Target="../media/image122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40.png"/><Relationship Id="rId9" Type="http://schemas.openxmlformats.org/officeDocument/2006/relationships/image" Target="../media/image12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0BDFF-569F-9EBF-0041-6BBF2483A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Vers le piégeage de deux </a:t>
            </a:r>
            <a:r>
              <a:rPr lang="fr-FR" dirty="0" err="1"/>
              <a:t>superatomes</a:t>
            </a:r>
            <a:r>
              <a:rPr lang="fr-FR" dirty="0"/>
              <a:t> en cavité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31132-678E-3755-7BE9-941EDC056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Encadré par </a:t>
            </a:r>
            <a:r>
              <a:rPr lang="fr-FR" dirty="0" err="1"/>
              <a:t>Alexei</a:t>
            </a:r>
            <a:r>
              <a:rPr lang="fr-FR" dirty="0"/>
              <a:t> </a:t>
            </a:r>
            <a:r>
              <a:rPr lang="fr-FR" dirty="0" err="1"/>
              <a:t>Ourjoumstev</a:t>
            </a:r>
            <a:r>
              <a:rPr lang="fr-FR" dirty="0"/>
              <a:t> </a:t>
            </a: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159" y="4731542"/>
            <a:ext cx="3853681" cy="16938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3" y="4429919"/>
            <a:ext cx="4055539" cy="22803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397" y="4888314"/>
            <a:ext cx="3281408" cy="13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1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CB99D-F42D-7A31-23C3-38748FD1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Idée : </a:t>
            </a:r>
            <a:r>
              <a:rPr lang="fr-FR" dirty="0">
                <a:solidFill>
                  <a:srgbClr val="FF0000"/>
                </a:solidFill>
              </a:rPr>
              <a:t>Cavité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Problème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79EDE62-2F21-0806-3462-842D5D27B64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1.Interactions entre photons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AF0C1C-C1DD-3F4F-50F1-F7362BEF9FE7}"/>
              </a:ext>
            </a:extLst>
          </p:cNvPr>
          <p:cNvSpPr/>
          <p:nvPr/>
        </p:nvSpPr>
        <p:spPr>
          <a:xfrm>
            <a:off x="1938464" y="3287159"/>
            <a:ext cx="47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ym typeface="Symbol" panose="05050102010706020507" pitchFamily="18" charset="2"/>
              </a:rPr>
              <a:t>|g</a:t>
            </a:r>
            <a:r>
              <a:rPr lang="el-GR" dirty="0">
                <a:sym typeface="Symbol" panose="05050102010706020507" pitchFamily="18" charset="2"/>
              </a:rPr>
              <a:t></a:t>
            </a: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8A02E79-A656-6DD1-C537-022E5DB3077A}"/>
              </a:ext>
            </a:extLst>
          </p:cNvPr>
          <p:cNvCxnSpPr/>
          <p:nvPr/>
        </p:nvCxnSpPr>
        <p:spPr>
          <a:xfrm>
            <a:off x="2065033" y="2794889"/>
            <a:ext cx="211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82925BA-978D-9059-B1EA-64E9A82FCDC7}"/>
              </a:ext>
            </a:extLst>
          </p:cNvPr>
          <p:cNvSpPr/>
          <p:nvPr/>
        </p:nvSpPr>
        <p:spPr>
          <a:xfrm>
            <a:off x="1940707" y="2454570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ym typeface="Symbol" panose="05050102010706020507" pitchFamily="18" charset="2"/>
              </a:rPr>
              <a:t>|e</a:t>
            </a:r>
            <a:r>
              <a:rPr lang="el-GR" dirty="0">
                <a:sym typeface="Symbol" panose="05050102010706020507" pitchFamily="18" charset="2"/>
              </a:rPr>
              <a:t></a:t>
            </a: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597996D-4260-0828-CD57-47D94E731869}"/>
              </a:ext>
            </a:extLst>
          </p:cNvPr>
          <p:cNvCxnSpPr/>
          <p:nvPr/>
        </p:nvCxnSpPr>
        <p:spPr>
          <a:xfrm>
            <a:off x="2068958" y="3340871"/>
            <a:ext cx="211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7A8134D9-A640-49FB-E50A-18BDD9445F6D}"/>
              </a:ext>
            </a:extLst>
          </p:cNvPr>
          <p:cNvSpPr/>
          <p:nvPr/>
        </p:nvSpPr>
        <p:spPr>
          <a:xfrm rot="18971291">
            <a:off x="2779206" y="2803141"/>
            <a:ext cx="288032" cy="28135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F03F94BE-3A98-5952-FA89-8BC4FEABFE3B}"/>
              </a:ext>
            </a:extLst>
          </p:cNvPr>
          <p:cNvSpPr/>
          <p:nvPr/>
        </p:nvSpPr>
        <p:spPr>
          <a:xfrm rot="8100000">
            <a:off x="2786172" y="3042600"/>
            <a:ext cx="288032" cy="28135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23F9D9-D2A1-56A1-2CE2-AB48B7B968E4}"/>
                  </a:ext>
                </a:extLst>
              </p:cNvPr>
              <p:cNvSpPr/>
              <p:nvPr/>
            </p:nvSpPr>
            <p:spPr>
              <a:xfrm>
                <a:off x="2737498" y="2877326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23F9D9-D2A1-56A1-2CE2-AB48B7B96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98" y="2877326"/>
                <a:ext cx="371448" cy="369332"/>
              </a:xfrm>
              <a:prstGeom prst="rect">
                <a:avLst/>
              </a:prstGeom>
              <a:blipFill>
                <a:blip r:embed="rId2"/>
                <a:stretch>
                  <a:fillRect t="-6557" r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A43FD3-7EA1-6A01-3D52-23F8AF017858}"/>
                  </a:ext>
                </a:extLst>
              </p:cNvPr>
              <p:cNvSpPr/>
              <p:nvPr/>
            </p:nvSpPr>
            <p:spPr>
              <a:xfrm>
                <a:off x="2014591" y="2877326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A43FD3-7EA1-6A01-3D52-23F8AF017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591" y="2877326"/>
                <a:ext cx="377860" cy="369332"/>
              </a:xfrm>
              <a:prstGeom prst="rect">
                <a:avLst/>
              </a:prstGeom>
              <a:blipFill>
                <a:blip r:embed="rId3"/>
                <a:stretch>
                  <a:fillRect t="-6557" r="-177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4B2907-D04D-8372-6511-8FD2D712C2DC}"/>
              </a:ext>
            </a:extLst>
          </p:cNvPr>
          <p:cNvSpPr/>
          <p:nvPr/>
        </p:nvSpPr>
        <p:spPr>
          <a:xfrm rot="18958948">
            <a:off x="2272269" y="3010394"/>
            <a:ext cx="574190" cy="539179"/>
          </a:xfrm>
          <a:prstGeom prst="arc">
            <a:avLst/>
          </a:prstGeom>
          <a:ln w="28575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B67E5AC-C704-04C3-3240-D018DCA59010}"/>
                  </a:ext>
                </a:extLst>
              </p:cNvPr>
              <p:cNvSpPr txBox="1"/>
              <p:nvPr/>
            </p:nvSpPr>
            <p:spPr>
              <a:xfrm>
                <a:off x="2501415" y="2704813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B67E5AC-C704-04C3-3240-D018DCA59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15" y="2704813"/>
                <a:ext cx="197938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3D3F817-0432-3636-1406-9FC08334F50A}"/>
              </a:ext>
            </a:extLst>
          </p:cNvPr>
          <p:cNvCxnSpPr/>
          <p:nvPr/>
        </p:nvCxnSpPr>
        <p:spPr>
          <a:xfrm>
            <a:off x="2270221" y="3341910"/>
            <a:ext cx="68293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D49C251-0422-5BAB-1784-90786B05128C}"/>
              </a:ext>
            </a:extLst>
          </p:cNvPr>
          <p:cNvCxnSpPr/>
          <p:nvPr/>
        </p:nvCxnSpPr>
        <p:spPr>
          <a:xfrm>
            <a:off x="2276965" y="2794889"/>
            <a:ext cx="68293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1BF20432-65CF-8C8D-6CF1-5A7059FD6B94}"/>
              </a:ext>
            </a:extLst>
          </p:cNvPr>
          <p:cNvSpPr/>
          <p:nvPr/>
        </p:nvSpPr>
        <p:spPr>
          <a:xfrm>
            <a:off x="2138920" y="275730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C8BDEF-AA51-98E5-B185-BCF618879CDD}"/>
                  </a:ext>
                </a:extLst>
              </p:cNvPr>
              <p:cNvSpPr/>
              <p:nvPr/>
            </p:nvSpPr>
            <p:spPr>
              <a:xfrm>
                <a:off x="8117767" y="1756763"/>
                <a:ext cx="2245871" cy="55540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fr-FR" dirty="0" err="1">
                    <a:ea typeface="Cambria Math" panose="02040503050406030204" pitchFamily="18" charset="0"/>
                  </a:rPr>
                  <a:t>Cooperativity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𝜅𝛾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C8BDEF-AA51-98E5-B185-BCF618879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767" y="1756763"/>
                <a:ext cx="2245871" cy="555408"/>
              </a:xfrm>
              <a:prstGeom prst="rect">
                <a:avLst/>
              </a:prstGeom>
              <a:blipFill>
                <a:blip r:embed="rId5"/>
                <a:stretch>
                  <a:fillRect l="-2446" b="-10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age 23">
            <a:extLst>
              <a:ext uri="{FF2B5EF4-FFF2-40B4-BE49-F238E27FC236}">
                <a16:creationId xmlns:a16="http://schemas.microsoft.com/office/drawing/2014/main" id="{A5DFA0E9-8066-DC86-2396-326DD2C313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79" y="1363595"/>
            <a:ext cx="2212378" cy="1769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CA0B8FF-8914-266D-FD0F-600C960A2C0D}"/>
                  </a:ext>
                </a:extLst>
              </p:cNvPr>
              <p:cNvSpPr/>
              <p:nvPr/>
            </p:nvSpPr>
            <p:spPr>
              <a:xfrm>
                <a:off x="4517877" y="1506020"/>
                <a:ext cx="1626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CA0B8FF-8914-266D-FD0F-600C960A2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877" y="1506020"/>
                <a:ext cx="162677" cy="369332"/>
              </a:xfrm>
              <a:prstGeom prst="rect">
                <a:avLst/>
              </a:prstGeom>
              <a:blipFill>
                <a:blip r:embed="rId7"/>
                <a:stretch>
                  <a:fillRect r="-74074"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03E401-A812-AECC-34B5-EA4A8B40A83A}"/>
                  </a:ext>
                </a:extLst>
              </p:cNvPr>
              <p:cNvSpPr txBox="1"/>
              <p:nvPr/>
            </p:nvSpPr>
            <p:spPr>
              <a:xfrm>
                <a:off x="4582789" y="2177571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03E401-A812-AECC-34B5-EA4A8B40A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789" y="2177571"/>
                <a:ext cx="197938" cy="276999"/>
              </a:xfrm>
              <a:prstGeom prst="rect">
                <a:avLst/>
              </a:prstGeom>
              <a:blipFill>
                <a:blip r:embed="rId8"/>
                <a:stretch>
                  <a:fillRect l="-31250" r="-28125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AB74036-DE54-A425-69A9-3BE9E7C12B7C}"/>
                  </a:ext>
                </a:extLst>
              </p:cNvPr>
              <p:cNvSpPr/>
              <p:nvPr/>
            </p:nvSpPr>
            <p:spPr>
              <a:xfrm>
                <a:off x="3415213" y="2224960"/>
                <a:ext cx="162677" cy="3752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AB74036-DE54-A425-69A9-3BE9E7C12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3" y="2224960"/>
                <a:ext cx="162677" cy="375231"/>
              </a:xfrm>
              <a:prstGeom prst="rect">
                <a:avLst/>
              </a:prstGeom>
              <a:blipFill>
                <a:blip r:embed="rId9"/>
                <a:stretch>
                  <a:fillRect r="-118519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ADBEE47-CE28-E889-4E69-F1B96474AF55}"/>
                  </a:ext>
                </a:extLst>
              </p:cNvPr>
              <p:cNvSpPr/>
              <p:nvPr/>
            </p:nvSpPr>
            <p:spPr>
              <a:xfrm>
                <a:off x="3626820" y="2643540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ADBEE47-CE28-E889-4E69-F1B96474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820" y="2643540"/>
                <a:ext cx="4907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D5836C00-DD14-249F-73B3-EC08C22C8E9B}"/>
              </a:ext>
            </a:extLst>
          </p:cNvPr>
          <p:cNvSpPr/>
          <p:nvPr/>
        </p:nvSpPr>
        <p:spPr>
          <a:xfrm>
            <a:off x="3699545" y="1506020"/>
            <a:ext cx="818332" cy="591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11BCDB3-D0CC-E037-9693-CAD4FB608DC0}"/>
                  </a:ext>
                </a:extLst>
              </p:cNvPr>
              <p:cNvSpPr txBox="1"/>
              <p:nvPr/>
            </p:nvSpPr>
            <p:spPr>
              <a:xfrm>
                <a:off x="5810647" y="1806174"/>
                <a:ext cx="2208040" cy="582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11BCDB3-D0CC-E037-9693-CAD4FB608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647" y="1806174"/>
                <a:ext cx="2208040" cy="5821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51BECA1-3F34-BB7E-426E-571C93A95869}"/>
              </a:ext>
            </a:extLst>
          </p:cNvPr>
          <p:cNvSpPr/>
          <p:nvPr/>
        </p:nvSpPr>
        <p:spPr>
          <a:xfrm>
            <a:off x="6513383" y="1799316"/>
            <a:ext cx="802567" cy="697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E0487D6-E086-0300-75F0-440D91CB0352}"/>
              </a:ext>
            </a:extLst>
          </p:cNvPr>
          <p:cNvCxnSpPr/>
          <p:nvPr/>
        </p:nvCxnSpPr>
        <p:spPr>
          <a:xfrm>
            <a:off x="7724775" y="2600191"/>
            <a:ext cx="0" cy="54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49A6860-E4C3-49B5-CA5B-CA863B9C55F1}"/>
                  </a:ext>
                </a:extLst>
              </p:cNvPr>
              <p:cNvSpPr txBox="1"/>
              <p:nvPr/>
            </p:nvSpPr>
            <p:spPr>
              <a:xfrm>
                <a:off x="7193828" y="3246658"/>
                <a:ext cx="10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49A6860-E4C3-49B5-CA5B-CA863B9C5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828" y="3246658"/>
                <a:ext cx="1061894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12EF1426-80AE-F4E4-90B2-0355C91BE328}"/>
                  </a:ext>
                </a:extLst>
              </p:cNvPr>
              <p:cNvSpPr txBox="1"/>
              <p:nvPr/>
            </p:nvSpPr>
            <p:spPr>
              <a:xfrm>
                <a:off x="8466498" y="3279983"/>
                <a:ext cx="123963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 or 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∝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12EF1426-80AE-F4E4-90B2-0355C91BE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498" y="3279983"/>
                <a:ext cx="1239635" cy="402931"/>
              </a:xfrm>
              <a:prstGeom prst="rect">
                <a:avLst/>
              </a:prstGeom>
              <a:blipFill>
                <a:blip r:embed="rId1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lèche : bas 36">
            <a:extLst>
              <a:ext uri="{FF2B5EF4-FFF2-40B4-BE49-F238E27FC236}">
                <a16:creationId xmlns:a16="http://schemas.microsoft.com/office/drawing/2014/main" id="{7B6CD86C-6566-9CD2-DB67-B1D43EBF3DAC}"/>
              </a:ext>
            </a:extLst>
          </p:cNvPr>
          <p:cNvSpPr/>
          <p:nvPr/>
        </p:nvSpPr>
        <p:spPr>
          <a:xfrm>
            <a:off x="8255722" y="3808560"/>
            <a:ext cx="269153" cy="555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AC2AD1AE-F480-BFAF-D789-FB3A1FF94DA0}"/>
                  </a:ext>
                </a:extLst>
              </p:cNvPr>
              <p:cNvSpPr txBox="1"/>
              <p:nvPr/>
            </p:nvSpPr>
            <p:spPr>
              <a:xfrm>
                <a:off x="7259216" y="4621682"/>
                <a:ext cx="2896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fr-FR" dirty="0"/>
                  <a:t>    et/ou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AC2AD1AE-F480-BFAF-D789-FB3A1FF9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16" y="4621682"/>
                <a:ext cx="2896038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88D74E6-A3FC-9F0A-08C8-2550705552A4}"/>
              </a:ext>
            </a:extLst>
          </p:cNvPr>
          <p:cNvSpPr/>
          <p:nvPr/>
        </p:nvSpPr>
        <p:spPr>
          <a:xfrm>
            <a:off x="7000875" y="4474327"/>
            <a:ext cx="3076575" cy="611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1AAC245-5573-DEF9-2ED1-92773BFA5D94}"/>
              </a:ext>
            </a:extLst>
          </p:cNvPr>
          <p:cNvCxnSpPr>
            <a:cxnSpLocks/>
          </p:cNvCxnSpPr>
          <p:nvPr/>
        </p:nvCxnSpPr>
        <p:spPr>
          <a:xfrm flipH="1">
            <a:off x="5588735" y="2516574"/>
            <a:ext cx="895523" cy="53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5223DF2-D453-5528-FABA-72B975C5E227}"/>
                  </a:ext>
                </a:extLst>
              </p:cNvPr>
              <p:cNvSpPr txBox="1"/>
              <p:nvPr/>
            </p:nvSpPr>
            <p:spPr>
              <a:xfrm>
                <a:off x="3794473" y="3997357"/>
                <a:ext cx="2301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Transmission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fr-FR" dirty="0"/>
                  <a:t> pertes</a:t>
                </a: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5223DF2-D453-5528-FABA-72B975C5E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73" y="3997357"/>
                <a:ext cx="2301527" cy="369332"/>
              </a:xfrm>
              <a:prstGeom prst="rect">
                <a:avLst/>
              </a:prstGeom>
              <a:blipFill>
                <a:blip r:embed="rId15"/>
                <a:stretch>
                  <a:fillRect l="-2116" t="-10000" r="-185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9F02D91C-8E56-5052-CA4A-C009E78634E2}"/>
              </a:ext>
            </a:extLst>
          </p:cNvPr>
          <p:cNvSpPr/>
          <p:nvPr/>
        </p:nvSpPr>
        <p:spPr>
          <a:xfrm>
            <a:off x="3718615" y="3867030"/>
            <a:ext cx="2377385" cy="611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A2F5F48-EA8F-F14A-E5EA-6B86F02899AA}"/>
                  </a:ext>
                </a:extLst>
              </p:cNvPr>
              <p:cNvSpPr txBox="1"/>
              <p:nvPr/>
            </p:nvSpPr>
            <p:spPr>
              <a:xfrm>
                <a:off x="483758" y="4950251"/>
                <a:ext cx="97302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≫1 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      +</a:t>
                </a:r>
              </a:p>
              <a:p>
                <a:r>
                  <a:rPr lang="fr-FR" dirty="0"/>
                  <a:t>   </a:t>
                </a: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A2F5F48-EA8F-F14A-E5EA-6B86F0289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58" y="4950251"/>
                <a:ext cx="973023" cy="9233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9A8DAE4-540B-0DB7-B760-83A416AB245E}"/>
              </a:ext>
            </a:extLst>
          </p:cNvPr>
          <p:cNvSpPr/>
          <p:nvPr/>
        </p:nvSpPr>
        <p:spPr>
          <a:xfrm>
            <a:off x="2768451" y="5085809"/>
            <a:ext cx="288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u="sng" dirty="0"/>
              <a:t>miroirs d’excellentes qualités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AEE78D45-06DB-CA4E-D98F-213D88BB61B9}"/>
              </a:ext>
            </a:extLst>
          </p:cNvPr>
          <p:cNvSpPr/>
          <p:nvPr/>
        </p:nvSpPr>
        <p:spPr>
          <a:xfrm>
            <a:off x="2341720" y="5186393"/>
            <a:ext cx="319389" cy="225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1DB809B6-95FC-4230-999D-9433BB73F0BC}"/>
                  </a:ext>
                </a:extLst>
              </p:cNvPr>
              <p:cNvSpPr txBox="1"/>
              <p:nvPr/>
            </p:nvSpPr>
            <p:spPr>
              <a:xfrm>
                <a:off x="188694" y="5471274"/>
                <a:ext cx="2301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Transmission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fr-FR" dirty="0"/>
                  <a:t> pertes</a:t>
                </a:r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1DB809B6-95FC-4230-999D-9433BB73F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94" y="5471274"/>
                <a:ext cx="2301527" cy="369332"/>
              </a:xfrm>
              <a:prstGeom prst="rect">
                <a:avLst/>
              </a:prstGeom>
              <a:blipFill>
                <a:blip r:embed="rId17"/>
                <a:stretch>
                  <a:fillRect l="-2381" t="-10000" r="-1587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>
            <a:extLst>
              <a:ext uri="{FF2B5EF4-FFF2-40B4-BE49-F238E27FC236}">
                <a16:creationId xmlns:a16="http://schemas.microsoft.com/office/drawing/2014/main" id="{AD635D76-3F49-2B98-063A-8C4BF28D8903}"/>
              </a:ext>
            </a:extLst>
          </p:cNvPr>
          <p:cNvSpPr txBox="1"/>
          <p:nvPr/>
        </p:nvSpPr>
        <p:spPr>
          <a:xfrm>
            <a:off x="3935593" y="3135832"/>
            <a:ext cx="2203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    Transmission</a:t>
            </a:r>
          </a:p>
          <a:p>
            <a:r>
              <a:rPr lang="fr-FR" dirty="0"/>
              <a:t>Transmission + Pertes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BCF00AC-6380-0813-A57B-9DD22625C4B7}"/>
              </a:ext>
            </a:extLst>
          </p:cNvPr>
          <p:cNvCxnSpPr>
            <a:stCxn id="20" idx="1"/>
            <a:endCxn id="20" idx="3"/>
          </p:cNvCxnSpPr>
          <p:nvPr/>
        </p:nvCxnSpPr>
        <p:spPr>
          <a:xfrm>
            <a:off x="3935593" y="3458998"/>
            <a:ext cx="22039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F8EBCB7-4EDC-90E1-C688-766B0DD404A8}"/>
                  </a:ext>
                </a:extLst>
              </p:cNvPr>
              <p:cNvSpPr txBox="1"/>
              <p:nvPr/>
            </p:nvSpPr>
            <p:spPr>
              <a:xfrm>
                <a:off x="520103" y="6073647"/>
                <a:ext cx="10654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F8EBCB7-4EDC-90E1-C688-766B0DD40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3" y="6073647"/>
                <a:ext cx="106541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347006B3-8CF8-CC4E-058A-694A38914947}"/>
              </a:ext>
            </a:extLst>
          </p:cNvPr>
          <p:cNvSpPr/>
          <p:nvPr/>
        </p:nvSpPr>
        <p:spPr>
          <a:xfrm>
            <a:off x="1778769" y="6218665"/>
            <a:ext cx="319389" cy="225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70C930-75BE-A4E2-6E0E-E2890F2E788E}"/>
              </a:ext>
            </a:extLst>
          </p:cNvPr>
          <p:cNvSpPr/>
          <p:nvPr/>
        </p:nvSpPr>
        <p:spPr>
          <a:xfrm>
            <a:off x="2341720" y="6127236"/>
            <a:ext cx="197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u="sng" dirty="0"/>
              <a:t>Cavité très courtes </a:t>
            </a: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614EA224-381A-86BF-2329-50AC937BE2B9}"/>
              </a:ext>
            </a:extLst>
          </p:cNvPr>
          <p:cNvSpPr/>
          <p:nvPr/>
        </p:nvSpPr>
        <p:spPr>
          <a:xfrm>
            <a:off x="4604157" y="6220945"/>
            <a:ext cx="319389" cy="225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8F9717-2E83-8BCF-0AFD-81B04AD96D21}"/>
              </a:ext>
            </a:extLst>
          </p:cNvPr>
          <p:cNvSpPr/>
          <p:nvPr/>
        </p:nvSpPr>
        <p:spPr>
          <a:xfrm>
            <a:off x="5106466" y="6152100"/>
            <a:ext cx="2143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u="sng" dirty="0"/>
              <a:t>Cavité à deux miroirs</a:t>
            </a:r>
          </a:p>
          <a:p>
            <a:r>
              <a:rPr lang="fr-FR" u="sng" dirty="0"/>
              <a:t>Onde stationnaire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D8DF3B-2176-E632-7CC3-FB337AA94C03}"/>
              </a:ext>
            </a:extLst>
          </p:cNvPr>
          <p:cNvSpPr/>
          <p:nvPr/>
        </p:nvSpPr>
        <p:spPr>
          <a:xfrm>
            <a:off x="7433306" y="6245825"/>
            <a:ext cx="319389" cy="225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AD05FA-41CB-FA6F-72BA-D397524E14B7}"/>
              </a:ext>
            </a:extLst>
          </p:cNvPr>
          <p:cNvSpPr/>
          <p:nvPr/>
        </p:nvSpPr>
        <p:spPr>
          <a:xfrm>
            <a:off x="7865564" y="5992425"/>
            <a:ext cx="4104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u="sng" dirty="0"/>
              <a:t>Contrôle du couplage </a:t>
            </a:r>
          </a:p>
          <a:p>
            <a:r>
              <a:rPr lang="fr-FR" u="sng" dirty="0"/>
              <a:t>= contrôle précis de la position de l’atome</a:t>
            </a:r>
          </a:p>
        </p:txBody>
      </p:sp>
    </p:spTree>
    <p:extLst>
      <p:ext uri="{BB962C8B-B14F-4D97-AF65-F5344CB8AC3E}">
        <p14:creationId xmlns:p14="http://schemas.microsoft.com/office/powerpoint/2010/main" val="10095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Financements\ERC\DossierERC2014\Figures\RydbergPhotInteract.png">
            <a:extLst>
              <a:ext uri="{FF2B5EF4-FFF2-40B4-BE49-F238E27FC236}">
                <a16:creationId xmlns:a16="http://schemas.microsoft.com/office/drawing/2014/main" id="{1B22785D-66ED-4EA5-6049-4F00D6155C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8900" y="2265376"/>
            <a:ext cx="3794269" cy="1535511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DBE76C-2A1E-977B-0663-D94A943F2E58}"/>
              </a:ext>
            </a:extLst>
          </p:cNvPr>
          <p:cNvSpPr/>
          <p:nvPr/>
        </p:nvSpPr>
        <p:spPr>
          <a:xfrm>
            <a:off x="763868" y="2797530"/>
            <a:ext cx="2348917" cy="471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32A5AF-332B-6ED0-00E1-B67E4DCBF43D}"/>
              </a:ext>
            </a:extLst>
          </p:cNvPr>
          <p:cNvSpPr/>
          <p:nvPr/>
        </p:nvSpPr>
        <p:spPr>
          <a:xfrm>
            <a:off x="1775600" y="2694390"/>
            <a:ext cx="914399" cy="83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3FD9FF4-4CAB-42AA-58FA-08A038C33D32}"/>
                  </a:ext>
                </a:extLst>
              </p:cNvPr>
              <p:cNvSpPr txBox="1"/>
              <p:nvPr/>
            </p:nvSpPr>
            <p:spPr>
              <a:xfrm>
                <a:off x="6248400" y="2593217"/>
                <a:ext cx="1591205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𝑎𝑡𝑜𝑚𝑠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3FD9FF4-4CAB-42AA-58FA-08A038C3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593217"/>
                <a:ext cx="1591205" cy="335413"/>
              </a:xfrm>
              <a:prstGeom prst="rect">
                <a:avLst/>
              </a:prstGeom>
              <a:blipFill>
                <a:blip r:embed="rId3"/>
                <a:stretch>
                  <a:fillRect l="-3065" r="-766" b="-16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AD6249E1-482A-A2F8-8760-276D71CEAF3B}"/>
              </a:ext>
            </a:extLst>
          </p:cNvPr>
          <p:cNvSpPr/>
          <p:nvPr/>
        </p:nvSpPr>
        <p:spPr>
          <a:xfrm>
            <a:off x="8249191" y="2690869"/>
            <a:ext cx="645952" cy="273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1ADC4E6-9A91-952C-EEA5-8CA778BF7BFE}"/>
              </a:ext>
            </a:extLst>
          </p:cNvPr>
          <p:cNvSpPr txBox="1"/>
          <p:nvPr/>
        </p:nvSpPr>
        <p:spPr>
          <a:xfrm>
            <a:off x="9160176" y="2643078"/>
            <a:ext cx="24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Relâche des contraintes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F234189-9638-1414-0197-74CE0296A84B}"/>
              </a:ext>
            </a:extLst>
          </p:cNvPr>
          <p:cNvSpPr txBox="1"/>
          <p:nvPr/>
        </p:nvSpPr>
        <p:spPr>
          <a:xfrm>
            <a:off x="3602612" y="4424611"/>
            <a:ext cx="3101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Comment empêcher l’absorption d’un deuxième photon ?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739832B-FE73-2C72-4D13-089C12DF2FB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1.Interactions entre photons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40D9C5-F309-C3A0-77FB-E2A7922EE1DD}"/>
              </a:ext>
            </a:extLst>
          </p:cNvPr>
          <p:cNvSpPr/>
          <p:nvPr/>
        </p:nvSpPr>
        <p:spPr>
          <a:xfrm>
            <a:off x="3180012" y="4137292"/>
            <a:ext cx="3783435" cy="1943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91CB99D-F42D-7A31-23C3-38748FD1E2F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Idée : </a:t>
            </a:r>
            <a:r>
              <a:rPr lang="fr-FR" dirty="0">
                <a:solidFill>
                  <a:srgbClr val="FF0000"/>
                </a:solidFill>
              </a:rPr>
              <a:t>N atomes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Problème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9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837169" y="188640"/>
            <a:ext cx="8842016" cy="1237488"/>
          </a:xfrm>
        </p:spPr>
        <p:txBody>
          <a:bodyPr>
            <a:normAutofit/>
          </a:bodyPr>
          <a:lstStyle/>
          <a:p>
            <a:r>
              <a:rPr lang="fr-FR" sz="4000" dirty="0"/>
              <a:t>Partie 1 : Présentation du contexte et des objectifs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182-98BD-4445-B78A-4C0BE49541C5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279576" y="2314616"/>
            <a:ext cx="61206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200" dirty="0"/>
              <a:t>Interactions entre photons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/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Atomes de Rydberg</a:t>
            </a:r>
            <a:br>
              <a:rPr lang="fr-FR" sz="3200" dirty="0"/>
            </a:br>
            <a:endParaRPr lang="fr-FR" sz="3200" dirty="0"/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Porte Contrôle-Phase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/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Objectifs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424E2-375F-273A-D512-3322EF85FD0D}"/>
              </a:ext>
            </a:extLst>
          </p:cNvPr>
          <p:cNvSpPr/>
          <p:nvPr/>
        </p:nvSpPr>
        <p:spPr>
          <a:xfrm>
            <a:off x="2279576" y="3379421"/>
            <a:ext cx="3733949" cy="511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515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5BC56-FA88-B5C7-4167-E2F34FD5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2.Atomes de Rydberg</a:t>
            </a:r>
            <a:endParaRPr lang="fr-FR" dirty="0"/>
          </a:p>
        </p:txBody>
      </p:sp>
      <p:pic>
        <p:nvPicPr>
          <p:cNvPr id="4" name="Picture 4" descr="D:\Financements\ERC\DossierERC2014\Figures\RydbergPhotInteract.png">
            <a:extLst>
              <a:ext uri="{FF2B5EF4-FFF2-40B4-BE49-F238E27FC236}">
                <a16:creationId xmlns:a16="http://schemas.microsoft.com/office/drawing/2014/main" id="{16E8B27D-F0BE-7B05-FCFF-D07E3DC80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026" y="2989443"/>
            <a:ext cx="3794269" cy="1535511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11AE61-AF05-9B3F-6A2C-C753A379B481}"/>
              </a:ext>
            </a:extLst>
          </p:cNvPr>
          <p:cNvSpPr/>
          <p:nvPr/>
        </p:nvSpPr>
        <p:spPr>
          <a:xfrm>
            <a:off x="-336259" y="3482829"/>
            <a:ext cx="2348917" cy="471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70D2B-76F1-B2D5-5D86-162865CA4DB3}"/>
              </a:ext>
            </a:extLst>
          </p:cNvPr>
          <p:cNvSpPr/>
          <p:nvPr/>
        </p:nvSpPr>
        <p:spPr>
          <a:xfrm>
            <a:off x="581934" y="3400829"/>
            <a:ext cx="914399" cy="83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AD7F072-DB4C-01C8-C237-1F4593D63E63}"/>
                  </a:ext>
                </a:extLst>
              </p:cNvPr>
              <p:cNvSpPr txBox="1"/>
              <p:nvPr/>
            </p:nvSpPr>
            <p:spPr>
              <a:xfrm>
                <a:off x="7535833" y="1777370"/>
                <a:ext cx="836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≫1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AD7F072-DB4C-01C8-C237-1F4593D6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833" y="1777370"/>
                <a:ext cx="8362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6D263133-5EB8-40C4-B03D-10A7F31A0A91}"/>
              </a:ext>
            </a:extLst>
          </p:cNvPr>
          <p:cNvSpPr txBox="1"/>
          <p:nvPr/>
        </p:nvSpPr>
        <p:spPr>
          <a:xfrm>
            <a:off x="4270319" y="2684948"/>
            <a:ext cx="410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cs typeface="Arial" pitchFamily="34" charset="0"/>
                <a:sym typeface="Symbol"/>
              </a:rPr>
              <a:t>Interaction dipôle-dipôle : V</a:t>
            </a:r>
            <a:r>
              <a:rPr lang="fr-FR" dirty="0">
                <a:cs typeface="Arial" pitchFamily="34" charset="0"/>
              </a:rPr>
              <a:t>C</a:t>
            </a:r>
            <a:r>
              <a:rPr lang="fr-FR" baseline="-25000" dirty="0">
                <a:cs typeface="Arial" pitchFamily="34" charset="0"/>
              </a:rPr>
              <a:t>6 </a:t>
            </a:r>
            <a:r>
              <a:rPr lang="fr-FR" dirty="0">
                <a:cs typeface="Arial" pitchFamily="34" charset="0"/>
              </a:rPr>
              <a:t>/r</a:t>
            </a:r>
            <a:r>
              <a:rPr lang="fr-FR" baseline="30000" dirty="0">
                <a:cs typeface="Arial" pitchFamily="34" charset="0"/>
              </a:rPr>
              <a:t>6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2F229FC-8857-2594-49F0-F36B7E4F15AC}"/>
                  </a:ext>
                </a:extLst>
              </p:cNvPr>
              <p:cNvSpPr txBox="1"/>
              <p:nvPr/>
            </p:nvSpPr>
            <p:spPr>
              <a:xfrm>
                <a:off x="8370879" y="2703243"/>
                <a:ext cx="160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Or       </a:t>
                </a:r>
                <a:r>
                  <a:rPr lang="fr-FR" dirty="0">
                    <a:cs typeface="Arial" pitchFamily="34" charset="0"/>
                  </a:rPr>
                  <a:t>C</a:t>
                </a:r>
                <a:r>
                  <a:rPr lang="fr-FR" baseline="-25000" dirty="0">
                    <a:cs typeface="Arial" pitchFamily="34" charset="0"/>
                  </a:rPr>
                  <a:t>6</a:t>
                </a:r>
                <a:r>
                  <a:rPr lang="fr-FR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∝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11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2F229FC-8857-2594-49F0-F36B7E4F1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79" y="2703243"/>
                <a:ext cx="1605504" cy="369332"/>
              </a:xfrm>
              <a:prstGeom prst="rect">
                <a:avLst/>
              </a:prstGeom>
              <a:blipFill>
                <a:blip r:embed="rId4"/>
                <a:stretch>
                  <a:fillRect l="-3030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970BBDA-D373-4C31-316C-CDA0C9E5CACD}"/>
              </a:ext>
            </a:extLst>
          </p:cNvPr>
          <p:cNvSpPr/>
          <p:nvPr/>
        </p:nvSpPr>
        <p:spPr>
          <a:xfrm rot="5400000">
            <a:off x="7130430" y="3657812"/>
            <a:ext cx="752636" cy="40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2785491-E12A-B48C-B2E2-4E58992057D9}"/>
                  </a:ext>
                </a:extLst>
              </p:cNvPr>
              <p:cNvSpPr txBox="1"/>
              <p:nvPr/>
            </p:nvSpPr>
            <p:spPr>
              <a:xfrm>
                <a:off x="4554717" y="4424597"/>
                <a:ext cx="72571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Deuxième photon non résonnant -&gt;  Dans un rayon de blocage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≃20 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2785491-E12A-B48C-B2E2-4E589920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717" y="4424597"/>
                <a:ext cx="725716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05412" y="1600380"/>
            <a:ext cx="1238492" cy="667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3">
            <a:extLst>
              <a:ext uri="{FF2B5EF4-FFF2-40B4-BE49-F238E27FC236}">
                <a16:creationId xmlns:a16="http://schemas.microsoft.com/office/drawing/2014/main" id="{6970BBDA-D373-4C31-316C-CDA0C9E5CACD}"/>
              </a:ext>
            </a:extLst>
          </p:cNvPr>
          <p:cNvSpPr/>
          <p:nvPr/>
        </p:nvSpPr>
        <p:spPr>
          <a:xfrm rot="5400000">
            <a:off x="7311201" y="5024570"/>
            <a:ext cx="564313" cy="40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2785491-E12A-B48C-B2E2-4E58992057D9}"/>
              </a:ext>
            </a:extLst>
          </p:cNvPr>
          <p:cNvSpPr txBox="1"/>
          <p:nvPr/>
        </p:nvSpPr>
        <p:spPr>
          <a:xfrm>
            <a:off x="6372078" y="5651027"/>
            <a:ext cx="399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Taille nuage &lt;&lt; 20 µm</a:t>
            </a:r>
          </a:p>
        </p:txBody>
      </p:sp>
    </p:spTree>
    <p:extLst>
      <p:ext uri="{BB962C8B-B14F-4D97-AF65-F5344CB8AC3E}">
        <p14:creationId xmlns:p14="http://schemas.microsoft.com/office/powerpoint/2010/main" val="253985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4" descr="D:\Financements\ERC\DossierERC2014\Figures\RydbergPhotIntera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8873" y="2260794"/>
            <a:ext cx="2346462" cy="9494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6894078" y="1586955"/>
                <a:ext cx="2433680" cy="98405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78" y="1586955"/>
                <a:ext cx="2433680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57677" y="1834196"/>
            <a:ext cx="2324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Atomes à 3 niveaux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261" y="2082514"/>
            <a:ext cx="2107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Faisceau de contrôle</a:t>
            </a:r>
          </a:p>
        </p:txBody>
      </p:sp>
      <p:cxnSp>
        <p:nvCxnSpPr>
          <p:cNvPr id="117" name="Connecteur droit avec flèche 116"/>
          <p:cNvCxnSpPr/>
          <p:nvPr/>
        </p:nvCxnSpPr>
        <p:spPr>
          <a:xfrm flipV="1">
            <a:off x="8099924" y="2924945"/>
            <a:ext cx="0" cy="1221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6638709" y="3028027"/>
                <a:ext cx="1432059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709" y="3028027"/>
                <a:ext cx="1432059" cy="335413"/>
              </a:xfrm>
              <a:prstGeom prst="rect">
                <a:avLst/>
              </a:prstGeom>
              <a:blipFill>
                <a:blip r:embed="rId4"/>
                <a:stretch>
                  <a:fillRect l="-2979" r="-3830" b="-2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necteur droit 127"/>
          <p:cNvCxnSpPr/>
          <p:nvPr/>
        </p:nvCxnSpPr>
        <p:spPr>
          <a:xfrm>
            <a:off x="8099924" y="3221347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>
            <a:off x="8099924" y="3583743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8099924" y="3938397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8369697" y="3071783"/>
                <a:ext cx="483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697" y="3071783"/>
                <a:ext cx="483145" cy="276999"/>
              </a:xfrm>
              <a:prstGeom prst="rect">
                <a:avLst/>
              </a:prstGeom>
              <a:blipFill>
                <a:blip r:embed="rId5"/>
                <a:stretch>
                  <a:fillRect l="-16456" t="-180000" r="-117722" b="-26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ZoneTexte 134"/>
              <p:cNvSpPr txBox="1"/>
              <p:nvPr/>
            </p:nvSpPr>
            <p:spPr>
              <a:xfrm>
                <a:off x="8400786" y="3799161"/>
                <a:ext cx="483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5" name="ZoneTexte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786" y="3799161"/>
                <a:ext cx="483145" cy="276999"/>
              </a:xfrm>
              <a:prstGeom prst="rect">
                <a:avLst/>
              </a:prstGeom>
              <a:blipFill>
                <a:blip r:embed="rId6"/>
                <a:stretch>
                  <a:fillRect l="-16456" t="-173913" r="-117722" b="-26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/>
              <p:cNvSpPr txBox="1"/>
              <p:nvPr/>
            </p:nvSpPr>
            <p:spPr>
              <a:xfrm>
                <a:off x="8397936" y="3426731"/>
                <a:ext cx="376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36" y="3426731"/>
                <a:ext cx="376642" cy="276999"/>
              </a:xfrm>
              <a:prstGeom prst="rect">
                <a:avLst/>
              </a:prstGeom>
              <a:blipFill>
                <a:blip r:embed="rId7"/>
                <a:stretch>
                  <a:fillRect l="-44262" t="-173913" r="-152459" b="-26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ZoneTexte 137"/>
          <p:cNvSpPr txBox="1"/>
          <p:nvPr/>
        </p:nvSpPr>
        <p:spPr>
          <a:xfrm>
            <a:off x="6974512" y="4230950"/>
            <a:ext cx="1580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Polariton</a:t>
            </a:r>
            <a:r>
              <a:rPr lang="fr-FR" dirty="0"/>
              <a:t> noir :</a:t>
            </a:r>
          </a:p>
        </p:txBody>
      </p:sp>
      <p:sp>
        <p:nvSpPr>
          <p:cNvPr id="148" name="ZoneTexte 147"/>
          <p:cNvSpPr txBox="1"/>
          <p:nvPr/>
        </p:nvSpPr>
        <p:spPr>
          <a:xfrm>
            <a:off x="5531228" y="5757649"/>
            <a:ext cx="496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Transparence </a:t>
            </a:r>
            <a:r>
              <a:rPr lang="fr-FR" dirty="0" err="1"/>
              <a:t>Electromagnétiquement</a:t>
            </a:r>
            <a:r>
              <a:rPr lang="fr-FR" dirty="0"/>
              <a:t> induite (EIT)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6642182" y="3739641"/>
                <a:ext cx="1432059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182" y="3739641"/>
                <a:ext cx="1432059" cy="335413"/>
              </a:xfrm>
              <a:prstGeom prst="rect">
                <a:avLst/>
              </a:prstGeom>
              <a:blipFill>
                <a:blip r:embed="rId8"/>
                <a:stretch>
                  <a:fillRect l="-851" r="-3404" b="-2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7801913" y="336599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</a:t>
            </a:r>
          </a:p>
        </p:txBody>
      </p:sp>
      <p:sp>
        <p:nvSpPr>
          <p:cNvPr id="151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DCA36182-98BD-4445-B78A-4C0BE49541C5}" type="slidenum">
              <a:rPr lang="fr-FR" smtClean="0"/>
              <a:pPr/>
              <a:t>14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6220321" y="4624928"/>
                <a:ext cx="3372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21" y="4624928"/>
                <a:ext cx="3372333" cy="276999"/>
              </a:xfrm>
              <a:prstGeom prst="rect">
                <a:avLst/>
              </a:prstGeom>
              <a:blipFill>
                <a:blip r:embed="rId9"/>
                <a:stretch>
                  <a:fillRect l="-4332" t="-177778" r="-16245" b="-26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7099898" y="5049768"/>
                <a:ext cx="128297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898" y="5049768"/>
                <a:ext cx="1282979" cy="5186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1">
            <a:extLst>
              <a:ext uri="{FF2B5EF4-FFF2-40B4-BE49-F238E27FC236}">
                <a16:creationId xmlns:a16="http://schemas.microsoft.com/office/drawing/2014/main" id="{2E710F25-A524-997D-D910-3F11BE6B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z="4400" dirty="0"/>
              <a:t>2.Atomes de Rydberg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1DC2199-52EB-053B-1406-6F37DD4A776E}"/>
                  </a:ext>
                </a:extLst>
              </p:cNvPr>
              <p:cNvSpPr/>
              <p:nvPr/>
            </p:nvSpPr>
            <p:spPr>
              <a:xfrm>
                <a:off x="2822104" y="4211167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1DC2199-52EB-053B-1406-6F37DD4A7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04" y="4211167"/>
                <a:ext cx="3946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625B4-8E0C-40AE-462B-80C72F431D47}"/>
              </a:ext>
            </a:extLst>
          </p:cNvPr>
          <p:cNvCxnSpPr/>
          <p:nvPr/>
        </p:nvCxnSpPr>
        <p:spPr>
          <a:xfrm flipV="1">
            <a:off x="2873778" y="4116679"/>
            <a:ext cx="8846" cy="589798"/>
          </a:xfrm>
          <a:prstGeom prst="line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600D81-8F95-01AB-C9A1-56462DF5992A}"/>
              </a:ext>
            </a:extLst>
          </p:cNvPr>
          <p:cNvSpPr/>
          <p:nvPr/>
        </p:nvSpPr>
        <p:spPr>
          <a:xfrm>
            <a:off x="2858472" y="3934204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ym typeface="Symbol" panose="05050102010706020507" pitchFamily="18" charset="2"/>
              </a:rPr>
              <a:t>|R,0</a:t>
            </a:r>
            <a:r>
              <a:rPr lang="el-GR" dirty="0">
                <a:sym typeface="Symbol" panose="05050102010706020507" pitchFamily="18" charset="2"/>
              </a:rPr>
              <a:t>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1D7AC1-2DFF-40A6-32EF-32C8D5827FB2}"/>
              </a:ext>
            </a:extLst>
          </p:cNvPr>
          <p:cNvSpPr/>
          <p:nvPr/>
        </p:nvSpPr>
        <p:spPr>
          <a:xfrm>
            <a:off x="2836710" y="5048223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ym typeface="Symbol" panose="05050102010706020507" pitchFamily="18" charset="2"/>
              </a:rPr>
              <a:t>|G,1</a:t>
            </a:r>
            <a:r>
              <a:rPr lang="el-GR" dirty="0">
                <a:sym typeface="Symbol" panose="05050102010706020507" pitchFamily="18" charset="2"/>
              </a:rPr>
              <a:t>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2B467-4B87-5291-D9C3-388788C22CD6}"/>
              </a:ext>
            </a:extLst>
          </p:cNvPr>
          <p:cNvSpPr/>
          <p:nvPr/>
        </p:nvSpPr>
        <p:spPr>
          <a:xfrm>
            <a:off x="2868935" y="452500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ym typeface="Symbol" panose="05050102010706020507" pitchFamily="18" charset="2"/>
              </a:rPr>
              <a:t>|E,0</a:t>
            </a:r>
            <a:r>
              <a:rPr lang="el-GR" dirty="0">
                <a:sym typeface="Symbol" panose="05050102010706020507" pitchFamily="18" charset="2"/>
              </a:rPr>
              <a:t></a:t>
            </a:r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17B9290-66E3-66AE-C6BF-1C94FD1D77B8}"/>
              </a:ext>
            </a:extLst>
          </p:cNvPr>
          <p:cNvCxnSpPr/>
          <p:nvPr/>
        </p:nvCxnSpPr>
        <p:spPr>
          <a:xfrm>
            <a:off x="2712607" y="5239715"/>
            <a:ext cx="2403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F123752-F803-03BC-FF7F-DA7F58773D40}"/>
              </a:ext>
            </a:extLst>
          </p:cNvPr>
          <p:cNvCxnSpPr/>
          <p:nvPr/>
        </p:nvCxnSpPr>
        <p:spPr>
          <a:xfrm flipV="1">
            <a:off x="2885250" y="4716453"/>
            <a:ext cx="0" cy="52326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F8D3A01-4A37-911D-4ED7-5938EBADBD8A}"/>
                  </a:ext>
                </a:extLst>
              </p:cNvPr>
              <p:cNvSpPr/>
              <p:nvPr/>
            </p:nvSpPr>
            <p:spPr>
              <a:xfrm>
                <a:off x="2799540" y="4736407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F8D3A01-4A37-911D-4ED7-5938EBADB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540" y="4736407"/>
                <a:ext cx="382604" cy="36933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6C2DDE2-D076-412A-291B-1168B9E578DB}"/>
              </a:ext>
            </a:extLst>
          </p:cNvPr>
          <p:cNvCxnSpPr/>
          <p:nvPr/>
        </p:nvCxnSpPr>
        <p:spPr>
          <a:xfrm>
            <a:off x="2708109" y="4726874"/>
            <a:ext cx="2403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75ADAF1-92F3-4F27-946B-D34705E95364}"/>
              </a:ext>
            </a:extLst>
          </p:cNvPr>
          <p:cNvCxnSpPr/>
          <p:nvPr/>
        </p:nvCxnSpPr>
        <p:spPr>
          <a:xfrm>
            <a:off x="2719615" y="4129616"/>
            <a:ext cx="2403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56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4" descr="D:\Financements\ERC\DossierERC2014\Figures\RydbergPhotIntera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1210" y="2275135"/>
            <a:ext cx="2346462" cy="94948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650353" y="1842607"/>
            <a:ext cx="1716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3-level </a:t>
            </a:r>
            <a:r>
              <a:rPr lang="fr-FR" dirty="0" err="1"/>
              <a:t>atoms</a:t>
            </a:r>
            <a:r>
              <a:rPr lang="fr-FR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72612" y="1982175"/>
            <a:ext cx="877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Control</a:t>
            </a:r>
          </a:p>
          <a:p>
            <a:r>
              <a:rPr lang="fr-FR" dirty="0" err="1"/>
              <a:t>beam</a:t>
            </a:r>
            <a:endParaRPr lang="fr-FR" dirty="0"/>
          </a:p>
        </p:txBody>
      </p:sp>
      <p:sp>
        <p:nvSpPr>
          <p:cNvPr id="153" name="Rectangle à coins arrondis 152"/>
          <p:cNvSpPr/>
          <p:nvPr/>
        </p:nvSpPr>
        <p:spPr>
          <a:xfrm>
            <a:off x="3200698" y="2235882"/>
            <a:ext cx="540713" cy="10154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Picture 2" descr="D:\Financements\EU\ERC\DossierERC2015\Figures\RydCloud2phot3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1944" y="2500716"/>
            <a:ext cx="1755775" cy="774700"/>
          </a:xfrm>
          <a:prstGeom prst="rect">
            <a:avLst/>
          </a:prstGeom>
          <a:noFill/>
        </p:spPr>
      </p:pic>
      <p:pic>
        <p:nvPicPr>
          <p:cNvPr id="37" name="Picture 4" descr="D:\Financements\EU\ERC\DossierERC2015\Figures\RydCloud1phot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7514" y="2491160"/>
            <a:ext cx="1670050" cy="890587"/>
          </a:xfrm>
          <a:prstGeom prst="rect">
            <a:avLst/>
          </a:prstGeom>
          <a:noFill/>
        </p:spPr>
      </p:pic>
      <p:cxnSp>
        <p:nvCxnSpPr>
          <p:cNvPr id="38" name="Connecteur droit 37"/>
          <p:cNvCxnSpPr/>
          <p:nvPr/>
        </p:nvCxnSpPr>
        <p:spPr>
          <a:xfrm flipV="1">
            <a:off x="7516069" y="3321074"/>
            <a:ext cx="360040" cy="23149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7516069" y="3321075"/>
            <a:ext cx="360040" cy="2314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023890" y="3254004"/>
            <a:ext cx="121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|1</a:t>
            </a:r>
            <a:r>
              <a:rPr lang="fr-FR" baseline="-25000" dirty="0"/>
              <a:t>A</a:t>
            </a:r>
            <a:r>
              <a:rPr lang="fr-FR" dirty="0">
                <a:sym typeface="Symbol" panose="05050102010706020507" pitchFamily="18" charset="2"/>
              </a:rPr>
              <a:t></a:t>
            </a:r>
            <a:r>
              <a:rPr lang="fr-FR" dirty="0"/>
              <a:t>|D</a:t>
            </a:r>
            <a:r>
              <a:rPr lang="fr-FR" baseline="-25000" dirty="0"/>
              <a:t>A</a:t>
            </a:r>
            <a:r>
              <a:rPr lang="fr-FR" dirty="0">
                <a:sym typeface="Symbol" panose="05050102010706020507" pitchFamily="18" charset="2"/>
              </a:rPr>
              <a:t>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6777406" y="3241282"/>
            <a:ext cx="193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| D</a:t>
            </a:r>
            <a:r>
              <a:rPr lang="fr-FR" baseline="-25000" dirty="0"/>
              <a:t>A </a:t>
            </a:r>
            <a:r>
              <a:rPr lang="fr-FR" dirty="0"/>
              <a:t>1</a:t>
            </a:r>
            <a:r>
              <a:rPr lang="fr-FR" baseline="-25000" dirty="0"/>
              <a:t>B</a:t>
            </a:r>
            <a:r>
              <a:rPr lang="fr-FR" dirty="0">
                <a:sym typeface="Symbol" panose="05050102010706020507" pitchFamily="18" charset="2"/>
              </a:rPr>
              <a:t></a:t>
            </a:r>
            <a:r>
              <a:rPr lang="fr-FR" dirty="0"/>
              <a:t>| D</a:t>
            </a:r>
            <a:r>
              <a:rPr lang="fr-FR" baseline="-25000" dirty="0"/>
              <a:t>A </a:t>
            </a:r>
            <a:r>
              <a:rPr lang="fr-FR" dirty="0"/>
              <a:t>D</a:t>
            </a:r>
            <a:r>
              <a:rPr lang="fr-FR" baseline="-25000" dirty="0"/>
              <a:t>B</a:t>
            </a:r>
            <a:r>
              <a:rPr lang="fr-FR" dirty="0">
                <a:sym typeface="Symbol" panose="05050102010706020507" pitchFamily="18" charset="2"/>
              </a:rPr>
              <a:t></a:t>
            </a:r>
            <a:endParaRPr lang="fr-FR" dirty="0"/>
          </a:p>
        </p:txBody>
      </p:sp>
      <p:sp>
        <p:nvSpPr>
          <p:cNvPr id="42" name="Forme libre 41"/>
          <p:cNvSpPr/>
          <p:nvPr/>
        </p:nvSpPr>
        <p:spPr>
          <a:xfrm>
            <a:off x="5948990" y="3630165"/>
            <a:ext cx="384708" cy="239649"/>
          </a:xfrm>
          <a:custGeom>
            <a:avLst/>
            <a:gdLst>
              <a:gd name="connsiteX0" fmla="*/ 0 w 83127"/>
              <a:gd name="connsiteY0" fmla="*/ 0 h 407324"/>
              <a:gd name="connsiteX1" fmla="*/ 16625 w 83127"/>
              <a:gd name="connsiteY1" fmla="*/ 290945 h 407324"/>
              <a:gd name="connsiteX2" fmla="*/ 83127 w 83127"/>
              <a:gd name="connsiteY2" fmla="*/ 407324 h 40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127" h="407324">
                <a:moveTo>
                  <a:pt x="0" y="0"/>
                </a:moveTo>
                <a:cubicBezTo>
                  <a:pt x="1385" y="111529"/>
                  <a:pt x="2771" y="223058"/>
                  <a:pt x="16625" y="290945"/>
                </a:cubicBezTo>
                <a:cubicBezTo>
                  <a:pt x="30479" y="358832"/>
                  <a:pt x="56803" y="383078"/>
                  <a:pt x="83127" y="40732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6333698" y="3712953"/>
                <a:ext cx="3344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698" y="3712953"/>
                <a:ext cx="3344442" cy="276999"/>
              </a:xfrm>
              <a:prstGeom prst="rect">
                <a:avLst/>
              </a:prstGeom>
              <a:blipFill>
                <a:blip r:embed="rId5"/>
                <a:stretch>
                  <a:fillRect l="-5100" t="-171739" r="-16758" b="-26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Secteurs 53"/>
          <p:cNvSpPr/>
          <p:nvPr/>
        </p:nvSpPr>
        <p:spPr>
          <a:xfrm>
            <a:off x="2123232" y="3223148"/>
            <a:ext cx="1080711" cy="958851"/>
          </a:xfrm>
          <a:prstGeom prst="pie">
            <a:avLst>
              <a:gd name="adj1" fmla="val 16201158"/>
              <a:gd name="adj2" fmla="val 5457960"/>
            </a:avLst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3381371" y="3802607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1" y="3802607"/>
                <a:ext cx="3946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/>
          <p:cNvCxnSpPr/>
          <p:nvPr/>
        </p:nvCxnSpPr>
        <p:spPr>
          <a:xfrm flipV="1">
            <a:off x="3441890" y="3708120"/>
            <a:ext cx="0" cy="777655"/>
          </a:xfrm>
          <a:prstGeom prst="line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271873" y="4831155"/>
            <a:ext cx="2403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3444516" y="4485775"/>
            <a:ext cx="0" cy="3453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381370" y="4426083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0" y="4426083"/>
                <a:ext cx="38260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61"/>
          <p:cNvCxnSpPr/>
          <p:nvPr/>
        </p:nvCxnSpPr>
        <p:spPr>
          <a:xfrm>
            <a:off x="3267375" y="4318314"/>
            <a:ext cx="2403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3278881" y="3721056"/>
            <a:ext cx="2403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2669979" y="3384169"/>
            <a:ext cx="0" cy="1624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2399900" y="32464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</a:p>
        </p:txBody>
      </p:sp>
      <p:cxnSp>
        <p:nvCxnSpPr>
          <p:cNvPr id="67" name="Connecteur droit 66"/>
          <p:cNvCxnSpPr/>
          <p:nvPr/>
        </p:nvCxnSpPr>
        <p:spPr>
          <a:xfrm flipV="1">
            <a:off x="3023037" y="3712762"/>
            <a:ext cx="0" cy="773012"/>
          </a:xfrm>
          <a:prstGeom prst="line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2853020" y="4835798"/>
            <a:ext cx="2403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3025663" y="4485774"/>
            <a:ext cx="0" cy="3500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2853020" y="4318314"/>
            <a:ext cx="2403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2618620" y="3663029"/>
            <a:ext cx="114678" cy="114678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 flipH="1">
            <a:off x="2669980" y="3708119"/>
            <a:ext cx="8336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orme libre 78"/>
          <p:cNvSpPr/>
          <p:nvPr/>
        </p:nvSpPr>
        <p:spPr>
          <a:xfrm>
            <a:off x="2786000" y="3429175"/>
            <a:ext cx="548640" cy="289560"/>
          </a:xfrm>
          <a:custGeom>
            <a:avLst/>
            <a:gdLst>
              <a:gd name="connsiteX0" fmla="*/ 495300 w 495300"/>
              <a:gd name="connsiteY0" fmla="*/ 220980 h 236545"/>
              <a:gd name="connsiteX1" fmla="*/ 289560 w 495300"/>
              <a:gd name="connsiteY1" fmla="*/ 213360 h 236545"/>
              <a:gd name="connsiteX2" fmla="*/ 0 w 495300"/>
              <a:gd name="connsiteY2" fmla="*/ 0 h 236545"/>
              <a:gd name="connsiteX0" fmla="*/ 495300 w 495300"/>
              <a:gd name="connsiteY0" fmla="*/ 220980 h 236545"/>
              <a:gd name="connsiteX1" fmla="*/ 289560 w 495300"/>
              <a:gd name="connsiteY1" fmla="*/ 213360 h 236545"/>
              <a:gd name="connsiteX2" fmla="*/ 0 w 495300"/>
              <a:gd name="connsiteY2" fmla="*/ 0 h 236545"/>
              <a:gd name="connsiteX0" fmla="*/ 548640 w 548640"/>
              <a:gd name="connsiteY0" fmla="*/ 289560 h 309800"/>
              <a:gd name="connsiteX1" fmla="*/ 342900 w 548640"/>
              <a:gd name="connsiteY1" fmla="*/ 281940 h 309800"/>
              <a:gd name="connsiteX2" fmla="*/ 0 w 548640"/>
              <a:gd name="connsiteY2" fmla="*/ 0 h 309800"/>
              <a:gd name="connsiteX0" fmla="*/ 548640 w 548640"/>
              <a:gd name="connsiteY0" fmla="*/ 289560 h 309800"/>
              <a:gd name="connsiteX1" fmla="*/ 342900 w 548640"/>
              <a:gd name="connsiteY1" fmla="*/ 281940 h 309800"/>
              <a:gd name="connsiteX2" fmla="*/ 0 w 548640"/>
              <a:gd name="connsiteY2" fmla="*/ 0 h 309800"/>
              <a:gd name="connsiteX0" fmla="*/ 548640 w 548640"/>
              <a:gd name="connsiteY0" fmla="*/ 289560 h 289560"/>
              <a:gd name="connsiteX1" fmla="*/ 0 w 548640"/>
              <a:gd name="connsiteY1" fmla="*/ 0 h 289560"/>
              <a:gd name="connsiteX0" fmla="*/ 548640 w 548640"/>
              <a:gd name="connsiteY0" fmla="*/ 289560 h 289560"/>
              <a:gd name="connsiteX1" fmla="*/ 0 w 548640"/>
              <a:gd name="connsiteY1" fmla="*/ 0 h 289560"/>
              <a:gd name="connsiteX0" fmla="*/ 548640 w 548640"/>
              <a:gd name="connsiteY0" fmla="*/ 289560 h 289560"/>
              <a:gd name="connsiteX1" fmla="*/ 0 w 548640"/>
              <a:gd name="connsiteY1" fmla="*/ 0 h 28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289560">
                <a:moveTo>
                  <a:pt x="548640" y="289560"/>
                </a:moveTo>
                <a:cubicBezTo>
                  <a:pt x="289560" y="276860"/>
                  <a:pt x="83820" y="20320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80"/>
          <p:cNvCxnSpPr/>
          <p:nvPr/>
        </p:nvCxnSpPr>
        <p:spPr>
          <a:xfrm flipV="1">
            <a:off x="2887809" y="3890697"/>
            <a:ext cx="244062" cy="27607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2887809" y="3910648"/>
            <a:ext cx="244062" cy="25704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2887810" y="4485774"/>
            <a:ext cx="60446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460633" y="4219749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/>
                <a:cs typeface="Times New Roman"/>
              </a:rPr>
              <a:t>Δ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8EA1E34-B557-178F-853B-4DB88C38249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2.Atomes de Rydberg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19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4" descr="D:\Financements\ERC\DossierERC2014\Figures\RydbergPhotIntera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1210" y="2275135"/>
            <a:ext cx="2346462" cy="94948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650353" y="1842607"/>
            <a:ext cx="1716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3-level </a:t>
            </a:r>
            <a:r>
              <a:rPr lang="fr-FR" dirty="0" err="1"/>
              <a:t>atoms</a:t>
            </a:r>
            <a:r>
              <a:rPr lang="fr-FR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72612" y="1982175"/>
            <a:ext cx="877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Control</a:t>
            </a:r>
          </a:p>
          <a:p>
            <a:r>
              <a:rPr lang="fr-FR" dirty="0" err="1"/>
              <a:t>beam</a:t>
            </a:r>
            <a:endParaRPr lang="fr-FR" dirty="0"/>
          </a:p>
        </p:txBody>
      </p:sp>
      <p:sp>
        <p:nvSpPr>
          <p:cNvPr id="153" name="Rectangle à coins arrondis 152"/>
          <p:cNvSpPr/>
          <p:nvPr/>
        </p:nvSpPr>
        <p:spPr>
          <a:xfrm>
            <a:off x="3200698" y="2235882"/>
            <a:ext cx="540713" cy="10154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Picture 2" descr="D:\Financements\EU\ERC\DossierERC2015\Figures\RydCloud2phot3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1944" y="2500716"/>
            <a:ext cx="1755775" cy="774700"/>
          </a:xfrm>
          <a:prstGeom prst="rect">
            <a:avLst/>
          </a:prstGeom>
          <a:noFill/>
        </p:spPr>
      </p:pic>
      <p:pic>
        <p:nvPicPr>
          <p:cNvPr id="37" name="Picture 4" descr="D:\Financements\EU\ERC\DossierERC2015\Figures\RydCloud1phot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7514" y="2491160"/>
            <a:ext cx="1670050" cy="890587"/>
          </a:xfrm>
          <a:prstGeom prst="rect">
            <a:avLst/>
          </a:prstGeom>
          <a:noFill/>
        </p:spPr>
      </p:pic>
      <p:cxnSp>
        <p:nvCxnSpPr>
          <p:cNvPr id="38" name="Connecteur droit 37"/>
          <p:cNvCxnSpPr/>
          <p:nvPr/>
        </p:nvCxnSpPr>
        <p:spPr>
          <a:xfrm flipV="1">
            <a:off x="7516069" y="3321074"/>
            <a:ext cx="360040" cy="23149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7516069" y="3321075"/>
            <a:ext cx="360040" cy="2314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023890" y="3254004"/>
            <a:ext cx="121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|1</a:t>
            </a:r>
            <a:r>
              <a:rPr lang="fr-FR" baseline="-25000" dirty="0"/>
              <a:t>A</a:t>
            </a:r>
            <a:r>
              <a:rPr lang="fr-FR" dirty="0">
                <a:sym typeface="Symbol" panose="05050102010706020507" pitchFamily="18" charset="2"/>
              </a:rPr>
              <a:t></a:t>
            </a:r>
            <a:r>
              <a:rPr lang="fr-FR" dirty="0"/>
              <a:t>|D</a:t>
            </a:r>
            <a:r>
              <a:rPr lang="fr-FR" baseline="-25000" dirty="0"/>
              <a:t>A</a:t>
            </a:r>
            <a:r>
              <a:rPr lang="fr-FR" dirty="0">
                <a:sym typeface="Symbol" panose="05050102010706020507" pitchFamily="18" charset="2"/>
              </a:rPr>
              <a:t>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6777406" y="3241282"/>
            <a:ext cx="193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| D</a:t>
            </a:r>
            <a:r>
              <a:rPr lang="fr-FR" baseline="-25000" dirty="0"/>
              <a:t>A </a:t>
            </a:r>
            <a:r>
              <a:rPr lang="fr-FR" dirty="0"/>
              <a:t>1</a:t>
            </a:r>
            <a:r>
              <a:rPr lang="fr-FR" baseline="-25000" dirty="0"/>
              <a:t>B</a:t>
            </a:r>
            <a:r>
              <a:rPr lang="fr-FR" dirty="0">
                <a:sym typeface="Symbol" panose="05050102010706020507" pitchFamily="18" charset="2"/>
              </a:rPr>
              <a:t></a:t>
            </a:r>
            <a:r>
              <a:rPr lang="fr-FR" dirty="0"/>
              <a:t>| D</a:t>
            </a:r>
            <a:r>
              <a:rPr lang="fr-FR" baseline="-25000" dirty="0"/>
              <a:t>A </a:t>
            </a:r>
            <a:r>
              <a:rPr lang="fr-FR" dirty="0"/>
              <a:t>D</a:t>
            </a:r>
            <a:r>
              <a:rPr lang="fr-FR" baseline="-25000" dirty="0"/>
              <a:t>B</a:t>
            </a:r>
            <a:r>
              <a:rPr lang="fr-FR" dirty="0">
                <a:sym typeface="Symbol" panose="05050102010706020507" pitchFamily="18" charset="2"/>
              </a:rPr>
              <a:t></a:t>
            </a:r>
            <a:endParaRPr lang="fr-FR" dirty="0"/>
          </a:p>
        </p:txBody>
      </p:sp>
      <p:sp>
        <p:nvSpPr>
          <p:cNvPr id="42" name="Forme libre 41"/>
          <p:cNvSpPr/>
          <p:nvPr/>
        </p:nvSpPr>
        <p:spPr>
          <a:xfrm>
            <a:off x="5948990" y="3630165"/>
            <a:ext cx="384708" cy="239649"/>
          </a:xfrm>
          <a:custGeom>
            <a:avLst/>
            <a:gdLst>
              <a:gd name="connsiteX0" fmla="*/ 0 w 83127"/>
              <a:gd name="connsiteY0" fmla="*/ 0 h 407324"/>
              <a:gd name="connsiteX1" fmla="*/ 16625 w 83127"/>
              <a:gd name="connsiteY1" fmla="*/ 290945 h 407324"/>
              <a:gd name="connsiteX2" fmla="*/ 83127 w 83127"/>
              <a:gd name="connsiteY2" fmla="*/ 407324 h 40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127" h="407324">
                <a:moveTo>
                  <a:pt x="0" y="0"/>
                </a:moveTo>
                <a:cubicBezTo>
                  <a:pt x="1385" y="111529"/>
                  <a:pt x="2771" y="223058"/>
                  <a:pt x="16625" y="290945"/>
                </a:cubicBezTo>
                <a:cubicBezTo>
                  <a:pt x="30479" y="358832"/>
                  <a:pt x="56803" y="383078"/>
                  <a:pt x="83127" y="40732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6333698" y="3712953"/>
                <a:ext cx="3344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698" y="3712953"/>
                <a:ext cx="3344442" cy="276999"/>
              </a:xfrm>
              <a:prstGeom prst="rect">
                <a:avLst/>
              </a:prstGeom>
              <a:blipFill>
                <a:blip r:embed="rId5"/>
                <a:stretch>
                  <a:fillRect l="-5100" t="-171739" r="-16758" b="-26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 descr="D:\Confs\Confs_2014\COHERENCE_Granada\Figures\FreeSpaceResBlo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76558" y="4325062"/>
            <a:ext cx="1348566" cy="802986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4625826" y="4355489"/>
            <a:ext cx="1224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/>
                <a:cs typeface="Times New Roman"/>
              </a:rPr>
              <a:t>Δ</a:t>
            </a:r>
            <a:r>
              <a:rPr lang="fr-FR" dirty="0">
                <a:latin typeface="Times New Roman"/>
                <a:cs typeface="Times New Roman"/>
              </a:rPr>
              <a:t>=0</a:t>
            </a:r>
            <a:r>
              <a:rPr lang="fr-FR" dirty="0">
                <a:latin typeface="+mj-lt"/>
                <a:cs typeface="Arial" pitchFamily="34" charset="0"/>
              </a:rPr>
              <a:t>:</a:t>
            </a:r>
          </a:p>
          <a:p>
            <a:r>
              <a:rPr lang="fr-FR" dirty="0">
                <a:latin typeface="+mj-lt"/>
                <a:cs typeface="Arial" pitchFamily="34" charset="0"/>
              </a:rPr>
              <a:t>Absorption</a:t>
            </a:r>
            <a:endParaRPr lang="fr-FR" dirty="0">
              <a:latin typeface="+mj-lt"/>
            </a:endParaRPr>
          </a:p>
        </p:txBody>
      </p:sp>
      <p:pic>
        <p:nvPicPr>
          <p:cNvPr id="46" name="Picture 2" descr="D:\Séminaires\2015\CdF_Phys\PhotonMolecule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0546" y="4291359"/>
            <a:ext cx="1475438" cy="870392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7425657" y="4355489"/>
            <a:ext cx="116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/>
                <a:cs typeface="Times New Roman"/>
              </a:rPr>
              <a:t>Δ</a:t>
            </a:r>
            <a:r>
              <a:rPr lang="fr-FR" dirty="0">
                <a:latin typeface="AcadEref" panose="02000500000000020003" pitchFamily="2" charset="0"/>
                <a:cs typeface="Times New Roman"/>
                <a:sym typeface="Symbol" panose="05050102010706020507" pitchFamily="18" charset="2"/>
              </a:rPr>
              <a:t></a:t>
            </a:r>
            <a:r>
              <a:rPr lang="fr-FR" dirty="0">
                <a:latin typeface="Times New Roman"/>
                <a:cs typeface="Times New Roman"/>
              </a:rPr>
              <a:t>0</a:t>
            </a:r>
            <a:r>
              <a:rPr lang="fr-FR" dirty="0">
                <a:latin typeface="+mj-lt"/>
                <a:cs typeface="Arial" pitchFamily="34" charset="0"/>
              </a:rPr>
              <a:t>:</a:t>
            </a:r>
          </a:p>
          <a:p>
            <a:r>
              <a:rPr lang="fr-FR" dirty="0">
                <a:latin typeface="+mj-lt"/>
                <a:cs typeface="Times New Roman"/>
              </a:rPr>
              <a:t>Dispersion</a:t>
            </a:r>
            <a:endParaRPr lang="fr-FR" dirty="0">
              <a:latin typeface="+mj-lt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558207" y="5158475"/>
            <a:ext cx="190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de photon</a:t>
            </a:r>
            <a:br>
              <a:rPr lang="fr-FR" dirty="0"/>
            </a:b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7449019" y="5225881"/>
            <a:ext cx="259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Porte logique à 2 photons</a:t>
            </a:r>
          </a:p>
        </p:txBody>
      </p:sp>
      <p:sp>
        <p:nvSpPr>
          <p:cNvPr id="54" name="Secteurs 53"/>
          <p:cNvSpPr/>
          <p:nvPr/>
        </p:nvSpPr>
        <p:spPr>
          <a:xfrm>
            <a:off x="2123232" y="3223148"/>
            <a:ext cx="1080711" cy="958851"/>
          </a:xfrm>
          <a:prstGeom prst="pie">
            <a:avLst>
              <a:gd name="adj1" fmla="val 16201158"/>
              <a:gd name="adj2" fmla="val 5457960"/>
            </a:avLst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3381371" y="3802607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1" y="3802607"/>
                <a:ext cx="3946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/>
          <p:cNvCxnSpPr/>
          <p:nvPr/>
        </p:nvCxnSpPr>
        <p:spPr>
          <a:xfrm flipV="1">
            <a:off x="3441890" y="3708120"/>
            <a:ext cx="0" cy="777655"/>
          </a:xfrm>
          <a:prstGeom prst="line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271873" y="4831155"/>
            <a:ext cx="2403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3444516" y="4485775"/>
            <a:ext cx="0" cy="3453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381370" y="4426083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0" y="4426083"/>
                <a:ext cx="38260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61"/>
          <p:cNvCxnSpPr/>
          <p:nvPr/>
        </p:nvCxnSpPr>
        <p:spPr>
          <a:xfrm>
            <a:off x="3267375" y="4318314"/>
            <a:ext cx="2403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3278881" y="3721056"/>
            <a:ext cx="2403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2669979" y="3384169"/>
            <a:ext cx="0" cy="1624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2399900" y="32464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</a:p>
        </p:txBody>
      </p:sp>
      <p:cxnSp>
        <p:nvCxnSpPr>
          <p:cNvPr id="67" name="Connecteur droit 66"/>
          <p:cNvCxnSpPr/>
          <p:nvPr/>
        </p:nvCxnSpPr>
        <p:spPr>
          <a:xfrm flipV="1">
            <a:off x="3023037" y="3712762"/>
            <a:ext cx="0" cy="773012"/>
          </a:xfrm>
          <a:prstGeom prst="line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2853020" y="4835798"/>
            <a:ext cx="2403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3025663" y="4485774"/>
            <a:ext cx="0" cy="3500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2853020" y="4318314"/>
            <a:ext cx="2403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2618620" y="3663029"/>
            <a:ext cx="114678" cy="114678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 flipH="1">
            <a:off x="2669980" y="3708119"/>
            <a:ext cx="8336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orme libre 78"/>
          <p:cNvSpPr/>
          <p:nvPr/>
        </p:nvSpPr>
        <p:spPr>
          <a:xfrm>
            <a:off x="2786000" y="3429175"/>
            <a:ext cx="548640" cy="289560"/>
          </a:xfrm>
          <a:custGeom>
            <a:avLst/>
            <a:gdLst>
              <a:gd name="connsiteX0" fmla="*/ 495300 w 495300"/>
              <a:gd name="connsiteY0" fmla="*/ 220980 h 236545"/>
              <a:gd name="connsiteX1" fmla="*/ 289560 w 495300"/>
              <a:gd name="connsiteY1" fmla="*/ 213360 h 236545"/>
              <a:gd name="connsiteX2" fmla="*/ 0 w 495300"/>
              <a:gd name="connsiteY2" fmla="*/ 0 h 236545"/>
              <a:gd name="connsiteX0" fmla="*/ 495300 w 495300"/>
              <a:gd name="connsiteY0" fmla="*/ 220980 h 236545"/>
              <a:gd name="connsiteX1" fmla="*/ 289560 w 495300"/>
              <a:gd name="connsiteY1" fmla="*/ 213360 h 236545"/>
              <a:gd name="connsiteX2" fmla="*/ 0 w 495300"/>
              <a:gd name="connsiteY2" fmla="*/ 0 h 236545"/>
              <a:gd name="connsiteX0" fmla="*/ 548640 w 548640"/>
              <a:gd name="connsiteY0" fmla="*/ 289560 h 309800"/>
              <a:gd name="connsiteX1" fmla="*/ 342900 w 548640"/>
              <a:gd name="connsiteY1" fmla="*/ 281940 h 309800"/>
              <a:gd name="connsiteX2" fmla="*/ 0 w 548640"/>
              <a:gd name="connsiteY2" fmla="*/ 0 h 309800"/>
              <a:gd name="connsiteX0" fmla="*/ 548640 w 548640"/>
              <a:gd name="connsiteY0" fmla="*/ 289560 h 309800"/>
              <a:gd name="connsiteX1" fmla="*/ 342900 w 548640"/>
              <a:gd name="connsiteY1" fmla="*/ 281940 h 309800"/>
              <a:gd name="connsiteX2" fmla="*/ 0 w 548640"/>
              <a:gd name="connsiteY2" fmla="*/ 0 h 309800"/>
              <a:gd name="connsiteX0" fmla="*/ 548640 w 548640"/>
              <a:gd name="connsiteY0" fmla="*/ 289560 h 289560"/>
              <a:gd name="connsiteX1" fmla="*/ 0 w 548640"/>
              <a:gd name="connsiteY1" fmla="*/ 0 h 289560"/>
              <a:gd name="connsiteX0" fmla="*/ 548640 w 548640"/>
              <a:gd name="connsiteY0" fmla="*/ 289560 h 289560"/>
              <a:gd name="connsiteX1" fmla="*/ 0 w 548640"/>
              <a:gd name="connsiteY1" fmla="*/ 0 h 289560"/>
              <a:gd name="connsiteX0" fmla="*/ 548640 w 548640"/>
              <a:gd name="connsiteY0" fmla="*/ 289560 h 289560"/>
              <a:gd name="connsiteX1" fmla="*/ 0 w 548640"/>
              <a:gd name="connsiteY1" fmla="*/ 0 h 28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289560">
                <a:moveTo>
                  <a:pt x="548640" y="289560"/>
                </a:moveTo>
                <a:cubicBezTo>
                  <a:pt x="289560" y="276860"/>
                  <a:pt x="83820" y="20320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80"/>
          <p:cNvCxnSpPr/>
          <p:nvPr/>
        </p:nvCxnSpPr>
        <p:spPr>
          <a:xfrm flipV="1">
            <a:off x="2887809" y="3890697"/>
            <a:ext cx="244062" cy="27607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2887809" y="3910648"/>
            <a:ext cx="244062" cy="25704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2887810" y="4485774"/>
            <a:ext cx="60446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460633" y="4219749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/>
                <a:cs typeface="Times New Roman"/>
              </a:rPr>
              <a:t>Δ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8EA1E34-B557-178F-853B-4DB88C38249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2.Atomes de Rydberg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336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837169" y="188640"/>
            <a:ext cx="8842016" cy="1237488"/>
          </a:xfrm>
        </p:spPr>
        <p:txBody>
          <a:bodyPr>
            <a:normAutofit/>
          </a:bodyPr>
          <a:lstStyle/>
          <a:p>
            <a:r>
              <a:rPr lang="fr-FR" sz="4000" dirty="0"/>
              <a:t>Partie 1 : Présentation du contexte et des objectifs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182-98BD-4445-B78A-4C0BE49541C5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279576" y="2314616"/>
            <a:ext cx="61206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200" dirty="0"/>
              <a:t>Interactions entre photons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/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Atomes de Rydberg</a:t>
            </a:r>
            <a:br>
              <a:rPr lang="fr-FR" sz="3200" dirty="0"/>
            </a:br>
            <a:endParaRPr lang="fr-FR" sz="3200" dirty="0"/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Porte Contrôle-Phase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/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Objectifs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424E2-375F-273A-D512-3322EF85FD0D}"/>
              </a:ext>
            </a:extLst>
          </p:cNvPr>
          <p:cNvSpPr/>
          <p:nvPr/>
        </p:nvSpPr>
        <p:spPr>
          <a:xfrm>
            <a:off x="2279576" y="4330552"/>
            <a:ext cx="4024405" cy="511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0901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43C29-E254-BDAE-65CF-AB1D4096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3.Porte Contrôle-Phase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A05B41-EA2A-8EF5-B466-E3EB130793F1}"/>
              </a:ext>
            </a:extLst>
          </p:cNvPr>
          <p:cNvSpPr txBox="1"/>
          <p:nvPr/>
        </p:nvSpPr>
        <p:spPr>
          <a:xfrm>
            <a:off x="929202" y="1770656"/>
            <a:ext cx="497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Cavité de grand volume et de finesse moyenne :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71D80D-9835-BC14-73DA-9A6DE365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27" y="2460012"/>
            <a:ext cx="2334778" cy="11743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E49420-C822-9B53-2CB5-8F81FC8F0408}"/>
              </a:ext>
            </a:extLst>
          </p:cNvPr>
          <p:cNvSpPr/>
          <p:nvPr/>
        </p:nvSpPr>
        <p:spPr>
          <a:xfrm>
            <a:off x="4008291" y="2582883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cs typeface="Arial" pitchFamily="34" charset="0"/>
                <a:sym typeface="Symbol" pitchFamily="18" charset="2"/>
              </a:rPr>
              <a:t>T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A23A51-0552-C7F9-8EB5-855813AD1C75}"/>
              </a:ext>
            </a:extLst>
          </p:cNvPr>
          <p:cNvSpPr txBox="1"/>
          <p:nvPr/>
        </p:nvSpPr>
        <p:spPr>
          <a:xfrm>
            <a:off x="3366260" y="267784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baseline="-25000" dirty="0"/>
              <a:t>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3247B5-86FA-58FE-F444-4ACB5D80DB45}"/>
              </a:ext>
            </a:extLst>
          </p:cNvPr>
          <p:cNvSpPr txBox="1"/>
          <p:nvPr/>
        </p:nvSpPr>
        <p:spPr>
          <a:xfrm>
            <a:off x="3355512" y="326902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FB658ED-1D1F-3873-21A9-B17F7A8CFDCC}"/>
              </a:ext>
            </a:extLst>
          </p:cNvPr>
          <p:cNvSpPr txBox="1"/>
          <p:nvPr/>
        </p:nvSpPr>
        <p:spPr>
          <a:xfrm>
            <a:off x="4759753" y="331470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  <a:endParaRPr lang="fr-FR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3907365-46AC-966B-14EB-47F3A5ABBF69}"/>
                  </a:ext>
                </a:extLst>
              </p:cNvPr>
              <p:cNvSpPr txBox="1"/>
              <p:nvPr/>
            </p:nvSpPr>
            <p:spPr>
              <a:xfrm>
                <a:off x="6166917" y="2930531"/>
                <a:ext cx="1377813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3907365-46AC-966B-14EB-47F3A5ABB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917" y="2930531"/>
                <a:ext cx="1377813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5535204-0FD5-DB8E-E82A-1121A95C9161}"/>
                  </a:ext>
                </a:extLst>
              </p:cNvPr>
              <p:cNvSpPr txBox="1"/>
              <p:nvPr/>
            </p:nvSpPr>
            <p:spPr>
              <a:xfrm>
                <a:off x="6389252" y="2577782"/>
                <a:ext cx="933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≪1: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5535204-0FD5-DB8E-E82A-1121A95C9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252" y="2577782"/>
                <a:ext cx="933141" cy="276999"/>
              </a:xfrm>
              <a:prstGeom prst="rect">
                <a:avLst/>
              </a:prstGeom>
              <a:blipFill>
                <a:blip r:embed="rId4"/>
                <a:stretch>
                  <a:fillRect l="-5229" r="-2614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36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43C29-E254-BDAE-65CF-AB1D4096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3.Porte Contrôle-Phase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A05B41-EA2A-8EF5-B466-E3EB130793F1}"/>
              </a:ext>
            </a:extLst>
          </p:cNvPr>
          <p:cNvSpPr txBox="1"/>
          <p:nvPr/>
        </p:nvSpPr>
        <p:spPr>
          <a:xfrm>
            <a:off x="929202" y="1770656"/>
            <a:ext cx="497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Cavité de grand volume et de finesse moyenne :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71D80D-9835-BC14-73DA-9A6DE365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27" y="2460012"/>
            <a:ext cx="2334778" cy="11743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E49420-C822-9B53-2CB5-8F81FC8F0408}"/>
              </a:ext>
            </a:extLst>
          </p:cNvPr>
          <p:cNvSpPr/>
          <p:nvPr/>
        </p:nvSpPr>
        <p:spPr>
          <a:xfrm>
            <a:off x="4008291" y="2582883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cs typeface="Arial" pitchFamily="34" charset="0"/>
                <a:sym typeface="Symbol" pitchFamily="18" charset="2"/>
              </a:rPr>
              <a:t>T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A23A51-0552-C7F9-8EB5-855813AD1C75}"/>
              </a:ext>
            </a:extLst>
          </p:cNvPr>
          <p:cNvSpPr txBox="1"/>
          <p:nvPr/>
        </p:nvSpPr>
        <p:spPr>
          <a:xfrm>
            <a:off x="3366260" y="267784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baseline="-25000" dirty="0"/>
              <a:t>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3247B5-86FA-58FE-F444-4ACB5D80DB45}"/>
              </a:ext>
            </a:extLst>
          </p:cNvPr>
          <p:cNvSpPr txBox="1"/>
          <p:nvPr/>
        </p:nvSpPr>
        <p:spPr>
          <a:xfrm>
            <a:off x="3355512" y="326902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FB658ED-1D1F-3873-21A9-B17F7A8CFDCC}"/>
              </a:ext>
            </a:extLst>
          </p:cNvPr>
          <p:cNvSpPr txBox="1"/>
          <p:nvPr/>
        </p:nvSpPr>
        <p:spPr>
          <a:xfrm>
            <a:off x="4759753" y="331470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  <a:endParaRPr lang="fr-FR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3907365-46AC-966B-14EB-47F3A5ABBF69}"/>
                  </a:ext>
                </a:extLst>
              </p:cNvPr>
              <p:cNvSpPr txBox="1"/>
              <p:nvPr/>
            </p:nvSpPr>
            <p:spPr>
              <a:xfrm>
                <a:off x="6166917" y="2930531"/>
                <a:ext cx="1377813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3907365-46AC-966B-14EB-47F3A5ABB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917" y="2930531"/>
                <a:ext cx="1377813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5535204-0FD5-DB8E-E82A-1121A95C9161}"/>
                  </a:ext>
                </a:extLst>
              </p:cNvPr>
              <p:cNvSpPr txBox="1"/>
              <p:nvPr/>
            </p:nvSpPr>
            <p:spPr>
              <a:xfrm>
                <a:off x="6389252" y="2577782"/>
                <a:ext cx="933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≪1: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5535204-0FD5-DB8E-E82A-1121A95C9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252" y="2577782"/>
                <a:ext cx="933141" cy="276999"/>
              </a:xfrm>
              <a:prstGeom prst="rect">
                <a:avLst/>
              </a:prstGeom>
              <a:blipFill>
                <a:blip r:embed="rId4"/>
                <a:stretch>
                  <a:fillRect l="-5229" r="-2614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60">
            <a:extLst>
              <a:ext uri="{FF2B5EF4-FFF2-40B4-BE49-F238E27FC236}">
                <a16:creationId xmlns:a16="http://schemas.microsoft.com/office/drawing/2014/main" id="{DFFAA590-BB80-BC7B-BD1D-BDBA050BE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552" y="4481699"/>
            <a:ext cx="2241326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+mj-lt"/>
                <a:cs typeface="Arial" pitchFamily="34" charset="0"/>
              </a:rPr>
              <a:t>|G</a:t>
            </a:r>
            <a:r>
              <a:rPr lang="fr-FR" dirty="0">
                <a:latin typeface="+mj-lt"/>
                <a:cs typeface="Arial" pitchFamily="34" charset="0"/>
                <a:sym typeface="Symbol" pitchFamily="18" charset="2"/>
              </a:rPr>
              <a:t>: L &lt;&lt;T</a:t>
            </a:r>
          </a:p>
          <a:p>
            <a:pPr algn="ctr"/>
            <a:r>
              <a:rPr lang="fr-FR" dirty="0">
                <a:latin typeface="+mj-lt"/>
                <a:cs typeface="Arial" pitchFamily="34" charset="0"/>
                <a:sym typeface="Symbol" pitchFamily="18" charset="2"/>
              </a:rPr>
              <a:t>Sur-couplage optique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9E23615-3F89-AFED-40DE-5E4CD761F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68" y="5144777"/>
            <a:ext cx="2334778" cy="11743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319F6D-23DA-2864-9327-C615914FAFEB}"/>
              </a:ext>
            </a:extLst>
          </p:cNvPr>
          <p:cNvSpPr/>
          <p:nvPr/>
        </p:nvSpPr>
        <p:spPr>
          <a:xfrm>
            <a:off x="1874432" y="526764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cs typeface="Arial" pitchFamily="34" charset="0"/>
                <a:sym typeface="Symbol" pitchFamily="18" charset="2"/>
              </a:rPr>
              <a:t>T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F811DB2-43FE-2F82-B83B-B7046A06BEDB}"/>
              </a:ext>
            </a:extLst>
          </p:cNvPr>
          <p:cNvSpPr txBox="1"/>
          <p:nvPr/>
        </p:nvSpPr>
        <p:spPr>
          <a:xfrm>
            <a:off x="2625894" y="599947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  <a:endParaRPr lang="fr-FR" baseline="-250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87C3265-24D6-6AA5-3513-CBB279ECE620}"/>
              </a:ext>
            </a:extLst>
          </p:cNvPr>
          <p:cNvSpPr txBox="1"/>
          <p:nvPr/>
        </p:nvSpPr>
        <p:spPr>
          <a:xfrm>
            <a:off x="1002788" y="5362607"/>
            <a:ext cx="71205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baseline="-25000" dirty="0"/>
              <a:t>r </a:t>
            </a:r>
            <a:r>
              <a:rPr lang="fr-FR" dirty="0">
                <a:sym typeface="Symbol" panose="05050102010706020507" pitchFamily="18" charset="2"/>
              </a:rPr>
              <a:t></a:t>
            </a:r>
            <a:r>
              <a:rPr lang="fr-FR" dirty="0"/>
              <a:t> </a:t>
            </a:r>
            <a:r>
              <a:rPr lang="fr-FR" dirty="0" err="1"/>
              <a:t>E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4075F30-8F08-576B-2E2D-A9181949F5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26" y="5115422"/>
            <a:ext cx="2320908" cy="11743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8CC5D16-8032-92BD-4CBA-49E5B08ED636}"/>
              </a:ext>
            </a:extLst>
          </p:cNvPr>
          <p:cNvSpPr/>
          <p:nvPr/>
        </p:nvSpPr>
        <p:spPr>
          <a:xfrm>
            <a:off x="7222753" y="526907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cs typeface="Arial" pitchFamily="34" charset="0"/>
                <a:sym typeface="Symbol" pitchFamily="18" charset="2"/>
              </a:rPr>
              <a:t>T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1B364E-465C-0F9C-7590-DBBFE13F1D38}"/>
              </a:ext>
            </a:extLst>
          </p:cNvPr>
          <p:cNvSpPr txBox="1"/>
          <p:nvPr/>
        </p:nvSpPr>
        <p:spPr>
          <a:xfrm>
            <a:off x="7974215" y="600089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  <a:endParaRPr lang="fr-FR" baseline="-250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7ADF1E3-828F-8B7C-3370-737A18F2CCD1}"/>
              </a:ext>
            </a:extLst>
          </p:cNvPr>
          <p:cNvSpPr txBox="1"/>
          <p:nvPr/>
        </p:nvSpPr>
        <p:spPr>
          <a:xfrm>
            <a:off x="6314114" y="5357884"/>
            <a:ext cx="83548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baseline="-25000" dirty="0"/>
              <a:t>r </a:t>
            </a:r>
            <a:r>
              <a:rPr lang="fr-FR" dirty="0">
                <a:sym typeface="Symbol" panose="05050102010706020507" pitchFamily="18" charset="2"/>
              </a:rPr>
              <a:t></a:t>
            </a:r>
            <a:r>
              <a:rPr lang="fr-FR" dirty="0"/>
              <a:t> - </a:t>
            </a:r>
            <a:r>
              <a:rPr lang="fr-FR" dirty="0" err="1"/>
              <a:t>E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sp>
        <p:nvSpPr>
          <p:cNvPr id="23" name="Text Box 60">
            <a:extLst>
              <a:ext uri="{FF2B5EF4-FFF2-40B4-BE49-F238E27FC236}">
                <a16:creationId xmlns:a16="http://schemas.microsoft.com/office/drawing/2014/main" id="{676B6044-57F7-7A48-CD59-B9088A815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793" y="4400197"/>
            <a:ext cx="2489374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+mj-lt"/>
                <a:cs typeface="Arial" pitchFamily="34" charset="0"/>
              </a:rPr>
              <a:t>|R</a:t>
            </a:r>
            <a:r>
              <a:rPr lang="fr-FR" dirty="0">
                <a:latin typeface="+mj-lt"/>
                <a:cs typeface="Arial" pitchFamily="34" charset="0"/>
                <a:sym typeface="Symbol" pitchFamily="18" charset="2"/>
              </a:rPr>
              <a:t>: </a:t>
            </a:r>
            <a:r>
              <a:rPr lang="fr-FR" dirty="0">
                <a:cs typeface="Arial" pitchFamily="34" charset="0"/>
                <a:sym typeface="Symbol" pitchFamily="18" charset="2"/>
              </a:rPr>
              <a:t>L &gt;&gt;T</a:t>
            </a:r>
            <a:br>
              <a:rPr lang="fr-FR" dirty="0">
                <a:cs typeface="Arial" pitchFamily="34" charset="0"/>
                <a:sym typeface="Symbol" pitchFamily="18" charset="2"/>
              </a:rPr>
            </a:br>
            <a:r>
              <a:rPr lang="fr-FR" dirty="0">
                <a:cs typeface="Arial" pitchFamily="34" charset="0"/>
                <a:sym typeface="Symbol" pitchFamily="18" charset="2"/>
              </a:rPr>
              <a:t>Sous-couplage optique</a:t>
            </a:r>
          </a:p>
        </p:txBody>
      </p:sp>
    </p:spTree>
    <p:extLst>
      <p:ext uri="{BB962C8B-B14F-4D97-AF65-F5344CB8AC3E}">
        <p14:creationId xmlns:p14="http://schemas.microsoft.com/office/powerpoint/2010/main" val="362209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21456-71A8-E024-ED7A-8F2B97F9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du groupe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AE9E7-6C06-C459-46F1-34516016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579"/>
          </a:xfrm>
        </p:spPr>
        <p:txBody>
          <a:bodyPr/>
          <a:lstStyle/>
          <a:p>
            <a:r>
              <a:rPr lang="fr-FR" dirty="0"/>
              <a:t>Créer des portes logiques pour des photons optiques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5625A53-D043-DB57-96CF-A00B660E8431}"/>
              </a:ext>
            </a:extLst>
          </p:cNvPr>
          <p:cNvSpPr txBox="1">
            <a:spLocks/>
          </p:cNvSpPr>
          <p:nvPr/>
        </p:nvSpPr>
        <p:spPr>
          <a:xfrm>
            <a:off x="838200" y="26315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Problème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5087039-FD3B-8650-197A-3AB1AB1D2450}"/>
              </a:ext>
            </a:extLst>
          </p:cNvPr>
          <p:cNvSpPr txBox="1">
            <a:spLocks/>
          </p:cNvSpPr>
          <p:nvPr/>
        </p:nvSpPr>
        <p:spPr>
          <a:xfrm>
            <a:off x="738930" y="3957114"/>
            <a:ext cx="10515600" cy="1219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photons optiques n’interagissent pas entre eux</a:t>
            </a:r>
          </a:p>
        </p:txBody>
      </p:sp>
    </p:spTree>
    <p:extLst>
      <p:ext uri="{BB962C8B-B14F-4D97-AF65-F5344CB8AC3E}">
        <p14:creationId xmlns:p14="http://schemas.microsoft.com/office/powerpoint/2010/main" val="1210588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B43C5-5E7E-3962-7867-12BE0276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3.Porte Contrôle-Phase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AB9AE-914B-0930-FA2A-DF28D01E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1110522"/>
          </a:xfrm>
        </p:spPr>
        <p:txBody>
          <a:bodyPr/>
          <a:lstStyle/>
          <a:p>
            <a:r>
              <a:rPr lang="fr-FR" dirty="0"/>
              <a:t>|a, b⟩ : |a⟩ état dans base de </a:t>
            </a:r>
            <a:r>
              <a:rPr lang="fr-FR" dirty="0" err="1"/>
              <a:t>Fock</a:t>
            </a:r>
            <a:r>
              <a:rPr lang="fr-FR" dirty="0"/>
              <a:t> du premier photon. |b⟩ du deuxième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C62315F-4E92-4D79-1ECA-1D80F69D960D}"/>
                  </a:ext>
                </a:extLst>
              </p:cNvPr>
              <p:cNvSpPr txBox="1"/>
              <p:nvPr/>
            </p:nvSpPr>
            <p:spPr>
              <a:xfrm>
                <a:off x="4404220" y="3429000"/>
                <a:ext cx="2189526" cy="20005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→+</m:t>
                      </m:r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fr-FR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→+|0,1⟩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→+|1,0⟩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→−|1,1⟩</m:t>
                      </m:r>
                    </m:oMath>
                  </m:oMathPara>
                </a14:m>
                <a:endParaRPr lang="fr-FR" sz="28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C62315F-4E92-4D79-1ECA-1D80F69D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220" y="3429000"/>
                <a:ext cx="2189526" cy="2000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1E3B25D-4F6A-2012-DF52-D9EF1815B01D}"/>
              </a:ext>
            </a:extLst>
          </p:cNvPr>
          <p:cNvSpPr/>
          <p:nvPr/>
        </p:nvSpPr>
        <p:spPr>
          <a:xfrm>
            <a:off x="4085439" y="3267738"/>
            <a:ext cx="2885812" cy="2161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57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B43C5-5E7E-3962-7867-12BE0276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3.Porte Contrôle-Phase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AB9AE-914B-0930-FA2A-DF28D01E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1110522"/>
          </a:xfrm>
        </p:spPr>
        <p:txBody>
          <a:bodyPr/>
          <a:lstStyle/>
          <a:p>
            <a:r>
              <a:rPr lang="fr-FR" dirty="0"/>
              <a:t>|a, b⟩ : |a⟩ état dans base de </a:t>
            </a:r>
            <a:r>
              <a:rPr lang="fr-FR" dirty="0" err="1"/>
              <a:t>Fock</a:t>
            </a:r>
            <a:r>
              <a:rPr lang="fr-FR" dirty="0"/>
              <a:t> du premier photon. |b⟩ du deuxième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C62315F-4E92-4D79-1ECA-1D80F69D960D}"/>
                  </a:ext>
                </a:extLst>
              </p:cNvPr>
              <p:cNvSpPr txBox="1"/>
              <p:nvPr/>
            </p:nvSpPr>
            <p:spPr>
              <a:xfrm>
                <a:off x="4404220" y="3429000"/>
                <a:ext cx="2189526" cy="20005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→+</m:t>
                      </m:r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fr-FR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→+|0,1⟩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→+|1,0⟩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→−|1,1⟩</m:t>
                      </m:r>
                    </m:oMath>
                  </m:oMathPara>
                </a14:m>
                <a:endParaRPr lang="fr-FR" sz="28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C62315F-4E92-4D79-1ECA-1D80F69D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220" y="3429000"/>
                <a:ext cx="2189526" cy="2000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1E3B25D-4F6A-2012-DF52-D9EF1815B01D}"/>
              </a:ext>
            </a:extLst>
          </p:cNvPr>
          <p:cNvSpPr/>
          <p:nvPr/>
        </p:nvSpPr>
        <p:spPr>
          <a:xfrm>
            <a:off x="4085439" y="3267738"/>
            <a:ext cx="2885812" cy="2161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61032C-BB3D-5D1F-BB08-0E3268B32005}"/>
              </a:ext>
            </a:extLst>
          </p:cNvPr>
          <p:cNvSpPr txBox="1"/>
          <p:nvPr/>
        </p:nvSpPr>
        <p:spPr>
          <a:xfrm>
            <a:off x="2474752" y="5786306"/>
            <a:ext cx="6425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Vers une Contrôle-Contrôle-Phase ?</a:t>
            </a:r>
          </a:p>
        </p:txBody>
      </p:sp>
    </p:spTree>
    <p:extLst>
      <p:ext uri="{BB962C8B-B14F-4D97-AF65-F5344CB8AC3E}">
        <p14:creationId xmlns:p14="http://schemas.microsoft.com/office/powerpoint/2010/main" val="1142552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837169" y="188640"/>
            <a:ext cx="8842016" cy="1237488"/>
          </a:xfrm>
        </p:spPr>
        <p:txBody>
          <a:bodyPr>
            <a:normAutofit/>
          </a:bodyPr>
          <a:lstStyle/>
          <a:p>
            <a:r>
              <a:rPr lang="fr-FR" sz="4000" dirty="0"/>
              <a:t>Partie 1 : Présentation du contexte et des objectifs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182-98BD-4445-B78A-4C0BE49541C5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279576" y="2314616"/>
            <a:ext cx="61206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200" dirty="0"/>
              <a:t>Interactions entre photons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/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Atomes de Rydberg</a:t>
            </a:r>
            <a:br>
              <a:rPr lang="fr-FR" sz="3200" dirty="0"/>
            </a:br>
            <a:endParaRPr lang="fr-FR" sz="3200" dirty="0"/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Porte Contrôle-Phase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/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Objectifs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424E2-375F-273A-D512-3322EF85FD0D}"/>
              </a:ext>
            </a:extLst>
          </p:cNvPr>
          <p:cNvSpPr/>
          <p:nvPr/>
        </p:nvSpPr>
        <p:spPr>
          <a:xfrm>
            <a:off x="2187285" y="5275841"/>
            <a:ext cx="2284047" cy="511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554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C5B9-AF9C-4161-C808-173801F2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41FC5-A853-28E0-45F1-53F66BFF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un deuxième nuage dans la cavité</a:t>
            </a:r>
          </a:p>
          <a:p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192054" y="2378553"/>
            <a:ext cx="4750675" cy="4361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349709" y="2252429"/>
            <a:ext cx="4435365" cy="4740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4222067" y="410224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003570" y="410224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1869341">
            <a:off x="91011" y="4261433"/>
            <a:ext cx="790573" cy="593510"/>
          </a:xfrm>
          <a:prstGeom prst="rect">
            <a:avLst/>
          </a:prstGeom>
          <a:noFill/>
        </p:spPr>
      </p:pic>
      <p:pic>
        <p:nvPicPr>
          <p:cNvPr id="9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7025242">
            <a:off x="4189387" y="2766497"/>
            <a:ext cx="790573" cy="593510"/>
          </a:xfrm>
          <a:prstGeom prst="rect">
            <a:avLst/>
          </a:prstGeom>
          <a:noFill/>
        </p:spPr>
      </p:pic>
      <p:pic>
        <p:nvPicPr>
          <p:cNvPr id="10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7150850">
            <a:off x="5967849" y="2769248"/>
            <a:ext cx="790573" cy="593510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409180" y="3851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22885" y="4221116"/>
            <a:ext cx="602429" cy="676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1722885" y="4221116"/>
            <a:ext cx="611037" cy="676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endCxn id="4" idx="2"/>
          </p:cNvCxnSpPr>
          <p:nvPr/>
        </p:nvCxnSpPr>
        <p:spPr>
          <a:xfrm>
            <a:off x="1102469" y="4559449"/>
            <a:ext cx="20895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4" idx="0"/>
          </p:cNvCxnSpPr>
          <p:nvPr/>
        </p:nvCxnSpPr>
        <p:spPr>
          <a:xfrm flipH="1">
            <a:off x="2027926" y="4559449"/>
            <a:ext cx="16027" cy="1880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81483" y="6439992"/>
            <a:ext cx="892885" cy="75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1785457" y="5412139"/>
            <a:ext cx="548465" cy="676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713111" y="5578898"/>
                <a:ext cx="620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11" y="5578898"/>
                <a:ext cx="62081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/>
          <p:cNvSpPr txBox="1"/>
          <p:nvPr/>
        </p:nvSpPr>
        <p:spPr>
          <a:xfrm>
            <a:off x="6136026" y="232394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4424792" y="234890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3354069-266A-EE4B-7288-7ACCD3B8D546}"/>
                  </a:ext>
                </a:extLst>
              </p:cNvPr>
              <p:cNvSpPr txBox="1"/>
              <p:nvPr/>
            </p:nvSpPr>
            <p:spPr>
              <a:xfrm>
                <a:off x="1219441" y="2599771"/>
                <a:ext cx="123296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3354069-266A-EE4B-7288-7ACCD3B8D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41" y="2599771"/>
                <a:ext cx="1232966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4E00335D-AF89-B17F-1F40-CACA3E4E4EF7}"/>
              </a:ext>
            </a:extLst>
          </p:cNvPr>
          <p:cNvSpPr/>
          <p:nvPr/>
        </p:nvSpPr>
        <p:spPr>
          <a:xfrm>
            <a:off x="1138150" y="2464834"/>
            <a:ext cx="1421821" cy="797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186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C5B9-AF9C-4161-C808-173801F2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41FC5-A853-28E0-45F1-53F66BFF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un deuxième nuage dans la cavité</a:t>
            </a:r>
          </a:p>
          <a:p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192054" y="2378553"/>
            <a:ext cx="4750675" cy="4361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349709" y="2252429"/>
            <a:ext cx="4435365" cy="4740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4222067" y="410224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003570" y="410224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1869341">
            <a:off x="91011" y="4261433"/>
            <a:ext cx="790573" cy="593510"/>
          </a:xfrm>
          <a:prstGeom prst="rect">
            <a:avLst/>
          </a:prstGeom>
          <a:noFill/>
        </p:spPr>
      </p:pic>
      <p:pic>
        <p:nvPicPr>
          <p:cNvPr id="9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7025242">
            <a:off x="4189387" y="2766497"/>
            <a:ext cx="790573" cy="593510"/>
          </a:xfrm>
          <a:prstGeom prst="rect">
            <a:avLst/>
          </a:prstGeom>
          <a:noFill/>
        </p:spPr>
      </p:pic>
      <p:pic>
        <p:nvPicPr>
          <p:cNvPr id="10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7150850">
            <a:off x="5967849" y="2769248"/>
            <a:ext cx="790573" cy="593510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409180" y="3851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22885" y="4221116"/>
            <a:ext cx="602429" cy="676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1722885" y="4221116"/>
            <a:ext cx="611037" cy="676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endCxn id="4" idx="2"/>
          </p:cNvCxnSpPr>
          <p:nvPr/>
        </p:nvCxnSpPr>
        <p:spPr>
          <a:xfrm>
            <a:off x="1102469" y="4559449"/>
            <a:ext cx="20895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4" idx="0"/>
          </p:cNvCxnSpPr>
          <p:nvPr/>
        </p:nvCxnSpPr>
        <p:spPr>
          <a:xfrm flipH="1">
            <a:off x="2027926" y="4559449"/>
            <a:ext cx="16027" cy="1880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81483" y="6439992"/>
            <a:ext cx="892885" cy="75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1785457" y="5412139"/>
            <a:ext cx="548465" cy="676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713111" y="5578898"/>
                <a:ext cx="620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11" y="5578898"/>
                <a:ext cx="62081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/>
          <p:cNvSpPr txBox="1"/>
          <p:nvPr/>
        </p:nvSpPr>
        <p:spPr>
          <a:xfrm>
            <a:off x="6136026" y="232394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4424792" y="234890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3354069-266A-EE4B-7288-7ACCD3B8D546}"/>
                  </a:ext>
                </a:extLst>
              </p:cNvPr>
              <p:cNvSpPr txBox="1"/>
              <p:nvPr/>
            </p:nvSpPr>
            <p:spPr>
              <a:xfrm>
                <a:off x="1219441" y="2599771"/>
                <a:ext cx="123296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3354069-266A-EE4B-7288-7ACCD3B8D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41" y="2599771"/>
                <a:ext cx="1232966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4E00335D-AF89-B17F-1F40-CACA3E4E4EF7}"/>
              </a:ext>
            </a:extLst>
          </p:cNvPr>
          <p:cNvSpPr/>
          <p:nvPr/>
        </p:nvSpPr>
        <p:spPr>
          <a:xfrm>
            <a:off x="1138150" y="2464834"/>
            <a:ext cx="1421821" cy="797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2236B8-0349-D8BF-BAC1-794B52B7ABDC}"/>
              </a:ext>
            </a:extLst>
          </p:cNvPr>
          <p:cNvSpPr txBox="1"/>
          <p:nvPr/>
        </p:nvSpPr>
        <p:spPr>
          <a:xfrm>
            <a:off x="4774651" y="5974737"/>
            <a:ext cx="390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seul nuage =&gt; L &gt;&gt; T : sous-couplage</a:t>
            </a:r>
          </a:p>
          <a:p>
            <a:r>
              <a:rPr lang="fr-FR" dirty="0"/>
              <a:t>=&gt; Déphasage de pi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EE323-AA72-EE18-11CB-8069644FBA3A}"/>
              </a:ext>
            </a:extLst>
          </p:cNvPr>
          <p:cNvSpPr/>
          <p:nvPr/>
        </p:nvSpPr>
        <p:spPr>
          <a:xfrm>
            <a:off x="4671550" y="5836618"/>
            <a:ext cx="4154235" cy="873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30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C5B9-AF9C-4161-C808-173801F2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41FC5-A853-28E0-45F1-53F66BFF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un deuxième nuage dans la cavité</a:t>
            </a:r>
          </a:p>
          <a:p>
            <a:endParaRPr lang="fr-FR" dirty="0"/>
          </a:p>
        </p:txBody>
      </p:sp>
      <p:pic>
        <p:nvPicPr>
          <p:cNvPr id="8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1869341">
            <a:off x="91011" y="4261433"/>
            <a:ext cx="790573" cy="59351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-5506" y="3881328"/>
                <a:ext cx="1632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3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⟩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06" y="3881328"/>
                <a:ext cx="1632370" cy="369332"/>
              </a:xfrm>
              <a:prstGeom prst="rect">
                <a:avLst/>
              </a:prstGeom>
              <a:blipFill>
                <a:blip r:embed="rId3"/>
                <a:stretch>
                  <a:fillRect l="-2985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722885" y="4221116"/>
            <a:ext cx="602429" cy="676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1722885" y="4221116"/>
            <a:ext cx="611037" cy="676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102469" y="4559449"/>
            <a:ext cx="925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4" idx="0"/>
          </p:cNvCxnSpPr>
          <p:nvPr/>
        </p:nvCxnSpPr>
        <p:spPr>
          <a:xfrm flipH="1">
            <a:off x="2027926" y="4559449"/>
            <a:ext cx="16027" cy="1880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81483" y="6439992"/>
            <a:ext cx="892885" cy="75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1785457" y="5412139"/>
            <a:ext cx="548465" cy="676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713111" y="5578898"/>
                <a:ext cx="620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11" y="5578898"/>
                <a:ext cx="62081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8827922" y="927159"/>
                <a:ext cx="123296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922" y="927159"/>
                <a:ext cx="1232966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733494" y="765511"/>
            <a:ext cx="1421821" cy="797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3C62315F-4E92-4D79-1ECA-1D80F69D960D}"/>
                  </a:ext>
                </a:extLst>
              </p:cNvPr>
              <p:cNvSpPr txBox="1"/>
              <p:nvPr/>
            </p:nvSpPr>
            <p:spPr>
              <a:xfrm>
                <a:off x="7762283" y="2711486"/>
                <a:ext cx="3996227" cy="3724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→−</m:t>
                      </m:r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</m:oMathPara>
                </a14:m>
                <a:endParaRPr lang="fr-FR" sz="2800" b="0" dirty="0"/>
              </a:p>
              <a:p>
                <a:endParaRPr lang="fr-F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→−|0,1,0⟩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→−|1,0,0⟩</m:t>
                      </m:r>
                    </m:oMath>
                  </m:oMathPara>
                </a14:m>
                <a:endParaRPr lang="fr-FR" sz="2800" dirty="0"/>
              </a:p>
              <a:p>
                <a:endParaRPr lang="fr-FR" sz="2800" i="1" dirty="0">
                  <a:latin typeface="Cambria Math" panose="02040503050406030204" pitchFamily="18" charset="0"/>
                </a:endParaRPr>
              </a:p>
              <a:p>
                <a:endParaRPr lang="fr-FR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,1,0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,1,0⟩</m:t>
                      </m:r>
                    </m:oMath>
                  </m:oMathPara>
                </a14:m>
                <a:endParaRPr lang="fr-FR" sz="2800" dirty="0"/>
              </a:p>
              <a:p>
                <a:endParaRPr lang="fr-FR" sz="28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3C62315F-4E92-4D79-1ECA-1D80F69D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283" y="2711486"/>
                <a:ext cx="3996227" cy="3724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37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C5B9-AF9C-4161-C808-173801F2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41FC5-A853-28E0-45F1-53F66BFF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un deuxième nuage dans la cavité</a:t>
            </a:r>
          </a:p>
          <a:p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192054" y="2378553"/>
            <a:ext cx="4750675" cy="4361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349709" y="2252429"/>
            <a:ext cx="4435365" cy="4740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4222067" y="410224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003570" y="4102249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1869341">
            <a:off x="91011" y="4261433"/>
            <a:ext cx="790573" cy="593510"/>
          </a:xfrm>
          <a:prstGeom prst="rect">
            <a:avLst/>
          </a:prstGeom>
          <a:noFill/>
        </p:spPr>
      </p:pic>
      <p:pic>
        <p:nvPicPr>
          <p:cNvPr id="9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7025242">
            <a:off x="4189387" y="2766497"/>
            <a:ext cx="790573" cy="593510"/>
          </a:xfrm>
          <a:prstGeom prst="rect">
            <a:avLst/>
          </a:prstGeom>
          <a:noFill/>
        </p:spPr>
      </p:pic>
      <p:pic>
        <p:nvPicPr>
          <p:cNvPr id="10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7150850">
            <a:off x="5967849" y="2769248"/>
            <a:ext cx="790573" cy="59351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40482" y="3826927"/>
                <a:ext cx="1538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3 :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" y="3826927"/>
                <a:ext cx="1538306" cy="369332"/>
              </a:xfrm>
              <a:prstGeom prst="rect">
                <a:avLst/>
              </a:prstGeom>
              <a:blipFill>
                <a:blip r:embed="rId3"/>
                <a:stretch>
                  <a:fillRect l="-3571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/>
          <p:cNvCxnSpPr>
            <a:endCxn id="4" idx="2"/>
          </p:cNvCxnSpPr>
          <p:nvPr/>
        </p:nvCxnSpPr>
        <p:spPr>
          <a:xfrm>
            <a:off x="1102469" y="4559449"/>
            <a:ext cx="20895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5794819" y="2374052"/>
                <a:ext cx="1581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19" y="2374052"/>
                <a:ext cx="1581074" cy="369332"/>
              </a:xfrm>
              <a:prstGeom prst="rect">
                <a:avLst/>
              </a:prstGeom>
              <a:blipFill>
                <a:blip r:embed="rId4"/>
                <a:stretch>
                  <a:fillRect l="-3475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3845297" y="2372955"/>
                <a:ext cx="1570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97" y="2372955"/>
                <a:ext cx="1570430" cy="369332"/>
              </a:xfrm>
              <a:prstGeom prst="rect">
                <a:avLst/>
              </a:prstGeom>
              <a:blipFill>
                <a:blip r:embed="rId5"/>
                <a:stretch>
                  <a:fillRect l="-3502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9040600" y="1141382"/>
                <a:ext cx="123296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600" y="1141382"/>
                <a:ext cx="1232966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946172" y="1036310"/>
            <a:ext cx="1421821" cy="797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C62315F-4E92-4D79-1ECA-1D80F69D960D}"/>
                  </a:ext>
                </a:extLst>
              </p:cNvPr>
              <p:cNvSpPr txBox="1"/>
              <p:nvPr/>
            </p:nvSpPr>
            <p:spPr>
              <a:xfrm>
                <a:off x="7762283" y="2711486"/>
                <a:ext cx="3996227" cy="3724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→−</m:t>
                      </m:r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</m:oMathPara>
                </a14:m>
                <a:endParaRPr lang="fr-FR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0,0,1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→+|0,0,1⟩</m:t>
                      </m:r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→−|0,1,0⟩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→−|1,0,0⟩</m:t>
                      </m:r>
                    </m:oMath>
                  </m:oMathPara>
                </a14:m>
                <a:endParaRPr lang="fr-FR" sz="2800" dirty="0"/>
              </a:p>
              <a:p>
                <a:endParaRPr lang="fr-FR" sz="2800" i="1" dirty="0">
                  <a:latin typeface="Cambria Math" panose="02040503050406030204" pitchFamily="18" charset="0"/>
                </a:endParaRPr>
              </a:p>
              <a:p>
                <a:endParaRPr lang="fr-FR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,1,0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,1,0⟩</m:t>
                      </m:r>
                    </m:oMath>
                  </m:oMathPara>
                </a14:m>
                <a:endParaRPr lang="fr-FR" sz="2800" dirty="0"/>
              </a:p>
              <a:p>
                <a:endParaRPr lang="fr-FR" sz="28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C62315F-4E92-4D79-1ECA-1D80F69D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283" y="2711486"/>
                <a:ext cx="3996227" cy="37240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7025242">
            <a:off x="4189387" y="5486253"/>
            <a:ext cx="790573" cy="593510"/>
          </a:xfrm>
          <a:prstGeom prst="rect">
            <a:avLst/>
          </a:prstGeom>
          <a:noFill/>
        </p:spPr>
      </p:pic>
      <p:pic>
        <p:nvPicPr>
          <p:cNvPr id="19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7025242">
            <a:off x="6078485" y="5393152"/>
            <a:ext cx="790573" cy="593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0521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C5B9-AF9C-4161-C808-173801F2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41FC5-A853-28E0-45F1-53F66BFF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un deuxième nuage dans la cavité</a:t>
            </a:r>
          </a:p>
          <a:p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192054" y="2378553"/>
            <a:ext cx="4750675" cy="4361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349709" y="2252429"/>
            <a:ext cx="4435365" cy="4740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2v</a:t>
            </a:r>
          </a:p>
        </p:txBody>
      </p:sp>
      <p:sp>
        <p:nvSpPr>
          <p:cNvPr id="6" name="Ellipse 5"/>
          <p:cNvSpPr/>
          <p:nvPr/>
        </p:nvSpPr>
        <p:spPr>
          <a:xfrm>
            <a:off x="4222067" y="410224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003570" y="410224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1869341">
            <a:off x="91011" y="4261433"/>
            <a:ext cx="790573" cy="593510"/>
          </a:xfrm>
          <a:prstGeom prst="rect">
            <a:avLst/>
          </a:prstGeom>
          <a:noFill/>
        </p:spPr>
      </p:pic>
      <p:pic>
        <p:nvPicPr>
          <p:cNvPr id="9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7025242">
            <a:off x="4189387" y="2766497"/>
            <a:ext cx="790573" cy="593510"/>
          </a:xfrm>
          <a:prstGeom prst="rect">
            <a:avLst/>
          </a:prstGeom>
          <a:noFill/>
        </p:spPr>
      </p:pic>
      <p:pic>
        <p:nvPicPr>
          <p:cNvPr id="10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7150850">
            <a:off x="5967849" y="2769248"/>
            <a:ext cx="790573" cy="593510"/>
          </a:xfrm>
          <a:prstGeom prst="rect">
            <a:avLst/>
          </a:prstGeom>
          <a:noFill/>
        </p:spPr>
      </p:pic>
      <p:cxnSp>
        <p:nvCxnSpPr>
          <p:cNvPr id="20" name="Connecteur droit 19"/>
          <p:cNvCxnSpPr>
            <a:endCxn id="4" idx="2"/>
          </p:cNvCxnSpPr>
          <p:nvPr/>
        </p:nvCxnSpPr>
        <p:spPr>
          <a:xfrm>
            <a:off x="1102469" y="4559449"/>
            <a:ext cx="20895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9040600" y="1141382"/>
                <a:ext cx="123296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600" y="1141382"/>
                <a:ext cx="1232966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946172" y="1036310"/>
            <a:ext cx="1421821" cy="797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C62315F-4E92-4D79-1ECA-1D80F69D960D}"/>
                  </a:ext>
                </a:extLst>
              </p:cNvPr>
              <p:cNvSpPr txBox="1"/>
              <p:nvPr/>
            </p:nvSpPr>
            <p:spPr>
              <a:xfrm>
                <a:off x="7762283" y="2711486"/>
                <a:ext cx="3996227" cy="3724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→−</m:t>
                      </m:r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</m:oMathPara>
                </a14:m>
                <a:endParaRPr lang="fr-FR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0,0,1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→+|0,0,1⟩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→−|0,1,0⟩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→−|1,0,0⟩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fr-F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⟩"/>
                          <m:ctrlP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fr-FR" sz="2800" dirty="0"/>
              </a:p>
              <a:p>
                <a:endParaRPr lang="fr-FR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,1,0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,1,0⟩</m:t>
                      </m:r>
                    </m:oMath>
                  </m:oMathPara>
                </a14:m>
                <a:endParaRPr lang="fr-FR" sz="2800" dirty="0"/>
              </a:p>
              <a:p>
                <a:endParaRPr lang="fr-FR" sz="28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C62315F-4E92-4D79-1ECA-1D80F69D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283" y="2711486"/>
                <a:ext cx="3996227" cy="37240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7025242">
            <a:off x="4235225" y="5528090"/>
            <a:ext cx="790573" cy="59351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1783391-18B2-3979-41D8-BE16B4137A6D}"/>
                  </a:ext>
                </a:extLst>
              </p:cNvPr>
              <p:cNvSpPr txBox="1"/>
              <p:nvPr/>
            </p:nvSpPr>
            <p:spPr>
              <a:xfrm>
                <a:off x="40482" y="3826927"/>
                <a:ext cx="1538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3 :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1783391-18B2-3979-41D8-BE16B4137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" y="3826927"/>
                <a:ext cx="1538306" cy="369332"/>
              </a:xfrm>
              <a:prstGeom prst="rect">
                <a:avLst/>
              </a:prstGeom>
              <a:blipFill>
                <a:blip r:embed="rId8"/>
                <a:stretch>
                  <a:fillRect l="-3571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7A61660-F9F1-F07A-029F-619D6210DF7D}"/>
                  </a:ext>
                </a:extLst>
              </p:cNvPr>
              <p:cNvSpPr txBox="1"/>
              <p:nvPr/>
            </p:nvSpPr>
            <p:spPr>
              <a:xfrm>
                <a:off x="3845297" y="2372955"/>
                <a:ext cx="1570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7A61660-F9F1-F07A-029F-619D6210D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97" y="2372955"/>
                <a:ext cx="1570430" cy="369332"/>
              </a:xfrm>
              <a:prstGeom prst="rect">
                <a:avLst/>
              </a:prstGeom>
              <a:blipFill>
                <a:blip r:embed="rId9"/>
                <a:stretch>
                  <a:fillRect l="-3502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170674C-88A8-5936-2D6B-4FAF282DF78B}"/>
                  </a:ext>
                </a:extLst>
              </p:cNvPr>
              <p:cNvSpPr txBox="1"/>
              <p:nvPr/>
            </p:nvSpPr>
            <p:spPr>
              <a:xfrm>
                <a:off x="5794819" y="2374052"/>
                <a:ext cx="1539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170674C-88A8-5936-2D6B-4FAF282DF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19" y="2374052"/>
                <a:ext cx="1539909" cy="369332"/>
              </a:xfrm>
              <a:prstGeom prst="rect">
                <a:avLst/>
              </a:prstGeom>
              <a:blipFill>
                <a:blip r:embed="rId10"/>
                <a:stretch>
                  <a:fillRect l="-3571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50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C5B9-AF9C-4161-C808-173801F2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41FC5-A853-28E0-45F1-53F66BFF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un deuxième nuage dans la cavité</a:t>
            </a:r>
          </a:p>
          <a:p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192054" y="2378553"/>
            <a:ext cx="4750675" cy="4361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349709" y="2252429"/>
            <a:ext cx="4435365" cy="4740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4222067" y="410224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003570" y="4102249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1869341">
            <a:off x="91011" y="4261433"/>
            <a:ext cx="790573" cy="593510"/>
          </a:xfrm>
          <a:prstGeom prst="rect">
            <a:avLst/>
          </a:prstGeom>
          <a:noFill/>
        </p:spPr>
      </p:pic>
      <p:pic>
        <p:nvPicPr>
          <p:cNvPr id="9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7025242">
            <a:off x="4189387" y="2766497"/>
            <a:ext cx="790573" cy="593510"/>
          </a:xfrm>
          <a:prstGeom prst="rect">
            <a:avLst/>
          </a:prstGeom>
          <a:noFill/>
        </p:spPr>
      </p:pic>
      <p:pic>
        <p:nvPicPr>
          <p:cNvPr id="10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7150850">
            <a:off x="6020186" y="2769248"/>
            <a:ext cx="790573" cy="593510"/>
          </a:xfrm>
          <a:prstGeom prst="rect">
            <a:avLst/>
          </a:prstGeom>
          <a:noFill/>
        </p:spPr>
      </p:pic>
      <p:cxnSp>
        <p:nvCxnSpPr>
          <p:cNvPr id="20" name="Connecteur droit 19"/>
          <p:cNvCxnSpPr>
            <a:endCxn id="4" idx="2"/>
          </p:cNvCxnSpPr>
          <p:nvPr/>
        </p:nvCxnSpPr>
        <p:spPr>
          <a:xfrm>
            <a:off x="1102469" y="4559449"/>
            <a:ext cx="20895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9040600" y="1141382"/>
                <a:ext cx="123296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600" y="1141382"/>
                <a:ext cx="1232966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946172" y="1036310"/>
            <a:ext cx="1421821" cy="797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C62315F-4E92-4D79-1ECA-1D80F69D960D}"/>
                  </a:ext>
                </a:extLst>
              </p:cNvPr>
              <p:cNvSpPr txBox="1"/>
              <p:nvPr/>
            </p:nvSpPr>
            <p:spPr>
              <a:xfrm>
                <a:off x="7762283" y="2711486"/>
                <a:ext cx="3996227" cy="3724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→−</m:t>
                      </m:r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</m:oMathPara>
                </a14:m>
                <a:endParaRPr lang="fr-FR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0,0,1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→+|0,0,1⟩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→−|0,1,0⟩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→−|1,0,0⟩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fr-F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⟩"/>
                          <m:ctrlP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,0,1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,0,1⟩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,1,0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,1,0⟩</m:t>
                      </m:r>
                    </m:oMath>
                  </m:oMathPara>
                </a14:m>
                <a:endParaRPr lang="fr-FR" sz="2800" dirty="0"/>
              </a:p>
              <a:p>
                <a:endParaRPr lang="fr-FR" sz="28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C62315F-4E92-4D79-1ECA-1D80F69D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283" y="2711486"/>
                <a:ext cx="3996227" cy="37240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7025242">
            <a:off x="6052482" y="5430304"/>
            <a:ext cx="790573" cy="59351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62A7AA5-14F9-E20D-5C69-281E31650001}"/>
                  </a:ext>
                </a:extLst>
              </p:cNvPr>
              <p:cNvSpPr txBox="1"/>
              <p:nvPr/>
            </p:nvSpPr>
            <p:spPr>
              <a:xfrm>
                <a:off x="40482" y="3826927"/>
                <a:ext cx="1538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3 :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62A7AA5-14F9-E20D-5C69-281E31650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" y="3826927"/>
                <a:ext cx="1538306" cy="369332"/>
              </a:xfrm>
              <a:prstGeom prst="rect">
                <a:avLst/>
              </a:prstGeom>
              <a:blipFill>
                <a:blip r:embed="rId8"/>
                <a:stretch>
                  <a:fillRect l="-3571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309121B-DC34-0997-6DC5-D638458BA398}"/>
                  </a:ext>
                </a:extLst>
              </p:cNvPr>
              <p:cNvSpPr txBox="1"/>
              <p:nvPr/>
            </p:nvSpPr>
            <p:spPr>
              <a:xfrm>
                <a:off x="3845297" y="2372955"/>
                <a:ext cx="1529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309121B-DC34-0997-6DC5-D638458B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97" y="2372955"/>
                <a:ext cx="1529265" cy="369332"/>
              </a:xfrm>
              <a:prstGeom prst="rect">
                <a:avLst/>
              </a:prstGeom>
              <a:blipFill>
                <a:blip r:embed="rId9"/>
                <a:stretch>
                  <a:fillRect l="-3586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468D61E-4143-F58C-0640-1375F14778F7}"/>
                  </a:ext>
                </a:extLst>
              </p:cNvPr>
              <p:cNvSpPr txBox="1"/>
              <p:nvPr/>
            </p:nvSpPr>
            <p:spPr>
              <a:xfrm>
                <a:off x="5794819" y="2374052"/>
                <a:ext cx="1581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468D61E-4143-F58C-0640-1375F1477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19" y="2374052"/>
                <a:ext cx="1581074" cy="369332"/>
              </a:xfrm>
              <a:prstGeom prst="rect">
                <a:avLst/>
              </a:prstGeom>
              <a:blipFill>
                <a:blip r:embed="rId10"/>
                <a:stretch>
                  <a:fillRect l="-3475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979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C5B9-AF9C-4161-C808-173801F2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41FC5-A853-28E0-45F1-53F66BFF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un deuxième nuage dans la cavité</a:t>
            </a:r>
          </a:p>
          <a:p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192054" y="2378553"/>
            <a:ext cx="4750675" cy="43617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349709" y="2252429"/>
            <a:ext cx="4435365" cy="4740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4222067" y="410224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003570" y="410224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1869341">
            <a:off x="91011" y="4261433"/>
            <a:ext cx="790573" cy="593510"/>
          </a:xfrm>
          <a:prstGeom prst="rect">
            <a:avLst/>
          </a:prstGeom>
          <a:noFill/>
        </p:spPr>
      </p:pic>
      <p:pic>
        <p:nvPicPr>
          <p:cNvPr id="9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7025242">
            <a:off x="4189387" y="2766497"/>
            <a:ext cx="790573" cy="593510"/>
          </a:xfrm>
          <a:prstGeom prst="rect">
            <a:avLst/>
          </a:prstGeom>
          <a:noFill/>
        </p:spPr>
      </p:pic>
      <p:pic>
        <p:nvPicPr>
          <p:cNvPr id="10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7150850">
            <a:off x="5967849" y="2769248"/>
            <a:ext cx="790573" cy="593510"/>
          </a:xfrm>
          <a:prstGeom prst="rect">
            <a:avLst/>
          </a:prstGeom>
          <a:noFill/>
        </p:spPr>
      </p:pic>
      <p:cxnSp>
        <p:nvCxnSpPr>
          <p:cNvPr id="20" name="Connecteur droit 19"/>
          <p:cNvCxnSpPr>
            <a:endCxn id="4" idx="2"/>
          </p:cNvCxnSpPr>
          <p:nvPr/>
        </p:nvCxnSpPr>
        <p:spPr>
          <a:xfrm>
            <a:off x="1102469" y="4559449"/>
            <a:ext cx="20895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9040600" y="1141382"/>
                <a:ext cx="123296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600" y="1141382"/>
                <a:ext cx="1232966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946172" y="1036310"/>
            <a:ext cx="1421821" cy="797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C62315F-4E92-4D79-1ECA-1D80F69D960D}"/>
                  </a:ext>
                </a:extLst>
              </p:cNvPr>
              <p:cNvSpPr txBox="1"/>
              <p:nvPr/>
            </p:nvSpPr>
            <p:spPr>
              <a:xfrm>
                <a:off x="7762283" y="2711486"/>
                <a:ext cx="3996227" cy="4154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→−</m:t>
                      </m:r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</m:oMathPara>
                </a14:m>
                <a:endParaRPr lang="fr-FR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0,0,1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→+|0,0,1⟩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→−|0,1,0⟩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→−|1,0,0⟩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⟩"/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,0,1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,0,1⟩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,1,0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,1,0⟩</m:t>
                      </m:r>
                    </m:oMath>
                  </m:oMathPara>
                </a14:m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→−|1,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fr-FR" sz="2800" dirty="0"/>
              </a:p>
              <a:p>
                <a:endParaRPr lang="fr-FR" sz="28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C62315F-4E92-4D79-1ECA-1D80F69D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283" y="2711486"/>
                <a:ext cx="3996227" cy="4154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8110824" y="2564568"/>
            <a:ext cx="3321935" cy="3784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195978" y="214454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C-C-Phase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A12C38-9D09-26DF-22B5-F3B1FFF6D59A}"/>
                  </a:ext>
                </a:extLst>
              </p:cNvPr>
              <p:cNvSpPr txBox="1"/>
              <p:nvPr/>
            </p:nvSpPr>
            <p:spPr>
              <a:xfrm>
                <a:off x="40482" y="3826927"/>
                <a:ext cx="1538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3 :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A12C38-9D09-26DF-22B5-F3B1FFF6D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" y="3826927"/>
                <a:ext cx="1538306" cy="369332"/>
              </a:xfrm>
              <a:prstGeom prst="rect">
                <a:avLst/>
              </a:prstGeom>
              <a:blipFill>
                <a:blip r:embed="rId8"/>
                <a:stretch>
                  <a:fillRect l="-3571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855C2A1-7308-7A88-21A4-31C71F719F26}"/>
                  </a:ext>
                </a:extLst>
              </p:cNvPr>
              <p:cNvSpPr txBox="1"/>
              <p:nvPr/>
            </p:nvSpPr>
            <p:spPr>
              <a:xfrm>
                <a:off x="3845297" y="2372955"/>
                <a:ext cx="1529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855C2A1-7308-7A88-21A4-31C71F719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97" y="2372955"/>
                <a:ext cx="1529265" cy="369332"/>
              </a:xfrm>
              <a:prstGeom prst="rect">
                <a:avLst/>
              </a:prstGeom>
              <a:blipFill>
                <a:blip r:embed="rId9"/>
                <a:stretch>
                  <a:fillRect l="-3586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5125719-596F-41DA-5CBF-0CCF1BAE2879}"/>
                  </a:ext>
                </a:extLst>
              </p:cNvPr>
              <p:cNvSpPr txBox="1"/>
              <p:nvPr/>
            </p:nvSpPr>
            <p:spPr>
              <a:xfrm>
                <a:off x="5794819" y="2374052"/>
                <a:ext cx="1539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5125719-596F-41DA-5CBF-0CCF1BAE2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19" y="2374052"/>
                <a:ext cx="1539909" cy="369332"/>
              </a:xfrm>
              <a:prstGeom prst="rect">
                <a:avLst/>
              </a:prstGeom>
              <a:blipFill>
                <a:blip r:embed="rId10"/>
                <a:stretch>
                  <a:fillRect l="-3571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69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837169" y="188640"/>
            <a:ext cx="8842016" cy="1237488"/>
          </a:xfrm>
        </p:spPr>
        <p:txBody>
          <a:bodyPr>
            <a:normAutofit/>
          </a:bodyPr>
          <a:lstStyle/>
          <a:p>
            <a:r>
              <a:rPr lang="fr-FR" sz="4000" dirty="0"/>
              <a:t>Partie 1 : Présentation du contexte et des objectifs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182-98BD-4445-B78A-4C0BE49541C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279576" y="2314616"/>
            <a:ext cx="61206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200" dirty="0"/>
              <a:t>Interactions entre photons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/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Atomes de Rydberg</a:t>
            </a:r>
            <a:br>
              <a:rPr lang="fr-FR" sz="3200" dirty="0"/>
            </a:br>
            <a:endParaRPr lang="fr-FR" sz="3200" dirty="0"/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Porte Contrôle-Phase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/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Objectifs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424E2-375F-273A-D512-3322EF85FD0D}"/>
              </a:ext>
            </a:extLst>
          </p:cNvPr>
          <p:cNvSpPr/>
          <p:nvPr/>
        </p:nvSpPr>
        <p:spPr>
          <a:xfrm>
            <a:off x="2279576" y="2314616"/>
            <a:ext cx="4938805" cy="511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3313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837169" y="188640"/>
            <a:ext cx="8842016" cy="1237488"/>
          </a:xfrm>
        </p:spPr>
        <p:txBody>
          <a:bodyPr>
            <a:normAutofit/>
          </a:bodyPr>
          <a:lstStyle/>
          <a:p>
            <a:r>
              <a:rPr lang="fr-FR" sz="4000" dirty="0"/>
              <a:t>Partie 2 : Mise en place de deux pièges dipolaires croisés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182-98BD-4445-B78A-4C0BE49541C5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279575" y="2314616"/>
            <a:ext cx="8068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1.Piège actuel</a:t>
            </a:r>
            <a:br>
              <a:rPr lang="fr-FR" sz="3200" dirty="0"/>
            </a:br>
            <a:endParaRPr lang="fr-FR" sz="3200" dirty="0"/>
          </a:p>
          <a:p>
            <a:r>
              <a:rPr lang="fr-FR" sz="3200" dirty="0"/>
              <a:t>2.Configurations expérimentales</a:t>
            </a:r>
          </a:p>
          <a:p>
            <a:endParaRPr lang="fr-FR" sz="3200" dirty="0"/>
          </a:p>
          <a:p>
            <a:r>
              <a:rPr lang="fr-FR" sz="3200" dirty="0"/>
              <a:t>3.Effet du déplacement sur le chauffage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424E2-375F-273A-D512-3322EF85FD0D}"/>
              </a:ext>
            </a:extLst>
          </p:cNvPr>
          <p:cNvSpPr/>
          <p:nvPr/>
        </p:nvSpPr>
        <p:spPr>
          <a:xfrm>
            <a:off x="2279576" y="2314616"/>
            <a:ext cx="2639666" cy="511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768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1.Piège actuel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Piège dipolaire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63466" y="4911714"/>
                <a:ext cx="2357825" cy="76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𝑑𝑖𝑝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sSubSup>
                            <m:sSub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66" y="4911714"/>
                <a:ext cx="2357825" cy="761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E22A9BB-EE79-F299-BEC0-0D4AE2E4AAB2}"/>
              </a:ext>
            </a:extLst>
          </p:cNvPr>
          <p:cNvCxnSpPr>
            <a:cxnSpLocks/>
          </p:cNvCxnSpPr>
          <p:nvPr/>
        </p:nvCxnSpPr>
        <p:spPr>
          <a:xfrm flipH="1" flipV="1">
            <a:off x="1574720" y="4576656"/>
            <a:ext cx="787155" cy="7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13C9069-9857-1826-E449-6DFAC118811B}"/>
              </a:ext>
            </a:extLst>
          </p:cNvPr>
          <p:cNvCxnSpPr>
            <a:cxnSpLocks/>
          </p:cNvCxnSpPr>
          <p:nvPr/>
        </p:nvCxnSpPr>
        <p:spPr>
          <a:xfrm flipH="1">
            <a:off x="1574721" y="2879374"/>
            <a:ext cx="787154" cy="3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50">
            <a:extLst>
              <a:ext uri="{FF2B5EF4-FFF2-40B4-BE49-F238E27FC236}">
                <a16:creationId xmlns:a16="http://schemas.microsoft.com/office/drawing/2014/main" id="{CEBD202E-0055-1CB8-94E1-A38278CD8569}"/>
              </a:ext>
            </a:extLst>
          </p:cNvPr>
          <p:cNvSpPr/>
          <p:nvPr/>
        </p:nvSpPr>
        <p:spPr>
          <a:xfrm rot="16200000">
            <a:off x="1289650" y="3880224"/>
            <a:ext cx="1172083" cy="187571"/>
          </a:xfrm>
          <a:custGeom>
            <a:avLst/>
            <a:gdLst>
              <a:gd name="connsiteX0" fmla="*/ 0 w 698269"/>
              <a:gd name="connsiteY0" fmla="*/ 109817 h 211735"/>
              <a:gd name="connsiteX1" fmla="*/ 191193 w 698269"/>
              <a:gd name="connsiteY1" fmla="*/ 109817 h 211735"/>
              <a:gd name="connsiteX2" fmla="*/ 307571 w 698269"/>
              <a:gd name="connsiteY2" fmla="*/ 1752 h 211735"/>
              <a:gd name="connsiteX3" fmla="*/ 399011 w 698269"/>
              <a:gd name="connsiteY3" fmla="*/ 209570 h 211735"/>
              <a:gd name="connsiteX4" fmla="*/ 473825 w 698269"/>
              <a:gd name="connsiteY4" fmla="*/ 109817 h 211735"/>
              <a:gd name="connsiteX5" fmla="*/ 698269 w 698269"/>
              <a:gd name="connsiteY5" fmla="*/ 101505 h 21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269" h="211735">
                <a:moveTo>
                  <a:pt x="0" y="109817"/>
                </a:moveTo>
                <a:cubicBezTo>
                  <a:pt x="69965" y="118822"/>
                  <a:pt x="139931" y="127828"/>
                  <a:pt x="191193" y="109817"/>
                </a:cubicBezTo>
                <a:cubicBezTo>
                  <a:pt x="242455" y="91806"/>
                  <a:pt x="272935" y="-14873"/>
                  <a:pt x="307571" y="1752"/>
                </a:cubicBezTo>
                <a:cubicBezTo>
                  <a:pt x="342207" y="18377"/>
                  <a:pt x="371302" y="191559"/>
                  <a:pt x="399011" y="209570"/>
                </a:cubicBezTo>
                <a:cubicBezTo>
                  <a:pt x="426720" y="227581"/>
                  <a:pt x="423949" y="127828"/>
                  <a:pt x="473825" y="109817"/>
                </a:cubicBezTo>
                <a:cubicBezTo>
                  <a:pt x="523701" y="91806"/>
                  <a:pt x="610985" y="96655"/>
                  <a:pt x="698269" y="10150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>
            <a:off x="1583773" y="3387969"/>
            <a:ext cx="62016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2203938" y="2879374"/>
            <a:ext cx="0" cy="508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2200108" y="2923081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108" y="2923081"/>
                <a:ext cx="3754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lèche droite 35"/>
          <p:cNvSpPr/>
          <p:nvPr/>
        </p:nvSpPr>
        <p:spPr>
          <a:xfrm>
            <a:off x="863466" y="3854603"/>
            <a:ext cx="726831" cy="1994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72668" b="65539"/>
          <a:stretch/>
        </p:blipFill>
        <p:spPr bwMode="auto">
          <a:xfrm rot="10448295">
            <a:off x="990974" y="2852449"/>
            <a:ext cx="538275" cy="40410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929720" y="2662555"/>
                <a:ext cx="441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20" y="2662555"/>
                <a:ext cx="441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838200" y="4773488"/>
            <a:ext cx="2538046" cy="1042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730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1.Piège actuel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Piège dipolaire 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482120" y="658574"/>
            <a:ext cx="282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Atome de Rubidium : </a:t>
            </a:r>
            <a:r>
              <a:rPr lang="fr-FR" dirty="0" err="1"/>
              <a:t>alkalin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0082"/>
            <a:ext cx="4214589" cy="3191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63466" y="4911714"/>
                <a:ext cx="2357825" cy="76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𝑑𝑖𝑝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sSubSup>
                            <m:sSub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66" y="4911714"/>
                <a:ext cx="2357825" cy="761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E22A9BB-EE79-F299-BEC0-0D4AE2E4AAB2}"/>
              </a:ext>
            </a:extLst>
          </p:cNvPr>
          <p:cNvCxnSpPr>
            <a:cxnSpLocks/>
          </p:cNvCxnSpPr>
          <p:nvPr/>
        </p:nvCxnSpPr>
        <p:spPr>
          <a:xfrm flipH="1" flipV="1">
            <a:off x="1574720" y="4576656"/>
            <a:ext cx="787155" cy="7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13C9069-9857-1826-E449-6DFAC118811B}"/>
              </a:ext>
            </a:extLst>
          </p:cNvPr>
          <p:cNvCxnSpPr>
            <a:cxnSpLocks/>
          </p:cNvCxnSpPr>
          <p:nvPr/>
        </p:nvCxnSpPr>
        <p:spPr>
          <a:xfrm flipH="1">
            <a:off x="1574721" y="2879374"/>
            <a:ext cx="787154" cy="3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50">
            <a:extLst>
              <a:ext uri="{FF2B5EF4-FFF2-40B4-BE49-F238E27FC236}">
                <a16:creationId xmlns:a16="http://schemas.microsoft.com/office/drawing/2014/main" id="{CEBD202E-0055-1CB8-94E1-A38278CD8569}"/>
              </a:ext>
            </a:extLst>
          </p:cNvPr>
          <p:cNvSpPr/>
          <p:nvPr/>
        </p:nvSpPr>
        <p:spPr>
          <a:xfrm rot="16200000">
            <a:off x="1289650" y="3880224"/>
            <a:ext cx="1172083" cy="187571"/>
          </a:xfrm>
          <a:custGeom>
            <a:avLst/>
            <a:gdLst>
              <a:gd name="connsiteX0" fmla="*/ 0 w 698269"/>
              <a:gd name="connsiteY0" fmla="*/ 109817 h 211735"/>
              <a:gd name="connsiteX1" fmla="*/ 191193 w 698269"/>
              <a:gd name="connsiteY1" fmla="*/ 109817 h 211735"/>
              <a:gd name="connsiteX2" fmla="*/ 307571 w 698269"/>
              <a:gd name="connsiteY2" fmla="*/ 1752 h 211735"/>
              <a:gd name="connsiteX3" fmla="*/ 399011 w 698269"/>
              <a:gd name="connsiteY3" fmla="*/ 209570 h 211735"/>
              <a:gd name="connsiteX4" fmla="*/ 473825 w 698269"/>
              <a:gd name="connsiteY4" fmla="*/ 109817 h 211735"/>
              <a:gd name="connsiteX5" fmla="*/ 698269 w 698269"/>
              <a:gd name="connsiteY5" fmla="*/ 101505 h 21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269" h="211735">
                <a:moveTo>
                  <a:pt x="0" y="109817"/>
                </a:moveTo>
                <a:cubicBezTo>
                  <a:pt x="69965" y="118822"/>
                  <a:pt x="139931" y="127828"/>
                  <a:pt x="191193" y="109817"/>
                </a:cubicBezTo>
                <a:cubicBezTo>
                  <a:pt x="242455" y="91806"/>
                  <a:pt x="272935" y="-14873"/>
                  <a:pt x="307571" y="1752"/>
                </a:cubicBezTo>
                <a:cubicBezTo>
                  <a:pt x="342207" y="18377"/>
                  <a:pt x="371302" y="191559"/>
                  <a:pt x="399011" y="209570"/>
                </a:cubicBezTo>
                <a:cubicBezTo>
                  <a:pt x="426720" y="227581"/>
                  <a:pt x="423949" y="127828"/>
                  <a:pt x="473825" y="109817"/>
                </a:cubicBezTo>
                <a:cubicBezTo>
                  <a:pt x="523701" y="91806"/>
                  <a:pt x="610985" y="96655"/>
                  <a:pt x="698269" y="10150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>
            <a:off x="1583773" y="3387969"/>
            <a:ext cx="62016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Flèche droite 35"/>
          <p:cNvSpPr/>
          <p:nvPr/>
        </p:nvSpPr>
        <p:spPr>
          <a:xfrm>
            <a:off x="863466" y="3854603"/>
            <a:ext cx="726831" cy="1994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72668" b="65539"/>
          <a:stretch/>
        </p:blipFill>
        <p:spPr bwMode="auto">
          <a:xfrm rot="10448295">
            <a:off x="990974" y="2852449"/>
            <a:ext cx="538275" cy="40410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929720" y="2662555"/>
                <a:ext cx="441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20" y="2662555"/>
                <a:ext cx="441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827478" y="1162843"/>
            <a:ext cx="1483111" cy="3394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8560335" y="3644062"/>
            <a:ext cx="1483112" cy="1555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531286" y="1121187"/>
            <a:ext cx="1483112" cy="1555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 rot="16200000">
            <a:off x="8188879" y="3355330"/>
            <a:ext cx="1333323" cy="1943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8332570" y="2802572"/>
            <a:ext cx="62016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8531286" y="2395703"/>
            <a:ext cx="0" cy="406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8510430" y="2383527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430" y="2383527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/>
          <p:cNvCxnSpPr/>
          <p:nvPr/>
        </p:nvCxnSpPr>
        <p:spPr>
          <a:xfrm>
            <a:off x="2206765" y="2891529"/>
            <a:ext cx="0" cy="4964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250933" y="2955082"/>
                <a:ext cx="540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/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33" y="2955082"/>
                <a:ext cx="5404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/>
          <p:nvPr/>
        </p:nvCxnSpPr>
        <p:spPr>
          <a:xfrm>
            <a:off x="8463538" y="1535723"/>
            <a:ext cx="0" cy="1266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8455188" y="1734443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188" y="1734443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6284827" y="4773488"/>
                <a:ext cx="3993914" cy="794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𝑑𝑖𝑝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827" y="4773488"/>
                <a:ext cx="3993914" cy="7948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220299" y="4701705"/>
            <a:ext cx="4058441" cy="1042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820570" y="3644062"/>
            <a:ext cx="1622506" cy="233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76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6752" y="-639"/>
            <a:ext cx="10515600" cy="1325563"/>
          </a:xfrm>
        </p:spPr>
        <p:txBody>
          <a:bodyPr/>
          <a:lstStyle/>
          <a:p>
            <a:r>
              <a:rPr lang="fr-FR" dirty="0"/>
              <a:t>1.Piège actuel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24924"/>
            <a:ext cx="10515600" cy="4351338"/>
          </a:xfrm>
        </p:spPr>
        <p:txBody>
          <a:bodyPr/>
          <a:lstStyle/>
          <a:p>
            <a:r>
              <a:rPr lang="fr-FR" dirty="0"/>
              <a:t>Faisceau gaussien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F288AB-516D-1274-EC6B-B251D50C1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8" r="2692"/>
          <a:stretch/>
        </p:blipFill>
        <p:spPr>
          <a:xfrm>
            <a:off x="236752" y="1888927"/>
            <a:ext cx="4733961" cy="1275678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AA5760D-9488-B188-6BBD-C8268684F6A9}"/>
              </a:ext>
            </a:extLst>
          </p:cNvPr>
          <p:cNvCxnSpPr/>
          <p:nvPr/>
        </p:nvCxnSpPr>
        <p:spPr>
          <a:xfrm flipV="1">
            <a:off x="4697785" y="864635"/>
            <a:ext cx="0" cy="65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CEEECA5-6B2D-1403-6754-D1900B5E8782}"/>
              </a:ext>
            </a:extLst>
          </p:cNvPr>
          <p:cNvCxnSpPr/>
          <p:nvPr/>
        </p:nvCxnSpPr>
        <p:spPr>
          <a:xfrm flipV="1">
            <a:off x="4697785" y="1521127"/>
            <a:ext cx="644769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8D53D80-429A-0A8B-2044-0BD1EB3A58F8}"/>
              </a:ext>
            </a:extLst>
          </p:cNvPr>
          <p:cNvSpPr/>
          <p:nvPr/>
        </p:nvSpPr>
        <p:spPr>
          <a:xfrm>
            <a:off x="4562968" y="1397913"/>
            <a:ext cx="269631" cy="269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0822522-D4AA-D562-DA55-4669220C066E}"/>
              </a:ext>
            </a:extLst>
          </p:cNvPr>
          <p:cNvSpPr/>
          <p:nvPr/>
        </p:nvSpPr>
        <p:spPr>
          <a:xfrm flipH="1">
            <a:off x="4678442" y="1515143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24497035-EA35-F679-DCFD-06234AD82E78}"/>
                  </a:ext>
                </a:extLst>
              </p:cNvPr>
              <p:cNvSpPr txBox="1"/>
              <p:nvPr/>
            </p:nvSpPr>
            <p:spPr>
              <a:xfrm>
                <a:off x="4595207" y="663073"/>
                <a:ext cx="509955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24497035-EA35-F679-DCFD-06234AD82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207" y="663073"/>
                <a:ext cx="509955" cy="403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090980B-81A0-A62C-45B4-7B384E9AD979}"/>
                  </a:ext>
                </a:extLst>
              </p:cNvPr>
              <p:cNvSpPr txBox="1"/>
              <p:nvPr/>
            </p:nvSpPr>
            <p:spPr>
              <a:xfrm>
                <a:off x="4377882" y="1638357"/>
                <a:ext cx="509955" cy="43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090980B-81A0-A62C-45B4-7B384E9AD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882" y="1638357"/>
                <a:ext cx="509955" cy="430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lèche vers le bas 13">
            <a:extLst>
              <a:ext uri="{FF2B5EF4-FFF2-40B4-BE49-F238E27FC236}">
                <a16:creationId xmlns:a16="http://schemas.microsoft.com/office/drawing/2014/main" id="{8F7D798F-7064-EE66-FB88-F6D0CAF2B19B}"/>
              </a:ext>
            </a:extLst>
          </p:cNvPr>
          <p:cNvSpPr/>
          <p:nvPr/>
        </p:nvSpPr>
        <p:spPr>
          <a:xfrm>
            <a:off x="2672485" y="4278015"/>
            <a:ext cx="21791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6D30CA1-566C-1804-5CD9-0F78198539BC}"/>
                  </a:ext>
                </a:extLst>
              </p:cNvPr>
              <p:cNvSpPr txBox="1"/>
              <p:nvPr/>
            </p:nvSpPr>
            <p:spPr>
              <a:xfrm>
                <a:off x="1617588" y="4545524"/>
                <a:ext cx="290807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D-L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𝑘𝐻𝑧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6D30CA1-566C-1804-5CD9-0F7819853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88" y="4545524"/>
                <a:ext cx="2908078" cy="391261"/>
              </a:xfrm>
              <a:prstGeom prst="rect">
                <a:avLst/>
              </a:prstGeom>
              <a:blipFill>
                <a:blip r:embed="rId5"/>
                <a:stretch>
                  <a:fillRect l="-1677" t="-7813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C268491-17C1-DF59-49D9-E94597856C7F}"/>
                  </a:ext>
                </a:extLst>
              </p:cNvPr>
              <p:cNvSpPr txBox="1"/>
              <p:nvPr/>
            </p:nvSpPr>
            <p:spPr>
              <a:xfrm>
                <a:off x="1073376" y="2995255"/>
                <a:ext cx="3596882" cy="1199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C268491-17C1-DF59-49D9-E94597856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76" y="2995255"/>
                <a:ext cx="3596882" cy="1199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9F4412C-35D2-69A3-74C3-B674D712D2DF}"/>
                  </a:ext>
                </a:extLst>
              </p:cNvPr>
              <p:cNvSpPr txBox="1"/>
              <p:nvPr/>
            </p:nvSpPr>
            <p:spPr>
              <a:xfrm>
                <a:off x="5105162" y="1560862"/>
                <a:ext cx="509955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9F4412C-35D2-69A3-74C3-B674D712D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162" y="1560862"/>
                <a:ext cx="509955" cy="4031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138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6897" y="-475"/>
            <a:ext cx="10515600" cy="1325563"/>
          </a:xfrm>
        </p:spPr>
        <p:txBody>
          <a:bodyPr/>
          <a:lstStyle/>
          <a:p>
            <a:r>
              <a:rPr lang="fr-FR" dirty="0"/>
              <a:t>1.Piège actuel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1" y="1324881"/>
            <a:ext cx="10515600" cy="4351338"/>
          </a:xfrm>
        </p:spPr>
        <p:txBody>
          <a:bodyPr/>
          <a:lstStyle/>
          <a:p>
            <a:r>
              <a:rPr lang="fr-FR" dirty="0"/>
              <a:t>Faisceau gaussien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Triangle isocèle 4"/>
          <p:cNvSpPr/>
          <p:nvPr/>
        </p:nvSpPr>
        <p:spPr>
          <a:xfrm rot="2700000" flipH="1">
            <a:off x="6927619" y="1132600"/>
            <a:ext cx="58615" cy="181395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isocèle 15"/>
          <p:cNvSpPr/>
          <p:nvPr/>
        </p:nvSpPr>
        <p:spPr>
          <a:xfrm rot="8100000" flipH="1">
            <a:off x="6927621" y="-211780"/>
            <a:ext cx="58615" cy="181395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isocèle 16"/>
          <p:cNvSpPr/>
          <p:nvPr/>
        </p:nvSpPr>
        <p:spPr>
          <a:xfrm rot="13500000" flipH="1">
            <a:off x="8251729" y="-201644"/>
            <a:ext cx="58615" cy="181395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-2700000" flipH="1">
            <a:off x="8252768" y="1109151"/>
            <a:ext cx="58615" cy="181395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9704219" y="772674"/>
            <a:ext cx="0" cy="65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9704219" y="1429166"/>
            <a:ext cx="644769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9569402" y="1305952"/>
            <a:ext cx="269631" cy="269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9601641" y="571112"/>
                <a:ext cx="509955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641" y="571112"/>
                <a:ext cx="509955" cy="403124"/>
              </a:xfrm>
              <a:prstGeom prst="rect">
                <a:avLst/>
              </a:prstGeom>
              <a:blipFill>
                <a:blip r:embed="rId7"/>
                <a:stretch>
                  <a:fillRect l="-2381" t="-3030" b="-212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0094010" y="1435027"/>
                <a:ext cx="509955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010" y="1435027"/>
                <a:ext cx="509955" cy="403124"/>
              </a:xfrm>
              <a:prstGeom prst="rect">
                <a:avLst/>
              </a:prstGeom>
              <a:blipFill>
                <a:blip r:embed="rId8"/>
                <a:stretch>
                  <a:fillRect l="-4819" t="-1493" b="-194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Multiplication 29"/>
          <p:cNvSpPr/>
          <p:nvPr/>
        </p:nvSpPr>
        <p:spPr>
          <a:xfrm>
            <a:off x="9578039" y="1307103"/>
            <a:ext cx="255872" cy="268723"/>
          </a:xfrm>
          <a:prstGeom prst="mathMultiply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9449239" y="1516907"/>
                <a:ext cx="509955" cy="43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239" y="1516907"/>
                <a:ext cx="509955" cy="430182"/>
              </a:xfrm>
              <a:prstGeom prst="rect">
                <a:avLst/>
              </a:prstGeom>
              <a:blipFill>
                <a:blip r:embed="rId9"/>
                <a:stretch>
                  <a:fillRect l="-4762" t="-1429" b="-1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/>
          <p:cNvCxnSpPr/>
          <p:nvPr/>
        </p:nvCxnSpPr>
        <p:spPr>
          <a:xfrm>
            <a:off x="8574115" y="882052"/>
            <a:ext cx="11723" cy="10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8496140" y="1096180"/>
                <a:ext cx="433900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140" y="1096180"/>
                <a:ext cx="433900" cy="403124"/>
              </a:xfrm>
              <a:prstGeom prst="rect">
                <a:avLst/>
              </a:prstGeom>
              <a:blipFill>
                <a:blip r:embed="rId10"/>
                <a:stretch>
                  <a:fillRect l="-5634" t="-12121" r="-38028" b="-212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11"/>
          <a:srcRect l="1214" t="848"/>
          <a:stretch/>
        </p:blipFill>
        <p:spPr>
          <a:xfrm>
            <a:off x="6172200" y="2743200"/>
            <a:ext cx="5610716" cy="4175069"/>
          </a:xfrm>
          <a:prstGeom prst="rect">
            <a:avLst/>
          </a:prstGeom>
        </p:spPr>
      </p:pic>
      <p:cxnSp>
        <p:nvCxnSpPr>
          <p:cNvPr id="44" name="Connecteur droit avec flèche 43"/>
          <p:cNvCxnSpPr/>
          <p:nvPr/>
        </p:nvCxnSpPr>
        <p:spPr>
          <a:xfrm>
            <a:off x="8296573" y="2025003"/>
            <a:ext cx="658326" cy="6626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8585838" y="2060829"/>
                <a:ext cx="433900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838" y="2060829"/>
                <a:ext cx="433900" cy="403124"/>
              </a:xfrm>
              <a:prstGeom prst="rect">
                <a:avLst/>
              </a:prstGeom>
              <a:blipFill>
                <a:blip r:embed="rId12"/>
                <a:stretch>
                  <a:fillRect l="-11111" t="-1515" b="-212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6294871" y="2707496"/>
            <a:ext cx="404727" cy="449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6294870" y="4596689"/>
            <a:ext cx="404727" cy="449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BE623349-E941-1508-6B87-A439C495B1A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6448" r="2692"/>
          <a:stretch/>
        </p:blipFill>
        <p:spPr>
          <a:xfrm>
            <a:off x="367380" y="1906344"/>
            <a:ext cx="4733961" cy="1275678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DE73D47-D95D-87FD-0874-2E186CB4C8F5}"/>
              </a:ext>
            </a:extLst>
          </p:cNvPr>
          <p:cNvCxnSpPr/>
          <p:nvPr/>
        </p:nvCxnSpPr>
        <p:spPr>
          <a:xfrm flipV="1">
            <a:off x="4828413" y="882052"/>
            <a:ext cx="0" cy="65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CAA330B-5E5F-55AC-0FCB-50AEABC93E7A}"/>
              </a:ext>
            </a:extLst>
          </p:cNvPr>
          <p:cNvCxnSpPr/>
          <p:nvPr/>
        </p:nvCxnSpPr>
        <p:spPr>
          <a:xfrm flipV="1">
            <a:off x="4828413" y="1538544"/>
            <a:ext cx="644769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1B4D7F1A-96E0-E8C0-766D-D4E239E247FC}"/>
              </a:ext>
            </a:extLst>
          </p:cNvPr>
          <p:cNvSpPr/>
          <p:nvPr/>
        </p:nvSpPr>
        <p:spPr>
          <a:xfrm>
            <a:off x="4693596" y="1415330"/>
            <a:ext cx="269631" cy="269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6E93A992-3AEE-D871-BA3F-06838AF175F1}"/>
              </a:ext>
            </a:extLst>
          </p:cNvPr>
          <p:cNvSpPr/>
          <p:nvPr/>
        </p:nvSpPr>
        <p:spPr>
          <a:xfrm flipH="1">
            <a:off x="4809070" y="1532560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825A474-7E9C-7AE0-1D19-7AD48BEBF67E}"/>
                  </a:ext>
                </a:extLst>
              </p:cNvPr>
              <p:cNvSpPr txBox="1"/>
              <p:nvPr/>
            </p:nvSpPr>
            <p:spPr>
              <a:xfrm>
                <a:off x="4725835" y="680490"/>
                <a:ext cx="509955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825A474-7E9C-7AE0-1D19-7AD48BEBF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835" y="680490"/>
                <a:ext cx="509955" cy="4031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29C9CCB6-1BB2-F803-51D9-A5FC3E582A9F}"/>
                  </a:ext>
                </a:extLst>
              </p:cNvPr>
              <p:cNvSpPr txBox="1"/>
              <p:nvPr/>
            </p:nvSpPr>
            <p:spPr>
              <a:xfrm>
                <a:off x="5171461" y="1602929"/>
                <a:ext cx="509955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29C9CCB6-1BB2-F803-51D9-A5FC3E582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461" y="1602929"/>
                <a:ext cx="509955" cy="4031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1696083-CF5C-EA41-2F2C-E2DCA083EC11}"/>
                  </a:ext>
                </a:extLst>
              </p:cNvPr>
              <p:cNvSpPr txBox="1"/>
              <p:nvPr/>
            </p:nvSpPr>
            <p:spPr>
              <a:xfrm>
                <a:off x="4508510" y="1655774"/>
                <a:ext cx="509955" cy="43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1696083-CF5C-EA41-2F2C-E2DCA083E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10" y="1655774"/>
                <a:ext cx="509955" cy="4301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lèche vers le bas 13">
            <a:extLst>
              <a:ext uri="{FF2B5EF4-FFF2-40B4-BE49-F238E27FC236}">
                <a16:creationId xmlns:a16="http://schemas.microsoft.com/office/drawing/2014/main" id="{31D27F51-3D9A-BFE9-1A2B-A3061AE0E144}"/>
              </a:ext>
            </a:extLst>
          </p:cNvPr>
          <p:cNvSpPr/>
          <p:nvPr/>
        </p:nvSpPr>
        <p:spPr>
          <a:xfrm>
            <a:off x="2803113" y="4295432"/>
            <a:ext cx="21791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DAC9AFF8-9FFB-5A95-6994-391850CE34D9}"/>
                  </a:ext>
                </a:extLst>
              </p:cNvPr>
              <p:cNvSpPr txBox="1"/>
              <p:nvPr/>
            </p:nvSpPr>
            <p:spPr>
              <a:xfrm>
                <a:off x="1748216" y="4562941"/>
                <a:ext cx="290807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D-L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𝑘𝐻𝑧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DAC9AFF8-9FFB-5A95-6994-391850CE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16" y="4562941"/>
                <a:ext cx="2908078" cy="391261"/>
              </a:xfrm>
              <a:prstGeom prst="rect">
                <a:avLst/>
              </a:prstGeom>
              <a:blipFill>
                <a:blip r:embed="rId17"/>
                <a:stretch>
                  <a:fillRect l="-1887" t="-7813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1224D830-97BA-25AF-2628-4B358D40CE33}"/>
                  </a:ext>
                </a:extLst>
              </p:cNvPr>
              <p:cNvSpPr txBox="1"/>
              <p:nvPr/>
            </p:nvSpPr>
            <p:spPr>
              <a:xfrm>
                <a:off x="1204004" y="3012672"/>
                <a:ext cx="3596882" cy="1199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1224D830-97BA-25AF-2628-4B358D40C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004" y="3012672"/>
                <a:ext cx="3596882" cy="119962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970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8218" y="24759"/>
            <a:ext cx="10515600" cy="1325563"/>
          </a:xfrm>
        </p:spPr>
        <p:txBody>
          <a:bodyPr/>
          <a:lstStyle/>
          <a:p>
            <a:r>
              <a:rPr lang="fr-FR" dirty="0"/>
              <a:t>1.Piège actuel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1" y="1280676"/>
            <a:ext cx="10515600" cy="4351338"/>
          </a:xfrm>
        </p:spPr>
        <p:txBody>
          <a:bodyPr/>
          <a:lstStyle/>
          <a:p>
            <a:r>
              <a:rPr lang="fr-FR" dirty="0"/>
              <a:t>Faisceau gaussien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6448" r="2692"/>
          <a:stretch/>
        </p:blipFill>
        <p:spPr>
          <a:xfrm>
            <a:off x="198092" y="1947533"/>
            <a:ext cx="4733961" cy="1275678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4659125" y="923241"/>
            <a:ext cx="0" cy="65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4659125" y="1579733"/>
            <a:ext cx="644769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4524308" y="1456519"/>
            <a:ext cx="269631" cy="269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 flipH="1">
            <a:off x="4639782" y="1573749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4556547" y="721679"/>
                <a:ext cx="509955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547" y="721679"/>
                <a:ext cx="509955" cy="403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048916" y="1585594"/>
                <a:ext cx="509955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916" y="1585594"/>
                <a:ext cx="509955" cy="403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4471553" y="1696963"/>
                <a:ext cx="509955" cy="43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553" y="1696963"/>
                <a:ext cx="509955" cy="430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èche vers le bas 13"/>
          <p:cNvSpPr/>
          <p:nvPr/>
        </p:nvSpPr>
        <p:spPr>
          <a:xfrm>
            <a:off x="2633825" y="4336621"/>
            <a:ext cx="21791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78928" y="4604130"/>
                <a:ext cx="290807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D-L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𝑘𝐻𝑧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928" y="4604130"/>
                <a:ext cx="2908078" cy="391261"/>
              </a:xfrm>
              <a:prstGeom prst="rect">
                <a:avLst/>
              </a:prstGeom>
              <a:blipFill>
                <a:blip r:embed="rId6"/>
                <a:stretch>
                  <a:fillRect l="-167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 isocèle 4"/>
          <p:cNvSpPr/>
          <p:nvPr/>
        </p:nvSpPr>
        <p:spPr>
          <a:xfrm rot="2700000" flipH="1">
            <a:off x="6927619" y="1132600"/>
            <a:ext cx="58615" cy="181395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isocèle 15"/>
          <p:cNvSpPr/>
          <p:nvPr/>
        </p:nvSpPr>
        <p:spPr>
          <a:xfrm rot="8100000" flipH="1">
            <a:off x="6927621" y="-211780"/>
            <a:ext cx="58615" cy="181395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isocèle 16"/>
          <p:cNvSpPr/>
          <p:nvPr/>
        </p:nvSpPr>
        <p:spPr>
          <a:xfrm rot="13500000" flipH="1">
            <a:off x="8251729" y="-201644"/>
            <a:ext cx="58615" cy="181395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-2700000" flipH="1">
            <a:off x="8252768" y="1109151"/>
            <a:ext cx="58615" cy="181395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9704219" y="772674"/>
            <a:ext cx="0" cy="65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9704219" y="1429166"/>
            <a:ext cx="644769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9569402" y="1305952"/>
            <a:ext cx="269631" cy="269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9601641" y="571112"/>
                <a:ext cx="509955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641" y="571112"/>
                <a:ext cx="509955" cy="403124"/>
              </a:xfrm>
              <a:prstGeom prst="rect">
                <a:avLst/>
              </a:prstGeom>
              <a:blipFill>
                <a:blip r:embed="rId7"/>
                <a:stretch>
                  <a:fillRect l="-2381" t="-3030" b="-212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0094010" y="1435027"/>
                <a:ext cx="509955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010" y="1435027"/>
                <a:ext cx="509955" cy="403124"/>
              </a:xfrm>
              <a:prstGeom prst="rect">
                <a:avLst/>
              </a:prstGeom>
              <a:blipFill>
                <a:blip r:embed="rId8"/>
                <a:stretch>
                  <a:fillRect l="-4819" t="-1493" b="-194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Multiplication 29"/>
          <p:cNvSpPr/>
          <p:nvPr/>
        </p:nvSpPr>
        <p:spPr>
          <a:xfrm>
            <a:off x="9578039" y="1307103"/>
            <a:ext cx="255872" cy="268723"/>
          </a:xfrm>
          <a:prstGeom prst="mathMultiply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9449239" y="1516907"/>
                <a:ext cx="509955" cy="43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239" y="1516907"/>
                <a:ext cx="509955" cy="430182"/>
              </a:xfrm>
              <a:prstGeom prst="rect">
                <a:avLst/>
              </a:prstGeom>
              <a:blipFill>
                <a:blip r:embed="rId9"/>
                <a:stretch>
                  <a:fillRect l="-4762" t="-1429" b="-1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/>
          <p:cNvCxnSpPr/>
          <p:nvPr/>
        </p:nvCxnSpPr>
        <p:spPr>
          <a:xfrm>
            <a:off x="8574115" y="882052"/>
            <a:ext cx="11723" cy="10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8496140" y="1096180"/>
                <a:ext cx="433900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140" y="1096180"/>
                <a:ext cx="433900" cy="403124"/>
              </a:xfrm>
              <a:prstGeom prst="rect">
                <a:avLst/>
              </a:prstGeom>
              <a:blipFill>
                <a:blip r:embed="rId10"/>
                <a:stretch>
                  <a:fillRect l="-5634" t="-12121" r="-38028" b="-212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11"/>
          <a:srcRect l="1214" t="848"/>
          <a:stretch/>
        </p:blipFill>
        <p:spPr>
          <a:xfrm>
            <a:off x="6172200" y="2743200"/>
            <a:ext cx="5610716" cy="4175069"/>
          </a:xfrm>
          <a:prstGeom prst="rect">
            <a:avLst/>
          </a:prstGeom>
        </p:spPr>
      </p:pic>
      <p:cxnSp>
        <p:nvCxnSpPr>
          <p:cNvPr id="44" name="Connecteur droit avec flèche 43"/>
          <p:cNvCxnSpPr/>
          <p:nvPr/>
        </p:nvCxnSpPr>
        <p:spPr>
          <a:xfrm>
            <a:off x="8296573" y="2025003"/>
            <a:ext cx="658326" cy="6626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8585838" y="2060829"/>
                <a:ext cx="433900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838" y="2060829"/>
                <a:ext cx="433900" cy="403124"/>
              </a:xfrm>
              <a:prstGeom prst="rect">
                <a:avLst/>
              </a:prstGeom>
              <a:blipFill>
                <a:blip r:embed="rId12"/>
                <a:stretch>
                  <a:fillRect l="-11111" t="-1515" b="-212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6294871" y="2707496"/>
            <a:ext cx="404727" cy="449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6294870" y="4596689"/>
            <a:ext cx="404727" cy="449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 droite 50"/>
          <p:cNvSpPr/>
          <p:nvPr/>
        </p:nvSpPr>
        <p:spPr>
          <a:xfrm rot="10800000">
            <a:off x="4621822" y="5727032"/>
            <a:ext cx="1285683" cy="16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455118" y="5283761"/>
                <a:ext cx="4524028" cy="260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=5,1 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=5,5µ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3,9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µ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𝑒𝑥𝑝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3,9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=5,1 µ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𝑒𝑥𝑝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=5,5µ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:r>
                  <a:rPr lang="fr-FR" dirty="0">
                    <a:latin typeface="Cambria Math" panose="02040503050406030204" pitchFamily="18" charset="0"/>
                  </a:rPr>
                  <a:t>                 Profondeur du puit : 7µK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8" y="5283761"/>
                <a:ext cx="4524028" cy="26072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1034716" y="5283760"/>
            <a:ext cx="3416136" cy="1493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861111" y="532073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 = 4µK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B17C1AD4-C5FA-6286-E382-C9A6D6B8269D}"/>
                  </a:ext>
                </a:extLst>
              </p:cNvPr>
              <p:cNvSpPr txBox="1"/>
              <p:nvPr/>
            </p:nvSpPr>
            <p:spPr>
              <a:xfrm>
                <a:off x="1034716" y="3053861"/>
                <a:ext cx="3596882" cy="1199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B17C1AD4-C5FA-6286-E382-C9A6D6B82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16" y="3053861"/>
                <a:ext cx="3596882" cy="11996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143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837169" y="188640"/>
            <a:ext cx="8842016" cy="1237488"/>
          </a:xfrm>
        </p:spPr>
        <p:txBody>
          <a:bodyPr>
            <a:normAutofit/>
          </a:bodyPr>
          <a:lstStyle/>
          <a:p>
            <a:r>
              <a:rPr lang="fr-FR" sz="4000" dirty="0"/>
              <a:t>Partie 2 : Mise en place de deux pièges dipolaires croisés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182-98BD-4445-B78A-4C0BE49541C5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279575" y="2314616"/>
            <a:ext cx="8068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1.Piège actuel</a:t>
            </a:r>
            <a:br>
              <a:rPr lang="fr-FR" sz="3200" dirty="0"/>
            </a:br>
            <a:endParaRPr lang="fr-FR" sz="3200" dirty="0"/>
          </a:p>
          <a:p>
            <a:r>
              <a:rPr lang="fr-FR" sz="3200" dirty="0"/>
              <a:t>2.Configuration expérimentale</a:t>
            </a:r>
          </a:p>
          <a:p>
            <a:endParaRPr lang="fr-FR" sz="3200" dirty="0"/>
          </a:p>
          <a:p>
            <a:r>
              <a:rPr lang="fr-FR" sz="3200" dirty="0"/>
              <a:t>3.Effet du déplacement sur le chauffage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424E2-375F-273A-D512-3322EF85FD0D}"/>
              </a:ext>
            </a:extLst>
          </p:cNvPr>
          <p:cNvSpPr/>
          <p:nvPr/>
        </p:nvSpPr>
        <p:spPr>
          <a:xfrm>
            <a:off x="2279574" y="3326292"/>
            <a:ext cx="5709393" cy="511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737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2.Configuration expérimentale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Contraintes :</a:t>
                </a:r>
              </a:p>
              <a:p>
                <a:r>
                  <a:rPr lang="fr-FR" dirty="0"/>
                  <a:t>Avoir les mêmes caractéristiques de piégeage</a:t>
                </a:r>
              </a:p>
              <a:p>
                <a:r>
                  <a:rPr lang="fr-FR" dirty="0"/>
                  <a:t>Déplacer le foyer </a:t>
                </a:r>
              </a:p>
              <a:p>
                <a:r>
                  <a:rPr lang="fr-FR" dirty="0"/>
                  <a:t>Séparer les deux nuages + (2 x rayon de blocage )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≃50 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fr-FR" dirty="0"/>
              </a:p>
              <a:p>
                <a:r>
                  <a:rPr lang="fr-FR" dirty="0"/>
                  <a:t>Changer la taille du nuage</a:t>
                </a: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403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-200965"/>
            <a:ext cx="10515600" cy="1325563"/>
          </a:xfrm>
        </p:spPr>
        <p:txBody>
          <a:bodyPr/>
          <a:lstStyle/>
          <a:p>
            <a:r>
              <a:rPr lang="fr-FR" dirty="0"/>
              <a:t>2.Configuration expérimentale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53" y="876281"/>
            <a:ext cx="7202673" cy="27373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253" y="1311442"/>
            <a:ext cx="264694" cy="379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37957" y="1395727"/>
            <a:ext cx="264694" cy="379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7471376" y="1774973"/>
            <a:ext cx="745958" cy="254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305516" y="1311442"/>
                <a:ext cx="399051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Actuellement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µ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 </a:t>
                </a:r>
              </a:p>
              <a:p>
                <a:r>
                  <a:rPr lang="fr-FR" dirty="0"/>
                  <a:t>Travailler au foyer du faisceau</a:t>
                </a:r>
              </a:p>
              <a:p>
                <a:r>
                  <a:rPr lang="fr-FR" dirty="0"/>
                  <a:t>Avec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(200 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)≃12−15 µ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516" y="1311442"/>
                <a:ext cx="3990516" cy="1754326"/>
              </a:xfrm>
              <a:prstGeom prst="rect">
                <a:avLst/>
              </a:prstGeom>
              <a:blipFill>
                <a:blip r:embed="rId3"/>
                <a:stretch>
                  <a:fillRect l="-1221" t="-17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693932" y="689437"/>
            <a:ext cx="408719" cy="453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4759" y="649733"/>
            <a:ext cx="408719" cy="453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96253" y="3613653"/>
            <a:ext cx="408719" cy="453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52769" y="6354927"/>
            <a:ext cx="408719" cy="453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60947" y="3720151"/>
            <a:ext cx="3745594" cy="293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871963" y="3640298"/>
            <a:ext cx="408719" cy="453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 droite 7">
            <a:extLst>
              <a:ext uri="{FF2B5EF4-FFF2-40B4-BE49-F238E27FC236}">
                <a16:creationId xmlns:a16="http://schemas.microsoft.com/office/drawing/2014/main" id="{261583C1-A851-D24F-2844-17E091E8BCC1}"/>
              </a:ext>
            </a:extLst>
          </p:cNvPr>
          <p:cNvSpPr/>
          <p:nvPr/>
        </p:nvSpPr>
        <p:spPr>
          <a:xfrm rot="5400000">
            <a:off x="9480821" y="1822553"/>
            <a:ext cx="535913" cy="199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670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-200965"/>
            <a:ext cx="10515600" cy="1325563"/>
          </a:xfrm>
        </p:spPr>
        <p:txBody>
          <a:bodyPr/>
          <a:lstStyle/>
          <a:p>
            <a:r>
              <a:rPr lang="fr-FR" dirty="0"/>
              <a:t>2.Configuration expérimentale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53" y="876281"/>
            <a:ext cx="7202673" cy="27373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253" y="1311442"/>
            <a:ext cx="264694" cy="379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37957" y="1395727"/>
            <a:ext cx="264694" cy="379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3" y="3800497"/>
            <a:ext cx="3568838" cy="236758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90" y="6088190"/>
            <a:ext cx="3119901" cy="39086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93932" y="689437"/>
            <a:ext cx="408719" cy="453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4759" y="649733"/>
            <a:ext cx="408719" cy="453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-76613" y="3613653"/>
            <a:ext cx="408719" cy="453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79903" y="6354927"/>
            <a:ext cx="408719" cy="453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60947" y="3720151"/>
            <a:ext cx="3745594" cy="293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5"/>
          <a:srcRect l="-573"/>
          <a:stretch/>
        </p:blipFill>
        <p:spPr>
          <a:xfrm>
            <a:off x="3665091" y="3921199"/>
            <a:ext cx="3645665" cy="264753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615143" y="3576038"/>
            <a:ext cx="408719" cy="453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0685" y="3232315"/>
            <a:ext cx="4599753" cy="3503949"/>
          </a:xfrm>
          <a:prstGeom prst="rect">
            <a:avLst/>
          </a:prstGeom>
        </p:spPr>
      </p:pic>
      <p:sp>
        <p:nvSpPr>
          <p:cNvPr id="21" name="Flèche droite 7">
            <a:extLst>
              <a:ext uri="{FF2B5EF4-FFF2-40B4-BE49-F238E27FC236}">
                <a16:creationId xmlns:a16="http://schemas.microsoft.com/office/drawing/2014/main" id="{57F0BB87-F149-0B37-1C16-048D29FE989B}"/>
              </a:ext>
            </a:extLst>
          </p:cNvPr>
          <p:cNvSpPr/>
          <p:nvPr/>
        </p:nvSpPr>
        <p:spPr>
          <a:xfrm>
            <a:off x="7471376" y="1774973"/>
            <a:ext cx="745958" cy="254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1F7A952-609D-A47B-01FC-D7AE6841BAB3}"/>
                  </a:ext>
                </a:extLst>
              </p:cNvPr>
              <p:cNvSpPr txBox="1"/>
              <p:nvPr/>
            </p:nvSpPr>
            <p:spPr>
              <a:xfrm>
                <a:off x="8305516" y="1311442"/>
                <a:ext cx="399051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Actuellement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µ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 </a:t>
                </a:r>
              </a:p>
              <a:p>
                <a:r>
                  <a:rPr lang="fr-FR" dirty="0"/>
                  <a:t>Travailler au foyer du faisceau</a:t>
                </a:r>
              </a:p>
              <a:p>
                <a:r>
                  <a:rPr lang="fr-FR" dirty="0"/>
                  <a:t>Avec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(200 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)≃12−15 µ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1F7A952-609D-A47B-01FC-D7AE6841B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516" y="1311442"/>
                <a:ext cx="3990516" cy="1754326"/>
              </a:xfrm>
              <a:prstGeom prst="rect">
                <a:avLst/>
              </a:prstGeom>
              <a:blipFill>
                <a:blip r:embed="rId7"/>
                <a:stretch>
                  <a:fillRect l="-1221" t="-17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èche droite 7">
            <a:extLst>
              <a:ext uri="{FF2B5EF4-FFF2-40B4-BE49-F238E27FC236}">
                <a16:creationId xmlns:a16="http://schemas.microsoft.com/office/drawing/2014/main" id="{BBDE401A-D59F-879A-270E-DB74F38DE6A7}"/>
              </a:ext>
            </a:extLst>
          </p:cNvPr>
          <p:cNvSpPr/>
          <p:nvPr/>
        </p:nvSpPr>
        <p:spPr>
          <a:xfrm rot="5400000">
            <a:off x="9480821" y="1822553"/>
            <a:ext cx="535913" cy="199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80A627-700A-BBFB-5F82-F33537BB4527}"/>
              </a:ext>
            </a:extLst>
          </p:cNvPr>
          <p:cNvSpPr txBox="1"/>
          <p:nvPr/>
        </p:nvSpPr>
        <p:spPr>
          <a:xfrm>
            <a:off x="8532472" y="4741111"/>
            <a:ext cx="346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Puissance maximal avant piégeage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E587C9-848E-96D1-26F8-6803D263F485}"/>
              </a:ext>
            </a:extLst>
          </p:cNvPr>
          <p:cNvSpPr txBox="1"/>
          <p:nvPr/>
        </p:nvSpPr>
        <p:spPr>
          <a:xfrm>
            <a:off x="8814443" y="5967901"/>
            <a:ext cx="325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Puissance pour profondeur 10µK</a:t>
            </a:r>
          </a:p>
        </p:txBody>
      </p:sp>
    </p:spTree>
    <p:extLst>
      <p:ext uri="{BB962C8B-B14F-4D97-AF65-F5344CB8AC3E}">
        <p14:creationId xmlns:p14="http://schemas.microsoft.com/office/powerpoint/2010/main" val="40066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F95AE-4EA3-0A01-33EF-C50CB7DA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1.Interactions entre photons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BA0B5-1985-96CA-53E5-85857730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Idée : </a:t>
            </a:r>
            <a:r>
              <a:rPr lang="fr-FR" dirty="0">
                <a:solidFill>
                  <a:srgbClr val="FF0000"/>
                </a:solidFill>
              </a:rPr>
              <a:t>interaction lumière-matière</a:t>
            </a:r>
          </a:p>
        </p:txBody>
      </p:sp>
      <p:pic>
        <p:nvPicPr>
          <p:cNvPr id="4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1869341">
            <a:off x="1359255" y="3127299"/>
            <a:ext cx="790573" cy="593510"/>
          </a:xfrm>
          <a:prstGeom prst="rect">
            <a:avLst/>
          </a:prstGeom>
          <a:noFill/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E22A9BB-EE79-F299-BEC0-0D4AE2E4AAB2}"/>
              </a:ext>
            </a:extLst>
          </p:cNvPr>
          <p:cNvCxnSpPr>
            <a:cxnSpLocks/>
          </p:cNvCxnSpPr>
          <p:nvPr/>
        </p:nvCxnSpPr>
        <p:spPr>
          <a:xfrm rot="10800000">
            <a:off x="2339628" y="3838102"/>
            <a:ext cx="639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13C9069-9857-1826-E449-6DFAC118811B}"/>
              </a:ext>
            </a:extLst>
          </p:cNvPr>
          <p:cNvCxnSpPr>
            <a:cxnSpLocks/>
          </p:cNvCxnSpPr>
          <p:nvPr/>
        </p:nvCxnSpPr>
        <p:spPr>
          <a:xfrm rot="10800000">
            <a:off x="2339628" y="2882736"/>
            <a:ext cx="639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e libre 50">
            <a:extLst>
              <a:ext uri="{FF2B5EF4-FFF2-40B4-BE49-F238E27FC236}">
                <a16:creationId xmlns:a16="http://schemas.microsoft.com/office/drawing/2014/main" id="{CEBD202E-0055-1CB8-94E1-A38278CD8569}"/>
              </a:ext>
            </a:extLst>
          </p:cNvPr>
          <p:cNvSpPr/>
          <p:nvPr/>
        </p:nvSpPr>
        <p:spPr>
          <a:xfrm rot="16200000">
            <a:off x="2207136" y="3255647"/>
            <a:ext cx="927494" cy="204210"/>
          </a:xfrm>
          <a:custGeom>
            <a:avLst/>
            <a:gdLst>
              <a:gd name="connsiteX0" fmla="*/ 0 w 698269"/>
              <a:gd name="connsiteY0" fmla="*/ 109817 h 211735"/>
              <a:gd name="connsiteX1" fmla="*/ 191193 w 698269"/>
              <a:gd name="connsiteY1" fmla="*/ 109817 h 211735"/>
              <a:gd name="connsiteX2" fmla="*/ 307571 w 698269"/>
              <a:gd name="connsiteY2" fmla="*/ 1752 h 211735"/>
              <a:gd name="connsiteX3" fmla="*/ 399011 w 698269"/>
              <a:gd name="connsiteY3" fmla="*/ 209570 h 211735"/>
              <a:gd name="connsiteX4" fmla="*/ 473825 w 698269"/>
              <a:gd name="connsiteY4" fmla="*/ 109817 h 211735"/>
              <a:gd name="connsiteX5" fmla="*/ 698269 w 698269"/>
              <a:gd name="connsiteY5" fmla="*/ 101505 h 21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269" h="211735">
                <a:moveTo>
                  <a:pt x="0" y="109817"/>
                </a:moveTo>
                <a:cubicBezTo>
                  <a:pt x="69965" y="118822"/>
                  <a:pt x="139931" y="127828"/>
                  <a:pt x="191193" y="109817"/>
                </a:cubicBezTo>
                <a:cubicBezTo>
                  <a:pt x="242455" y="91806"/>
                  <a:pt x="272935" y="-14873"/>
                  <a:pt x="307571" y="1752"/>
                </a:cubicBezTo>
                <a:cubicBezTo>
                  <a:pt x="342207" y="18377"/>
                  <a:pt x="371302" y="191559"/>
                  <a:pt x="399011" y="209570"/>
                </a:cubicBezTo>
                <a:cubicBezTo>
                  <a:pt x="426720" y="227581"/>
                  <a:pt x="423949" y="127828"/>
                  <a:pt x="473825" y="109817"/>
                </a:cubicBezTo>
                <a:cubicBezTo>
                  <a:pt x="523701" y="91806"/>
                  <a:pt x="610985" y="96655"/>
                  <a:pt x="698269" y="101505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34DD540-12F1-C249-7CA6-ABEA268D397A}"/>
              </a:ext>
            </a:extLst>
          </p:cNvPr>
          <p:cNvSpPr/>
          <p:nvPr/>
        </p:nvSpPr>
        <p:spPr>
          <a:xfrm rot="10800000">
            <a:off x="2616270" y="2822982"/>
            <a:ext cx="107435" cy="10743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606606" y="2423773"/>
            <a:ext cx="398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Atome à deux niveau dans l’espace libre </a:t>
            </a:r>
          </a:p>
        </p:txBody>
      </p:sp>
    </p:spTree>
    <p:extLst>
      <p:ext uri="{BB962C8B-B14F-4D97-AF65-F5344CB8AC3E}">
        <p14:creationId xmlns:p14="http://schemas.microsoft.com/office/powerpoint/2010/main" val="3350213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2.Configuration expérimentale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616"/>
          <a:stretch/>
        </p:blipFill>
        <p:spPr>
          <a:xfrm>
            <a:off x="698351" y="1459864"/>
            <a:ext cx="6412454" cy="2240766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3657601" y="3700631"/>
            <a:ext cx="677731" cy="68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3657601" y="3700630"/>
            <a:ext cx="1113415" cy="68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2783245" y="4389120"/>
                <a:ext cx="221060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                </a:t>
                </a:r>
                <a:r>
                  <a:rPr lang="fr-FR" dirty="0" err="1"/>
                  <a:t>AODs</a:t>
                </a:r>
                <a:r>
                  <a:rPr lang="fr-FR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dirty="0"/>
                  <a:t> rayon de blocage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dirty="0"/>
                  <a:t> =50 µm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245" y="4389120"/>
                <a:ext cx="2210605" cy="1477328"/>
              </a:xfrm>
              <a:prstGeom prst="rect">
                <a:avLst/>
              </a:prstGeom>
              <a:blipFill>
                <a:blip r:embed="rId3"/>
                <a:stretch>
                  <a:fillRect t="-2066" r="-1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/>
          <p:cNvCxnSpPr/>
          <p:nvPr/>
        </p:nvCxnSpPr>
        <p:spPr>
          <a:xfrm>
            <a:off x="4335332" y="2592592"/>
            <a:ext cx="559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6551408" y="2485016"/>
            <a:ext cx="279698" cy="1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464522" y="21969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538010" y="21416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39480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2.Configuration expérimentale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616"/>
          <a:stretch/>
        </p:blipFill>
        <p:spPr>
          <a:xfrm>
            <a:off x="698351" y="1459864"/>
            <a:ext cx="6412454" cy="2240766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3657601" y="3700631"/>
            <a:ext cx="677731" cy="68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3657601" y="3700630"/>
            <a:ext cx="1113415" cy="68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335332" y="2592592"/>
            <a:ext cx="559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6551408" y="2485016"/>
            <a:ext cx="279698" cy="1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464522" y="21969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538010" y="21416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5109882" y="2592592"/>
            <a:ext cx="1073896" cy="179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6002767" y="4426037"/>
                <a:ext cx="2035301" cy="96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Faisceau elliptique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FR" dirty="0"/>
                  <a:t> = 50 µm</a:t>
                </a:r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67" y="4426037"/>
                <a:ext cx="2035301" cy="967188"/>
              </a:xfrm>
              <a:prstGeom prst="rect">
                <a:avLst/>
              </a:prstGeom>
              <a:blipFill>
                <a:blip r:embed="rId3"/>
                <a:stretch>
                  <a:fillRect l="-2695" t="-3145" r="-1198" b="-6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549965" y="4389120"/>
                <a:ext cx="221060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            </a:t>
                </a:r>
                <a:r>
                  <a:rPr lang="fr-FR" dirty="0" err="1"/>
                  <a:t>AODs</a:t>
                </a:r>
                <a:r>
                  <a:rPr lang="fr-FR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dirty="0"/>
                  <a:t> rayon de blocage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dirty="0"/>
                  <a:t> =50 µm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965" y="4389120"/>
                <a:ext cx="2210605" cy="1477328"/>
              </a:xfrm>
              <a:prstGeom prst="rect">
                <a:avLst/>
              </a:prstGeom>
              <a:blipFill>
                <a:blip r:embed="rId4"/>
                <a:stretch>
                  <a:fillRect t="-2066" r="-19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651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2.Configuration expérimentale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Côté </a:t>
            </a:r>
            <a:r>
              <a:rPr lang="fr-FR" dirty="0" err="1"/>
              <a:t>AODs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5" y="2760958"/>
            <a:ext cx="10484827" cy="215528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060195" y="5302199"/>
            <a:ext cx="24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la taille du foyer </a:t>
            </a:r>
          </a:p>
        </p:txBody>
      </p:sp>
      <p:sp>
        <p:nvSpPr>
          <p:cNvPr id="11" name="Flèche droite 10"/>
          <p:cNvSpPr/>
          <p:nvPr/>
        </p:nvSpPr>
        <p:spPr>
          <a:xfrm rot="5400000">
            <a:off x="3113775" y="4943138"/>
            <a:ext cx="59167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5400000">
            <a:off x="6149224" y="5183845"/>
            <a:ext cx="59167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936636" y="5617181"/>
            <a:ext cx="357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Déplace le foyer suivant axe optique</a:t>
            </a:r>
          </a:p>
        </p:txBody>
      </p:sp>
    </p:spTree>
    <p:extLst>
      <p:ext uri="{BB962C8B-B14F-4D97-AF65-F5344CB8AC3E}">
        <p14:creationId xmlns:p14="http://schemas.microsoft.com/office/powerpoint/2010/main" val="3891608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4568" y="38222"/>
            <a:ext cx="215153" cy="277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397599" y="1679969"/>
            <a:ext cx="355002" cy="277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62145" y="3338960"/>
            <a:ext cx="215153" cy="277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397599" y="4991957"/>
            <a:ext cx="215153" cy="277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57397" y="0"/>
            <a:ext cx="215153" cy="277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 flipH="1">
            <a:off x="5082094" y="1600649"/>
            <a:ext cx="290456" cy="277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238079" y="3358737"/>
            <a:ext cx="215153" cy="277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238079" y="5026786"/>
            <a:ext cx="215153" cy="277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84" y="76988"/>
            <a:ext cx="7470838" cy="652394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7685" y="3358737"/>
            <a:ext cx="8068235" cy="3451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297368" y="38689"/>
            <a:ext cx="272353" cy="239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354568" y="1579677"/>
            <a:ext cx="272353" cy="239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954969" y="54990"/>
            <a:ext cx="272353" cy="239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918390" y="1602819"/>
            <a:ext cx="272353" cy="239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297368" y="3277323"/>
            <a:ext cx="272353" cy="239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082094" y="3202582"/>
            <a:ext cx="272353" cy="239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8954376" y="147275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L1 = 250mm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4136" y="137299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L1 = 200mm</a:t>
            </a:r>
          </a:p>
        </p:txBody>
      </p:sp>
    </p:spTree>
    <p:extLst>
      <p:ext uri="{BB962C8B-B14F-4D97-AF65-F5344CB8AC3E}">
        <p14:creationId xmlns:p14="http://schemas.microsoft.com/office/powerpoint/2010/main" val="2290664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4568" y="38222"/>
            <a:ext cx="215153" cy="277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397599" y="1679969"/>
            <a:ext cx="355002" cy="277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62145" y="3338960"/>
            <a:ext cx="215153" cy="277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397599" y="4991957"/>
            <a:ext cx="215153" cy="277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57397" y="0"/>
            <a:ext cx="215153" cy="277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 flipH="1">
            <a:off x="5082094" y="1600649"/>
            <a:ext cx="290456" cy="277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238079" y="3358737"/>
            <a:ext cx="215153" cy="277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238079" y="5026786"/>
            <a:ext cx="215153" cy="277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84" y="76988"/>
            <a:ext cx="7470838" cy="65239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97368" y="38689"/>
            <a:ext cx="272353" cy="239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354568" y="1579677"/>
            <a:ext cx="272353" cy="239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954969" y="54990"/>
            <a:ext cx="272353" cy="239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918390" y="1602819"/>
            <a:ext cx="272353" cy="239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297368" y="3277323"/>
            <a:ext cx="272353" cy="239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082094" y="3224098"/>
            <a:ext cx="272353" cy="239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courbée vers la droite 20"/>
          <p:cNvSpPr/>
          <p:nvPr/>
        </p:nvSpPr>
        <p:spPr>
          <a:xfrm>
            <a:off x="96819" y="2624866"/>
            <a:ext cx="957431" cy="16889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61019" y="4818311"/>
            <a:ext cx="272353" cy="239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006069" y="4802345"/>
            <a:ext cx="272353" cy="239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9552791" y="3792590"/>
                <a:ext cx="225910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Déplacement du foyer</a:t>
                </a:r>
              </a:p>
              <a:p>
                <a:r>
                  <a:rPr lang="fr-FR" dirty="0"/>
                  <a:t>            sur 400µm</a:t>
                </a:r>
              </a:p>
              <a:p>
                <a:r>
                  <a:rPr lang="fr-FR" dirty="0"/>
                  <a:t> sans changer sa taille  </a:t>
                </a:r>
              </a:p>
              <a:p>
                <a:r>
                  <a:rPr lang="fr-FR" dirty="0"/>
                  <a:t>                 +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≃12−15µ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791" y="3792590"/>
                <a:ext cx="2259105" cy="1477328"/>
              </a:xfrm>
              <a:prstGeom prst="rect">
                <a:avLst/>
              </a:prstGeom>
              <a:blipFill>
                <a:blip r:embed="rId3"/>
                <a:stretch>
                  <a:fillRect l="-2156" t="-2066" r="-4582" b="-20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9552791" y="3722636"/>
            <a:ext cx="2366682" cy="1648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droite 25"/>
          <p:cNvSpPr/>
          <p:nvPr/>
        </p:nvSpPr>
        <p:spPr>
          <a:xfrm>
            <a:off x="8882057" y="4403468"/>
            <a:ext cx="355899" cy="25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4136" y="137299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L1 = 200mm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9060006" y="141598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L1 = 250mm</a:t>
            </a:r>
          </a:p>
        </p:txBody>
      </p:sp>
    </p:spTree>
    <p:extLst>
      <p:ext uri="{BB962C8B-B14F-4D97-AF65-F5344CB8AC3E}">
        <p14:creationId xmlns:p14="http://schemas.microsoft.com/office/powerpoint/2010/main" val="2827617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Côté faisceau elliptique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2.Configuration expérimentale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5708"/>
            <a:ext cx="8791444" cy="2345997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 rot="19302000">
            <a:off x="4937758" y="2521799"/>
            <a:ext cx="1280160" cy="34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186836" y="1971669"/>
            <a:ext cx="27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Créer un faisceau elliptique</a:t>
            </a:r>
          </a:p>
        </p:txBody>
      </p:sp>
      <p:sp>
        <p:nvSpPr>
          <p:cNvPr id="8" name="Flèche droite 7"/>
          <p:cNvSpPr/>
          <p:nvPr/>
        </p:nvSpPr>
        <p:spPr>
          <a:xfrm rot="5400000">
            <a:off x="5711284" y="5679012"/>
            <a:ext cx="443115" cy="247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722322" y="6099293"/>
            <a:ext cx="375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Déplacer le foyer suivant l’axe optique</a:t>
            </a:r>
          </a:p>
        </p:txBody>
      </p:sp>
    </p:spTree>
    <p:extLst>
      <p:ext uri="{BB962C8B-B14F-4D97-AF65-F5344CB8AC3E}">
        <p14:creationId xmlns:p14="http://schemas.microsoft.com/office/powerpoint/2010/main" val="80033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262"/>
          <a:stretch/>
        </p:blipFill>
        <p:spPr>
          <a:xfrm>
            <a:off x="1215614" y="-10484"/>
            <a:ext cx="8190168" cy="686848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552791" y="4383769"/>
            <a:ext cx="2259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Déplacement du foyer</a:t>
            </a:r>
          </a:p>
          <a:p>
            <a:r>
              <a:rPr lang="fr-FR" dirty="0"/>
              <a:t>            sur 3,5mm</a:t>
            </a:r>
          </a:p>
          <a:p>
            <a:r>
              <a:rPr lang="fr-FR" dirty="0"/>
              <a:t> sans changer sa taille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52791" y="4313816"/>
            <a:ext cx="2366682" cy="1129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38200" y="3377900"/>
            <a:ext cx="11188849" cy="3480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12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262"/>
          <a:stretch/>
        </p:blipFill>
        <p:spPr>
          <a:xfrm>
            <a:off x="1215614" y="-10484"/>
            <a:ext cx="8190168" cy="686848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932895" y="4416928"/>
            <a:ext cx="2259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Déplacement du foyer</a:t>
            </a:r>
          </a:p>
          <a:p>
            <a:r>
              <a:rPr lang="fr-FR" dirty="0"/>
              <a:t>            sur 3,5mm</a:t>
            </a:r>
          </a:p>
          <a:p>
            <a:r>
              <a:rPr lang="fr-FR" dirty="0"/>
              <a:t> sans changer sa taille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32896" y="4313816"/>
            <a:ext cx="2180216" cy="1129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9447904" y="4776395"/>
            <a:ext cx="377414" cy="193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720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837169" y="188640"/>
            <a:ext cx="8842016" cy="1237488"/>
          </a:xfrm>
        </p:spPr>
        <p:txBody>
          <a:bodyPr>
            <a:normAutofit/>
          </a:bodyPr>
          <a:lstStyle/>
          <a:p>
            <a:r>
              <a:rPr lang="fr-FR" sz="4000" dirty="0"/>
              <a:t>Partie 2 : Mise en place de deux pièges dipolaires croisés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6182-98BD-4445-B78A-4C0BE49541C5}" type="slidenum">
              <a:rPr lang="fr-FR" smtClean="0"/>
              <a:pPr/>
              <a:t>48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279575" y="2314616"/>
            <a:ext cx="8068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1.Piège actuel</a:t>
            </a:r>
            <a:br>
              <a:rPr lang="fr-FR" sz="3200" dirty="0"/>
            </a:br>
            <a:endParaRPr lang="fr-FR" sz="3200" dirty="0"/>
          </a:p>
          <a:p>
            <a:r>
              <a:rPr lang="fr-FR" sz="3200" dirty="0"/>
              <a:t>2.Configuration expérimentale</a:t>
            </a:r>
          </a:p>
          <a:p>
            <a:endParaRPr lang="fr-FR" sz="3200" dirty="0"/>
          </a:p>
          <a:p>
            <a:r>
              <a:rPr lang="fr-FR" sz="3200" dirty="0"/>
              <a:t>3.Effet du déplacement sur le chauffage</a:t>
            </a:r>
          </a:p>
          <a:p>
            <a:pPr marL="342900" indent="-342900">
              <a:buFont typeface="+mj-lt"/>
              <a:buAutoNum type="arabicPeriod"/>
            </a:pPr>
            <a:endParaRPr lang="fr-FR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424E2-375F-273A-D512-3322EF85FD0D}"/>
              </a:ext>
            </a:extLst>
          </p:cNvPr>
          <p:cNvSpPr/>
          <p:nvPr/>
        </p:nvSpPr>
        <p:spPr>
          <a:xfrm>
            <a:off x="2279575" y="4326754"/>
            <a:ext cx="6660030" cy="511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699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3.Effet du déplacement sur le chauffage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421" y="1782594"/>
            <a:ext cx="2186236" cy="2305312"/>
          </a:xfrm>
          <a:prstGeom prst="rect">
            <a:avLst/>
          </a:prstGeom>
        </p:spPr>
      </p:pic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261" y="1806565"/>
            <a:ext cx="2186236" cy="2305312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2226642" y="3840480"/>
            <a:ext cx="763793" cy="24742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590941" y="3681571"/>
            <a:ext cx="1094876" cy="430306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347012" y="2302136"/>
                <a:ext cx="3139577" cy="796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Déplacement non adiabatique :</a:t>
                </a:r>
              </a:p>
              <a:p>
                <a:r>
                  <a:rPr lang="fr-FR" dirty="0"/>
                  <a:t>Durée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≃1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12" y="2302136"/>
                <a:ext cx="3139577" cy="796308"/>
              </a:xfrm>
              <a:prstGeom prst="rect">
                <a:avLst/>
              </a:prstGeom>
              <a:blipFill>
                <a:blip r:embed="rId3"/>
                <a:stretch>
                  <a:fillRect l="-1553" t="-4615" r="-777" b="-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4649893" y="3254299"/>
            <a:ext cx="75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Temp</a:t>
            </a:r>
            <a:r>
              <a:rPr lang="fr-FR" dirty="0"/>
              <a:t> 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5318485" y="3356386"/>
            <a:ext cx="164510" cy="20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2479915" y="2291378"/>
            <a:ext cx="2491998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5DC73F8B-E71B-0EB6-98D2-674466B05C1D}"/>
              </a:ext>
            </a:extLst>
          </p:cNvPr>
          <p:cNvSpPr txBox="1"/>
          <p:nvPr/>
        </p:nvSpPr>
        <p:spPr>
          <a:xfrm>
            <a:off x="3579096" y="200425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X(t)</a:t>
            </a:r>
          </a:p>
        </p:txBody>
      </p:sp>
    </p:spTree>
    <p:extLst>
      <p:ext uri="{BB962C8B-B14F-4D97-AF65-F5344CB8AC3E}">
        <p14:creationId xmlns:p14="http://schemas.microsoft.com/office/powerpoint/2010/main" val="172728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F95AE-4EA3-0A01-33EF-C50CB7DA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1.Interactions entre photons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BA0B5-1985-96CA-53E5-85857730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Idée : </a:t>
            </a:r>
            <a:r>
              <a:rPr lang="fr-FR" dirty="0">
                <a:solidFill>
                  <a:srgbClr val="FF0000"/>
                </a:solidFill>
              </a:rPr>
              <a:t>interaction lumière-matière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1869341">
            <a:off x="1359255" y="3127299"/>
            <a:ext cx="790573" cy="593510"/>
          </a:xfrm>
          <a:prstGeom prst="rect">
            <a:avLst/>
          </a:prstGeom>
          <a:noFill/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E22A9BB-EE79-F299-BEC0-0D4AE2E4AAB2}"/>
              </a:ext>
            </a:extLst>
          </p:cNvPr>
          <p:cNvCxnSpPr>
            <a:cxnSpLocks/>
          </p:cNvCxnSpPr>
          <p:nvPr/>
        </p:nvCxnSpPr>
        <p:spPr>
          <a:xfrm rot="10800000">
            <a:off x="2339628" y="3838102"/>
            <a:ext cx="639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13C9069-9857-1826-E449-6DFAC118811B}"/>
              </a:ext>
            </a:extLst>
          </p:cNvPr>
          <p:cNvCxnSpPr>
            <a:cxnSpLocks/>
          </p:cNvCxnSpPr>
          <p:nvPr/>
        </p:nvCxnSpPr>
        <p:spPr>
          <a:xfrm rot="10800000">
            <a:off x="2339628" y="2882736"/>
            <a:ext cx="639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e libre 50">
            <a:extLst>
              <a:ext uri="{FF2B5EF4-FFF2-40B4-BE49-F238E27FC236}">
                <a16:creationId xmlns:a16="http://schemas.microsoft.com/office/drawing/2014/main" id="{CEBD202E-0055-1CB8-94E1-A38278CD8569}"/>
              </a:ext>
            </a:extLst>
          </p:cNvPr>
          <p:cNvSpPr/>
          <p:nvPr/>
        </p:nvSpPr>
        <p:spPr>
          <a:xfrm rot="16200000">
            <a:off x="2207136" y="3255647"/>
            <a:ext cx="927494" cy="204210"/>
          </a:xfrm>
          <a:custGeom>
            <a:avLst/>
            <a:gdLst>
              <a:gd name="connsiteX0" fmla="*/ 0 w 698269"/>
              <a:gd name="connsiteY0" fmla="*/ 109817 h 211735"/>
              <a:gd name="connsiteX1" fmla="*/ 191193 w 698269"/>
              <a:gd name="connsiteY1" fmla="*/ 109817 h 211735"/>
              <a:gd name="connsiteX2" fmla="*/ 307571 w 698269"/>
              <a:gd name="connsiteY2" fmla="*/ 1752 h 211735"/>
              <a:gd name="connsiteX3" fmla="*/ 399011 w 698269"/>
              <a:gd name="connsiteY3" fmla="*/ 209570 h 211735"/>
              <a:gd name="connsiteX4" fmla="*/ 473825 w 698269"/>
              <a:gd name="connsiteY4" fmla="*/ 109817 h 211735"/>
              <a:gd name="connsiteX5" fmla="*/ 698269 w 698269"/>
              <a:gd name="connsiteY5" fmla="*/ 101505 h 21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269" h="211735">
                <a:moveTo>
                  <a:pt x="0" y="109817"/>
                </a:moveTo>
                <a:cubicBezTo>
                  <a:pt x="69965" y="118822"/>
                  <a:pt x="139931" y="127828"/>
                  <a:pt x="191193" y="109817"/>
                </a:cubicBezTo>
                <a:cubicBezTo>
                  <a:pt x="242455" y="91806"/>
                  <a:pt x="272935" y="-14873"/>
                  <a:pt x="307571" y="1752"/>
                </a:cubicBezTo>
                <a:cubicBezTo>
                  <a:pt x="342207" y="18377"/>
                  <a:pt x="371302" y="191559"/>
                  <a:pt x="399011" y="209570"/>
                </a:cubicBezTo>
                <a:cubicBezTo>
                  <a:pt x="426720" y="227581"/>
                  <a:pt x="423949" y="127828"/>
                  <a:pt x="473825" y="109817"/>
                </a:cubicBezTo>
                <a:cubicBezTo>
                  <a:pt x="523701" y="91806"/>
                  <a:pt x="610985" y="96655"/>
                  <a:pt x="698269" y="101505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34DD540-12F1-C249-7CA6-ABEA268D397A}"/>
              </a:ext>
            </a:extLst>
          </p:cNvPr>
          <p:cNvSpPr/>
          <p:nvPr/>
        </p:nvSpPr>
        <p:spPr>
          <a:xfrm rot="10800000">
            <a:off x="2616270" y="2822982"/>
            <a:ext cx="107435" cy="10743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514AB80A-C69C-A954-85D5-B4F77E28B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1869341">
            <a:off x="6311226" y="3175977"/>
            <a:ext cx="790573" cy="593510"/>
          </a:xfrm>
          <a:prstGeom prst="rect">
            <a:avLst/>
          </a:prstGeom>
          <a:noFill/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7ED304E-575A-C78B-BA17-D71095FFB8BD}"/>
              </a:ext>
            </a:extLst>
          </p:cNvPr>
          <p:cNvCxnSpPr>
            <a:cxnSpLocks/>
          </p:cNvCxnSpPr>
          <p:nvPr/>
        </p:nvCxnSpPr>
        <p:spPr>
          <a:xfrm rot="10800000">
            <a:off x="5611587" y="3945538"/>
            <a:ext cx="639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D0ED331-A5A1-E9C6-C462-57036E3D2380}"/>
              </a:ext>
            </a:extLst>
          </p:cNvPr>
          <p:cNvCxnSpPr>
            <a:cxnSpLocks/>
          </p:cNvCxnSpPr>
          <p:nvPr/>
        </p:nvCxnSpPr>
        <p:spPr>
          <a:xfrm rot="10800000">
            <a:off x="5611587" y="2990172"/>
            <a:ext cx="639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A9BD7E4C-6244-53FA-AB08-57A9652C7E76}"/>
              </a:ext>
            </a:extLst>
          </p:cNvPr>
          <p:cNvSpPr/>
          <p:nvPr/>
        </p:nvSpPr>
        <p:spPr>
          <a:xfrm rot="10800000">
            <a:off x="5888229" y="2930418"/>
            <a:ext cx="107435" cy="10743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C961D6B-E8C9-CB27-F118-658BC8FE6755}"/>
                  </a:ext>
                </a:extLst>
              </p:cNvPr>
              <p:cNvSpPr txBox="1"/>
              <p:nvPr/>
            </p:nvSpPr>
            <p:spPr>
              <a:xfrm>
                <a:off x="7868644" y="3037853"/>
                <a:ext cx="31374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Potentiel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fr-FR" dirty="0"/>
                  <a:t> si 1 ou deux photons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C961D6B-E8C9-CB27-F118-658BC8FE6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644" y="3037853"/>
                <a:ext cx="3137482" cy="646331"/>
              </a:xfrm>
              <a:prstGeom prst="rect">
                <a:avLst/>
              </a:prstGeom>
              <a:blipFill>
                <a:blip r:embed="rId3"/>
                <a:stretch>
                  <a:fillRect l="-1751"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A0CA5A3-8FAF-13EE-526D-DA06152AA4BA}"/>
              </a:ext>
            </a:extLst>
          </p:cNvPr>
          <p:cNvSpPr/>
          <p:nvPr/>
        </p:nvSpPr>
        <p:spPr>
          <a:xfrm>
            <a:off x="7868644" y="2965595"/>
            <a:ext cx="2565066" cy="916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606606" y="2423773"/>
            <a:ext cx="398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Atome à deux niveau dans l’espace libre </a:t>
            </a:r>
          </a:p>
        </p:txBody>
      </p:sp>
      <p:pic>
        <p:nvPicPr>
          <p:cNvPr id="17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1869341">
            <a:off x="4693201" y="3175977"/>
            <a:ext cx="790573" cy="593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017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3.Effet du déplacement sur le chauffage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421" y="1782594"/>
            <a:ext cx="2186236" cy="2305312"/>
          </a:xfrm>
          <a:prstGeom prst="rect">
            <a:avLst/>
          </a:prstGeom>
        </p:spPr>
      </p:pic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261" y="1806565"/>
            <a:ext cx="2186236" cy="2305312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2226642" y="3840480"/>
            <a:ext cx="763793" cy="24742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590941" y="3681571"/>
            <a:ext cx="1094876" cy="430306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347012" y="2302136"/>
                <a:ext cx="3139577" cy="796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Déplacement non adiabatique :</a:t>
                </a:r>
              </a:p>
              <a:p>
                <a:r>
                  <a:rPr lang="fr-FR" dirty="0"/>
                  <a:t>Durée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≃1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12" y="2302136"/>
                <a:ext cx="3139577" cy="796308"/>
              </a:xfrm>
              <a:prstGeom prst="rect">
                <a:avLst/>
              </a:prstGeom>
              <a:blipFill>
                <a:blip r:embed="rId3"/>
                <a:stretch>
                  <a:fillRect l="-1553" t="-4615" r="-777" b="-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4649893" y="3254299"/>
            <a:ext cx="75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Temp</a:t>
            </a:r>
            <a:r>
              <a:rPr lang="fr-FR" dirty="0"/>
              <a:t> 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5318485" y="3356386"/>
            <a:ext cx="164510" cy="20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22" y="4550478"/>
            <a:ext cx="2186236" cy="2305312"/>
          </a:xfrm>
          <a:prstGeom prst="rect">
            <a:avLst/>
          </a:prstGeom>
        </p:spPr>
      </p:pic>
      <p:pic>
        <p:nvPicPr>
          <p:cNvPr id="17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261" y="4509042"/>
            <a:ext cx="2186236" cy="2305312"/>
          </a:xfrm>
          <a:prstGeom prst="rect">
            <a:avLst/>
          </a:prstGeom>
        </p:spPr>
      </p:pic>
      <p:sp>
        <p:nvSpPr>
          <p:cNvPr id="18" name="Ellipse 17"/>
          <p:cNvSpPr/>
          <p:nvPr/>
        </p:nvSpPr>
        <p:spPr>
          <a:xfrm>
            <a:off x="2416694" y="6676963"/>
            <a:ext cx="125315" cy="137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5357680" y="6356026"/>
            <a:ext cx="125315" cy="137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5318485" y="6228678"/>
            <a:ext cx="164510" cy="355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646381" y="5530261"/>
            <a:ext cx="2491998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118701" y="4636403"/>
            <a:ext cx="150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Simplification 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627460" y="2356042"/>
            <a:ext cx="2491998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917412" y="4060650"/>
            <a:ext cx="356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 : Mouvement classique du centre </a:t>
            </a:r>
          </a:p>
          <a:p>
            <a:r>
              <a:rPr lang="fr-FR" dirty="0"/>
              <a:t>de masse initialement au repos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77177" y="3840480"/>
            <a:ext cx="4109421" cy="1086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 flipH="1">
                <a:off x="6822895" y="5720380"/>
                <a:ext cx="3827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Resultat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𝑜𝑠𝑐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22895" y="5720380"/>
                <a:ext cx="3827175" cy="369332"/>
              </a:xfrm>
              <a:prstGeom prst="rect">
                <a:avLst/>
              </a:prstGeom>
              <a:blipFill>
                <a:blip r:embed="rId4"/>
                <a:stretch>
                  <a:fillRect l="-1274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/>
          <p:cNvSpPr txBox="1"/>
          <p:nvPr/>
        </p:nvSpPr>
        <p:spPr>
          <a:xfrm>
            <a:off x="3574358" y="205451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X(t)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77177" y="5569539"/>
            <a:ext cx="3702558" cy="659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bas 28"/>
          <p:cNvSpPr/>
          <p:nvPr/>
        </p:nvSpPr>
        <p:spPr>
          <a:xfrm>
            <a:off x="8607133" y="5056726"/>
            <a:ext cx="182880" cy="383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393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l="1414"/>
          <a:stretch/>
        </p:blipFill>
        <p:spPr>
          <a:xfrm>
            <a:off x="548640" y="1427025"/>
            <a:ext cx="7121563" cy="53470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3.Effet du déplacement sur le chauffage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859715" y="1367958"/>
            <a:ext cx="409687" cy="376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379258" y="1359405"/>
            <a:ext cx="409687" cy="376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25645" y="3873621"/>
            <a:ext cx="409687" cy="376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412828" y="3903438"/>
            <a:ext cx="409687" cy="376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9529B3A-22E3-1AF6-F3D9-A204B1586CFA}"/>
              </a:ext>
            </a:extLst>
          </p:cNvPr>
          <p:cNvGrpSpPr/>
          <p:nvPr/>
        </p:nvGrpSpPr>
        <p:grpSpPr>
          <a:xfrm>
            <a:off x="5373189" y="6382465"/>
            <a:ext cx="313509" cy="391582"/>
            <a:chOff x="12192000" y="3429000"/>
            <a:chExt cx="313509" cy="3915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FD4392CF-D698-1DC4-11E9-8F95126369EE}"/>
                    </a:ext>
                  </a:extLst>
                </p:cNvPr>
                <p:cNvSpPr/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FD4392CF-D698-1DC4-11E9-8F95126369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blipFill>
                  <a:blip r:embed="rId3"/>
                  <a:stretch>
                    <a:fillRect l="-60526" r="-52632" b="-28000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34F031F7-83DB-E4D7-1E64-946D42887E07}"/>
                    </a:ext>
                  </a:extLst>
                </p:cNvPr>
                <p:cNvSpPr txBox="1"/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34F031F7-83DB-E4D7-1E64-946D4288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blipFill>
                  <a:blip r:embed="rId4"/>
                  <a:stretch>
                    <a:fillRect r="-9615" b="-937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AF1E5CF-98CC-522C-5E57-F6DE1FE7DEF9}"/>
              </a:ext>
            </a:extLst>
          </p:cNvPr>
          <p:cNvGrpSpPr/>
          <p:nvPr/>
        </p:nvGrpSpPr>
        <p:grpSpPr>
          <a:xfrm>
            <a:off x="1785388" y="6406882"/>
            <a:ext cx="313509" cy="391582"/>
            <a:chOff x="12192000" y="3429000"/>
            <a:chExt cx="313509" cy="3915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6BC5779-EA89-E07F-4AD2-BDC785EB8045}"/>
                    </a:ext>
                  </a:extLst>
                </p:cNvPr>
                <p:cNvSpPr/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6BC5779-EA89-E07F-4AD2-BDC785EB8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blipFill>
                  <a:blip r:embed="rId5"/>
                  <a:stretch>
                    <a:fillRect l="-64865" r="-56757" b="-28000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C3B00ED-620A-3D76-62BF-9465F21CEEAC}"/>
                    </a:ext>
                  </a:extLst>
                </p:cNvPr>
                <p:cNvSpPr txBox="1"/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C3B00ED-620A-3D76-62BF-9465F21CE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blipFill>
                  <a:blip r:embed="rId6"/>
                  <a:stretch>
                    <a:fillRect r="-11765" b="-937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270939D-CB13-DDBE-4ADD-1E6E85238A47}"/>
              </a:ext>
            </a:extLst>
          </p:cNvPr>
          <p:cNvGrpSpPr/>
          <p:nvPr/>
        </p:nvGrpSpPr>
        <p:grpSpPr>
          <a:xfrm>
            <a:off x="6194050" y="3746739"/>
            <a:ext cx="313509" cy="391582"/>
            <a:chOff x="12192000" y="3429000"/>
            <a:chExt cx="313509" cy="3915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9139D10-2DAB-57FC-5514-98E4EF0B07DA}"/>
                    </a:ext>
                  </a:extLst>
                </p:cNvPr>
                <p:cNvSpPr/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9139D10-2DAB-57FC-5514-98E4EF0B0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blipFill>
                  <a:blip r:embed="rId7"/>
                  <a:stretch>
                    <a:fillRect l="-63158" r="-52632" b="-25490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242C3B0B-A7AF-4217-D187-1952ADB4E4C6}"/>
                    </a:ext>
                  </a:extLst>
                </p:cNvPr>
                <p:cNvSpPr txBox="1"/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242C3B0B-A7AF-4217-D187-1952ADB4E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blipFill>
                  <a:blip r:embed="rId8"/>
                  <a:stretch>
                    <a:fillRect r="-9615" b="-937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10361C5-1AF9-2D6F-D2A1-CCC6D2CF1CBB}"/>
              </a:ext>
            </a:extLst>
          </p:cNvPr>
          <p:cNvGrpSpPr/>
          <p:nvPr/>
        </p:nvGrpSpPr>
        <p:grpSpPr>
          <a:xfrm>
            <a:off x="2663621" y="3737725"/>
            <a:ext cx="313509" cy="391582"/>
            <a:chOff x="12192000" y="3429000"/>
            <a:chExt cx="313509" cy="3915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74160A9-0962-0851-E663-6E10C1A902DF}"/>
                    </a:ext>
                  </a:extLst>
                </p:cNvPr>
                <p:cNvSpPr/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74160A9-0962-0851-E663-6E10C1A902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blipFill>
                  <a:blip r:embed="rId9"/>
                  <a:stretch>
                    <a:fillRect l="-64865" r="-56757" b="-25490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E7EC5375-46C7-3856-8B5F-F1C1AFE956D6}"/>
                    </a:ext>
                  </a:extLst>
                </p:cNvPr>
                <p:cNvSpPr txBox="1"/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E7EC5375-46C7-3856-8B5F-F1C1AFE95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blipFill>
                  <a:blip r:embed="rId10"/>
                  <a:stretch>
                    <a:fillRect r="-11765" b="-109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8908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l="1414"/>
          <a:stretch/>
        </p:blipFill>
        <p:spPr>
          <a:xfrm>
            <a:off x="548640" y="1427025"/>
            <a:ext cx="7121563" cy="53470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3.Effet du déplacement sur le chauffage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859715" y="1367958"/>
            <a:ext cx="409687" cy="376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379258" y="1359405"/>
            <a:ext cx="409687" cy="376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25645" y="3873621"/>
            <a:ext cx="409687" cy="376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412828" y="3903438"/>
            <a:ext cx="409687" cy="376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9529B3A-22E3-1AF6-F3D9-A204B1586CFA}"/>
              </a:ext>
            </a:extLst>
          </p:cNvPr>
          <p:cNvGrpSpPr/>
          <p:nvPr/>
        </p:nvGrpSpPr>
        <p:grpSpPr>
          <a:xfrm>
            <a:off x="5373189" y="6382465"/>
            <a:ext cx="313509" cy="391582"/>
            <a:chOff x="12192000" y="3429000"/>
            <a:chExt cx="313509" cy="3915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FD4392CF-D698-1DC4-11E9-8F95126369EE}"/>
                    </a:ext>
                  </a:extLst>
                </p:cNvPr>
                <p:cNvSpPr/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FD4392CF-D698-1DC4-11E9-8F95126369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blipFill>
                  <a:blip r:embed="rId3"/>
                  <a:stretch>
                    <a:fillRect l="-60526" r="-52632" b="-28000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34F031F7-83DB-E4D7-1E64-946D42887E07}"/>
                    </a:ext>
                  </a:extLst>
                </p:cNvPr>
                <p:cNvSpPr txBox="1"/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34F031F7-83DB-E4D7-1E64-946D4288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blipFill>
                  <a:blip r:embed="rId4"/>
                  <a:stretch>
                    <a:fillRect r="-9615" b="-937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AF1E5CF-98CC-522C-5E57-F6DE1FE7DEF9}"/>
              </a:ext>
            </a:extLst>
          </p:cNvPr>
          <p:cNvGrpSpPr/>
          <p:nvPr/>
        </p:nvGrpSpPr>
        <p:grpSpPr>
          <a:xfrm>
            <a:off x="1785388" y="6406882"/>
            <a:ext cx="313509" cy="391582"/>
            <a:chOff x="12192000" y="3429000"/>
            <a:chExt cx="313509" cy="3915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6BC5779-EA89-E07F-4AD2-BDC785EB8045}"/>
                    </a:ext>
                  </a:extLst>
                </p:cNvPr>
                <p:cNvSpPr/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6BC5779-EA89-E07F-4AD2-BDC785EB8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blipFill>
                  <a:blip r:embed="rId5"/>
                  <a:stretch>
                    <a:fillRect l="-64865" r="-56757" b="-28000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C3B00ED-620A-3D76-62BF-9465F21CEEAC}"/>
                    </a:ext>
                  </a:extLst>
                </p:cNvPr>
                <p:cNvSpPr txBox="1"/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C3B00ED-620A-3D76-62BF-9465F21CE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blipFill>
                  <a:blip r:embed="rId6"/>
                  <a:stretch>
                    <a:fillRect r="-11765" b="-937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270939D-CB13-DDBE-4ADD-1E6E85238A47}"/>
              </a:ext>
            </a:extLst>
          </p:cNvPr>
          <p:cNvGrpSpPr/>
          <p:nvPr/>
        </p:nvGrpSpPr>
        <p:grpSpPr>
          <a:xfrm>
            <a:off x="6194050" y="3746739"/>
            <a:ext cx="313509" cy="391582"/>
            <a:chOff x="12192000" y="3429000"/>
            <a:chExt cx="313509" cy="3915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9139D10-2DAB-57FC-5514-98E4EF0B07DA}"/>
                    </a:ext>
                  </a:extLst>
                </p:cNvPr>
                <p:cNvSpPr/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9139D10-2DAB-57FC-5514-98E4EF0B0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blipFill>
                  <a:blip r:embed="rId7"/>
                  <a:stretch>
                    <a:fillRect l="-63158" r="-52632" b="-25490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242C3B0B-A7AF-4217-D187-1952ADB4E4C6}"/>
                    </a:ext>
                  </a:extLst>
                </p:cNvPr>
                <p:cNvSpPr txBox="1"/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242C3B0B-A7AF-4217-D187-1952ADB4E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blipFill>
                  <a:blip r:embed="rId8"/>
                  <a:stretch>
                    <a:fillRect r="-9615" b="-937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10361C5-1AF9-2D6F-D2A1-CCC6D2CF1CBB}"/>
              </a:ext>
            </a:extLst>
          </p:cNvPr>
          <p:cNvGrpSpPr/>
          <p:nvPr/>
        </p:nvGrpSpPr>
        <p:grpSpPr>
          <a:xfrm>
            <a:off x="2663621" y="3737725"/>
            <a:ext cx="313509" cy="391582"/>
            <a:chOff x="12192000" y="3429000"/>
            <a:chExt cx="313509" cy="3915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74160A9-0962-0851-E663-6E10C1A902DF}"/>
                    </a:ext>
                  </a:extLst>
                </p:cNvPr>
                <p:cNvSpPr/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74160A9-0962-0851-E663-6E10C1A902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blipFill>
                  <a:blip r:embed="rId9"/>
                  <a:stretch>
                    <a:fillRect l="-64865" r="-56757" b="-25490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E7EC5375-46C7-3856-8B5F-F1C1AFE956D6}"/>
                    </a:ext>
                  </a:extLst>
                </p:cNvPr>
                <p:cNvSpPr txBox="1"/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E7EC5375-46C7-3856-8B5F-F1C1AFE95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blipFill>
                  <a:blip r:embed="rId10"/>
                  <a:stretch>
                    <a:fillRect r="-11765" b="-109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EEF70B7A-1EB2-B1C5-A56D-A9E8A3D90091}"/>
              </a:ext>
            </a:extLst>
          </p:cNvPr>
          <p:cNvSpPr txBox="1"/>
          <p:nvPr/>
        </p:nvSpPr>
        <p:spPr>
          <a:xfrm>
            <a:off x="8412481" y="2635624"/>
            <a:ext cx="2941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ne peut faire que des rampes de fréquences </a:t>
            </a:r>
          </a:p>
        </p:txBody>
      </p:sp>
      <p:sp>
        <p:nvSpPr>
          <p:cNvPr id="21" name="Flèche vers le bas 3">
            <a:extLst>
              <a:ext uri="{FF2B5EF4-FFF2-40B4-BE49-F238E27FC236}">
                <a16:creationId xmlns:a16="http://schemas.microsoft.com/office/drawing/2014/main" id="{2FEA71FF-7D71-B0E7-1214-F6BE41AB4A7B}"/>
              </a:ext>
            </a:extLst>
          </p:cNvPr>
          <p:cNvSpPr/>
          <p:nvPr/>
        </p:nvSpPr>
        <p:spPr>
          <a:xfrm>
            <a:off x="9552791" y="3567028"/>
            <a:ext cx="408790" cy="613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33BE638-3C2C-5FE3-136D-49F9A040EC29}"/>
              </a:ext>
            </a:extLst>
          </p:cNvPr>
          <p:cNvSpPr txBox="1"/>
          <p:nvPr/>
        </p:nvSpPr>
        <p:spPr>
          <a:xfrm>
            <a:off x="8593071" y="4279956"/>
            <a:ext cx="2941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Mouvement linéaire par morceaux</a:t>
            </a:r>
          </a:p>
        </p:txBody>
      </p:sp>
      <p:sp>
        <p:nvSpPr>
          <p:cNvPr id="23" name="Flèche vers le bas 11">
            <a:extLst>
              <a:ext uri="{FF2B5EF4-FFF2-40B4-BE49-F238E27FC236}">
                <a16:creationId xmlns:a16="http://schemas.microsoft.com/office/drawing/2014/main" id="{106D84E6-C20B-E2A6-7203-75EA991D67F6}"/>
              </a:ext>
            </a:extLst>
          </p:cNvPr>
          <p:cNvSpPr/>
          <p:nvPr/>
        </p:nvSpPr>
        <p:spPr>
          <a:xfrm>
            <a:off x="9595821" y="5026029"/>
            <a:ext cx="408790" cy="613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773B19-A738-BF3A-6100-20F0034B7AEA}"/>
                  </a:ext>
                </a:extLst>
              </p:cNvPr>
              <p:cNvSpPr/>
              <p:nvPr/>
            </p:nvSpPr>
            <p:spPr>
              <a:xfrm>
                <a:off x="9010402" y="5739622"/>
                <a:ext cx="1745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Choix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773B19-A738-BF3A-6100-20F0034B7A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402" y="5739622"/>
                <a:ext cx="1745478" cy="369332"/>
              </a:xfrm>
              <a:prstGeom prst="rect">
                <a:avLst/>
              </a:prstGeom>
              <a:blipFill>
                <a:blip r:embed="rId11"/>
                <a:stretch>
                  <a:fillRect l="-2797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1384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3.Effet du déplacement sur le chauffage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722" y="2417295"/>
            <a:ext cx="8919159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6722" y="2417295"/>
            <a:ext cx="484095" cy="31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607324" y="2457150"/>
            <a:ext cx="484095" cy="31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441602" y="2403362"/>
            <a:ext cx="484095" cy="31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990165" y="1730543"/>
                <a:ext cx="4427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Choix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à intervalle réguliers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165" y="1730543"/>
                <a:ext cx="4427815" cy="369332"/>
              </a:xfrm>
              <a:prstGeom prst="rect">
                <a:avLst/>
              </a:prstGeom>
              <a:blipFill>
                <a:blip r:embed="rId3"/>
                <a:stretch>
                  <a:fillRect l="-1100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840817" y="1613647"/>
            <a:ext cx="4839682" cy="599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366298" y="2715333"/>
            <a:ext cx="3359076" cy="4142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11910" y="3271207"/>
                <a:ext cx="1390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𝑚𝑜𝑟𝑐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0" y="3271207"/>
                <a:ext cx="13906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11910" y="3196200"/>
            <a:ext cx="1390637" cy="599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0A91D53-92E9-56A4-2628-AA6C17C0C2AC}"/>
              </a:ext>
            </a:extLst>
          </p:cNvPr>
          <p:cNvGrpSpPr/>
          <p:nvPr/>
        </p:nvGrpSpPr>
        <p:grpSpPr>
          <a:xfrm>
            <a:off x="2760748" y="6421735"/>
            <a:ext cx="313509" cy="391582"/>
            <a:chOff x="12192000" y="3429000"/>
            <a:chExt cx="313509" cy="3915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7249B31-82B5-9C6F-2CF8-B7A3CA34D2C5}"/>
                    </a:ext>
                  </a:extLst>
                </p:cNvPr>
                <p:cNvSpPr/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7249B31-82B5-9C6F-2CF8-B7A3CA34D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blipFill>
                  <a:blip r:embed="rId5"/>
                  <a:stretch>
                    <a:fillRect l="-64865" r="-56757" b="-25490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A938F10-436E-6D92-85CB-A4244BCD38FC}"/>
                    </a:ext>
                  </a:extLst>
                </p:cNvPr>
                <p:cNvSpPr txBox="1"/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A938F10-436E-6D92-85CB-A4244BCD3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blipFill>
                  <a:blip r:embed="rId6"/>
                  <a:stretch>
                    <a:fillRect r="-11765" b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12B6E8F-342B-DD1C-FFCA-D4D2D45F003B}"/>
              </a:ext>
            </a:extLst>
          </p:cNvPr>
          <p:cNvGrpSpPr/>
          <p:nvPr/>
        </p:nvGrpSpPr>
        <p:grpSpPr>
          <a:xfrm>
            <a:off x="2603993" y="2337684"/>
            <a:ext cx="313509" cy="391582"/>
            <a:chOff x="12192000" y="3429000"/>
            <a:chExt cx="313509" cy="3915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618BD0-0541-C70F-BA34-D266AF020135}"/>
                    </a:ext>
                  </a:extLst>
                </p:cNvPr>
                <p:cNvSpPr/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618BD0-0541-C70F-BA34-D266AF020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blipFill>
                  <a:blip r:embed="rId7"/>
                  <a:stretch>
                    <a:fillRect l="-63158" r="-52632" b="-25490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E98806B-21BF-8EF3-412F-B05151E24FF3}"/>
                    </a:ext>
                  </a:extLst>
                </p:cNvPr>
                <p:cNvSpPr txBox="1"/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E98806B-21BF-8EF3-412F-B05151E24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blipFill>
                  <a:blip r:embed="rId8"/>
                  <a:stretch>
                    <a:fillRect r="-9615" b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37F20DEE-66FF-34D5-EB1C-D8DBB6F6F04D}"/>
              </a:ext>
            </a:extLst>
          </p:cNvPr>
          <p:cNvGrpSpPr/>
          <p:nvPr/>
        </p:nvGrpSpPr>
        <p:grpSpPr>
          <a:xfrm>
            <a:off x="5502792" y="2306528"/>
            <a:ext cx="313509" cy="391582"/>
            <a:chOff x="12192000" y="3429000"/>
            <a:chExt cx="313509" cy="3915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C86C99E-DF42-8255-35CC-23013D936F04}"/>
                    </a:ext>
                  </a:extLst>
                </p:cNvPr>
                <p:cNvSpPr/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C86C99E-DF42-8255-35CC-23013D936F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blipFill>
                  <a:blip r:embed="rId9"/>
                  <a:stretch>
                    <a:fillRect l="-60526" r="-52632" b="-25490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954F96B0-FD9B-4929-FA72-4EF780128819}"/>
                    </a:ext>
                  </a:extLst>
                </p:cNvPr>
                <p:cNvSpPr txBox="1"/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954F96B0-FD9B-4929-FA72-4EF780128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blipFill>
                  <a:blip r:embed="rId10"/>
                  <a:stretch>
                    <a:fillRect r="-11765" b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4451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du contenu 3">
            <a:extLst>
              <a:ext uri="{FF2B5EF4-FFF2-40B4-BE49-F238E27FC236}">
                <a16:creationId xmlns:a16="http://schemas.microsoft.com/office/drawing/2014/main" id="{9E89862A-48F5-C8A8-8EE1-071DD601D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89" t="-1" b="249"/>
          <a:stretch/>
        </p:blipFill>
        <p:spPr>
          <a:xfrm>
            <a:off x="7347357" y="2435842"/>
            <a:ext cx="2899721" cy="434055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3.Effet du déplacement sur le chauffage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722" y="2417295"/>
            <a:ext cx="8919159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6722" y="2417295"/>
            <a:ext cx="484095" cy="31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607324" y="2457150"/>
            <a:ext cx="484095" cy="31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441602" y="2403362"/>
            <a:ext cx="484095" cy="31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990165" y="1730543"/>
                <a:ext cx="4427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Choix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à intervalle réguliers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165" y="1730543"/>
                <a:ext cx="4427815" cy="369332"/>
              </a:xfrm>
              <a:prstGeom prst="rect">
                <a:avLst/>
              </a:prstGeom>
              <a:blipFill>
                <a:blip r:embed="rId3"/>
                <a:stretch>
                  <a:fillRect l="-1100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840817" y="1613647"/>
            <a:ext cx="4839682" cy="599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11910" y="3271207"/>
                <a:ext cx="1390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𝑚𝑜𝑟𝑐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0" y="3271207"/>
                <a:ext cx="13906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11910" y="3196200"/>
            <a:ext cx="1390637" cy="599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0A91D53-92E9-56A4-2628-AA6C17C0C2AC}"/>
              </a:ext>
            </a:extLst>
          </p:cNvPr>
          <p:cNvGrpSpPr/>
          <p:nvPr/>
        </p:nvGrpSpPr>
        <p:grpSpPr>
          <a:xfrm>
            <a:off x="2760748" y="6421735"/>
            <a:ext cx="313509" cy="391582"/>
            <a:chOff x="12192000" y="3429000"/>
            <a:chExt cx="313509" cy="3915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7249B31-82B5-9C6F-2CF8-B7A3CA34D2C5}"/>
                    </a:ext>
                  </a:extLst>
                </p:cNvPr>
                <p:cNvSpPr/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7249B31-82B5-9C6F-2CF8-B7A3CA34D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blipFill>
                  <a:blip r:embed="rId5"/>
                  <a:stretch>
                    <a:fillRect l="-64865" r="-56757" b="-25490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A938F10-436E-6D92-85CB-A4244BCD38FC}"/>
                    </a:ext>
                  </a:extLst>
                </p:cNvPr>
                <p:cNvSpPr txBox="1"/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A938F10-436E-6D92-85CB-A4244BCD3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blipFill>
                  <a:blip r:embed="rId6"/>
                  <a:stretch>
                    <a:fillRect r="-11765" b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12B6E8F-342B-DD1C-FFCA-D4D2D45F003B}"/>
              </a:ext>
            </a:extLst>
          </p:cNvPr>
          <p:cNvGrpSpPr/>
          <p:nvPr/>
        </p:nvGrpSpPr>
        <p:grpSpPr>
          <a:xfrm>
            <a:off x="2603993" y="2337684"/>
            <a:ext cx="313509" cy="391582"/>
            <a:chOff x="12192000" y="3429000"/>
            <a:chExt cx="313509" cy="3915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618BD0-0541-C70F-BA34-D266AF020135}"/>
                    </a:ext>
                  </a:extLst>
                </p:cNvPr>
                <p:cNvSpPr/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618BD0-0541-C70F-BA34-D266AF020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blipFill>
                  <a:blip r:embed="rId7"/>
                  <a:stretch>
                    <a:fillRect l="-63158" r="-52632" b="-25490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E98806B-21BF-8EF3-412F-B05151E24FF3}"/>
                    </a:ext>
                  </a:extLst>
                </p:cNvPr>
                <p:cNvSpPr txBox="1"/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E98806B-21BF-8EF3-412F-B05151E24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blipFill>
                  <a:blip r:embed="rId8"/>
                  <a:stretch>
                    <a:fillRect r="-9615" b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37F20DEE-66FF-34D5-EB1C-D8DBB6F6F04D}"/>
              </a:ext>
            </a:extLst>
          </p:cNvPr>
          <p:cNvGrpSpPr/>
          <p:nvPr/>
        </p:nvGrpSpPr>
        <p:grpSpPr>
          <a:xfrm>
            <a:off x="5502792" y="2306528"/>
            <a:ext cx="313509" cy="391582"/>
            <a:chOff x="12192000" y="3429000"/>
            <a:chExt cx="313509" cy="3915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C86C99E-DF42-8255-35CC-23013D936F04}"/>
                    </a:ext>
                  </a:extLst>
                </p:cNvPr>
                <p:cNvSpPr/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C86C99E-DF42-8255-35CC-23013D936F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7796" y="3500846"/>
                  <a:ext cx="217713" cy="296725"/>
                </a:xfrm>
                <a:prstGeom prst="rect">
                  <a:avLst/>
                </a:prstGeom>
                <a:blipFill>
                  <a:blip r:embed="rId9"/>
                  <a:stretch>
                    <a:fillRect l="-60526" r="-52632" b="-25490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954F96B0-FD9B-4929-FA72-4EF780128819}"/>
                    </a:ext>
                  </a:extLst>
                </p:cNvPr>
                <p:cNvSpPr txBox="1"/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954F96B0-FD9B-4929-FA72-4EF780128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0" y="3429000"/>
                  <a:ext cx="313509" cy="391582"/>
                </a:xfrm>
                <a:prstGeom prst="rect">
                  <a:avLst/>
                </a:prstGeom>
                <a:blipFill>
                  <a:blip r:embed="rId10"/>
                  <a:stretch>
                    <a:fillRect r="-11765" b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20474D8-2E4F-31E5-85E2-461D807FE425}"/>
              </a:ext>
            </a:extLst>
          </p:cNvPr>
          <p:cNvSpPr/>
          <p:nvPr/>
        </p:nvSpPr>
        <p:spPr>
          <a:xfrm>
            <a:off x="7441602" y="2403362"/>
            <a:ext cx="484095" cy="311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2">
            <a:extLst>
              <a:ext uri="{FF2B5EF4-FFF2-40B4-BE49-F238E27FC236}">
                <a16:creationId xmlns:a16="http://schemas.microsoft.com/office/drawing/2014/main" id="{28145ABE-3FF7-7F94-AB5C-8CC4DB663778}"/>
              </a:ext>
            </a:extLst>
          </p:cNvPr>
          <p:cNvSpPr/>
          <p:nvPr/>
        </p:nvSpPr>
        <p:spPr>
          <a:xfrm rot="18470680">
            <a:off x="8864228" y="2434026"/>
            <a:ext cx="473121" cy="279662"/>
          </a:xfrm>
          <a:prstGeom prst="rightArrow">
            <a:avLst>
              <a:gd name="adj1" fmla="val 50000"/>
              <a:gd name="adj2" fmla="val 5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9326FFA-8F8C-0D03-868C-29EEE725519F}"/>
                  </a:ext>
                </a:extLst>
              </p:cNvPr>
              <p:cNvSpPr txBox="1"/>
              <p:nvPr/>
            </p:nvSpPr>
            <p:spPr>
              <a:xfrm>
                <a:off x="9339803" y="1520889"/>
                <a:ext cx="2111169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𝑚𝑜𝑟𝑐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   </m:t>
                      </m:r>
                    </m:oMath>
                  </m:oMathPara>
                </a14:m>
                <a:endParaRPr lang="fr-FR" b="0" dirty="0"/>
              </a:p>
              <a:p>
                <a:r>
                  <a:rPr lang="fr-FR" dirty="0"/>
                  <a:t>Choix judicieux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9326FFA-8F8C-0D03-868C-29EEE7255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803" y="1520889"/>
                <a:ext cx="2111169" cy="945580"/>
              </a:xfrm>
              <a:prstGeom prst="rect">
                <a:avLst/>
              </a:prstGeom>
              <a:blipFill>
                <a:blip r:embed="rId11"/>
                <a:stretch>
                  <a:fillRect l="-2312" b="-70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AB2E22E1-7C5A-0707-8F05-268904A0A4FD}"/>
              </a:ext>
            </a:extLst>
          </p:cNvPr>
          <p:cNvSpPr/>
          <p:nvPr/>
        </p:nvSpPr>
        <p:spPr>
          <a:xfrm>
            <a:off x="9336263" y="1539886"/>
            <a:ext cx="2114710" cy="91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3671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et perspectives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qui respecte les contraintes</a:t>
            </a:r>
          </a:p>
          <a:p>
            <a:r>
              <a:rPr lang="fr-FR" dirty="0"/>
              <a:t>Déplacement qui limite le chauffage </a:t>
            </a:r>
          </a:p>
        </p:txBody>
      </p:sp>
    </p:spTree>
    <p:extLst>
      <p:ext uri="{BB962C8B-B14F-4D97-AF65-F5344CB8AC3E}">
        <p14:creationId xmlns:p14="http://schemas.microsoft.com/office/powerpoint/2010/main" val="12769592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et perspectives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qui respecte les contraintes</a:t>
            </a:r>
          </a:p>
          <a:p>
            <a:r>
              <a:rPr lang="fr-FR" dirty="0"/>
              <a:t>Déplacement qui limite le chauffage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Suite :</a:t>
            </a:r>
          </a:p>
          <a:p>
            <a:r>
              <a:rPr lang="fr-FR" dirty="0"/>
              <a:t>Implémenter la configuration sur l’expérience </a:t>
            </a:r>
          </a:p>
          <a:p>
            <a:r>
              <a:rPr lang="fr-FR" dirty="0"/>
              <a:t>Réaliser la C-C-Phase</a:t>
            </a:r>
          </a:p>
        </p:txBody>
      </p:sp>
    </p:spTree>
    <p:extLst>
      <p:ext uri="{BB962C8B-B14F-4D97-AF65-F5344CB8AC3E}">
        <p14:creationId xmlns:p14="http://schemas.microsoft.com/office/powerpoint/2010/main" val="41685849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20788" y="2764080"/>
            <a:ext cx="10515600" cy="1325563"/>
          </a:xfrm>
        </p:spPr>
        <p:txBody>
          <a:bodyPr/>
          <a:lstStyle/>
          <a:p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89719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F95AE-4EA3-0A01-33EF-C50CB7DA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1.Interactions entre photons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BA0B5-1985-96CA-53E5-85857730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Idée : </a:t>
            </a:r>
            <a:r>
              <a:rPr lang="fr-FR" dirty="0">
                <a:solidFill>
                  <a:srgbClr val="FF0000"/>
                </a:solidFill>
              </a:rPr>
              <a:t>interaction lumière-matière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Problème :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D5932329-101F-E07F-69CB-93D612B64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1869341">
            <a:off x="1359255" y="3127299"/>
            <a:ext cx="790573" cy="593510"/>
          </a:xfrm>
          <a:prstGeom prst="rect">
            <a:avLst/>
          </a:prstGeom>
          <a:noFill/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E22A9BB-EE79-F299-BEC0-0D4AE2E4AAB2}"/>
              </a:ext>
            </a:extLst>
          </p:cNvPr>
          <p:cNvCxnSpPr>
            <a:cxnSpLocks/>
          </p:cNvCxnSpPr>
          <p:nvPr/>
        </p:nvCxnSpPr>
        <p:spPr>
          <a:xfrm rot="10800000">
            <a:off x="2339628" y="3838102"/>
            <a:ext cx="639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13C9069-9857-1826-E449-6DFAC118811B}"/>
              </a:ext>
            </a:extLst>
          </p:cNvPr>
          <p:cNvCxnSpPr>
            <a:cxnSpLocks/>
          </p:cNvCxnSpPr>
          <p:nvPr/>
        </p:nvCxnSpPr>
        <p:spPr>
          <a:xfrm rot="10800000">
            <a:off x="2339628" y="2882736"/>
            <a:ext cx="639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e libre 50">
            <a:extLst>
              <a:ext uri="{FF2B5EF4-FFF2-40B4-BE49-F238E27FC236}">
                <a16:creationId xmlns:a16="http://schemas.microsoft.com/office/drawing/2014/main" id="{CEBD202E-0055-1CB8-94E1-A38278CD8569}"/>
              </a:ext>
            </a:extLst>
          </p:cNvPr>
          <p:cNvSpPr/>
          <p:nvPr/>
        </p:nvSpPr>
        <p:spPr>
          <a:xfrm rot="16200000">
            <a:off x="2207136" y="3255647"/>
            <a:ext cx="927494" cy="204210"/>
          </a:xfrm>
          <a:custGeom>
            <a:avLst/>
            <a:gdLst>
              <a:gd name="connsiteX0" fmla="*/ 0 w 698269"/>
              <a:gd name="connsiteY0" fmla="*/ 109817 h 211735"/>
              <a:gd name="connsiteX1" fmla="*/ 191193 w 698269"/>
              <a:gd name="connsiteY1" fmla="*/ 109817 h 211735"/>
              <a:gd name="connsiteX2" fmla="*/ 307571 w 698269"/>
              <a:gd name="connsiteY2" fmla="*/ 1752 h 211735"/>
              <a:gd name="connsiteX3" fmla="*/ 399011 w 698269"/>
              <a:gd name="connsiteY3" fmla="*/ 209570 h 211735"/>
              <a:gd name="connsiteX4" fmla="*/ 473825 w 698269"/>
              <a:gd name="connsiteY4" fmla="*/ 109817 h 211735"/>
              <a:gd name="connsiteX5" fmla="*/ 698269 w 698269"/>
              <a:gd name="connsiteY5" fmla="*/ 101505 h 21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269" h="211735">
                <a:moveTo>
                  <a:pt x="0" y="109817"/>
                </a:moveTo>
                <a:cubicBezTo>
                  <a:pt x="69965" y="118822"/>
                  <a:pt x="139931" y="127828"/>
                  <a:pt x="191193" y="109817"/>
                </a:cubicBezTo>
                <a:cubicBezTo>
                  <a:pt x="242455" y="91806"/>
                  <a:pt x="272935" y="-14873"/>
                  <a:pt x="307571" y="1752"/>
                </a:cubicBezTo>
                <a:cubicBezTo>
                  <a:pt x="342207" y="18377"/>
                  <a:pt x="371302" y="191559"/>
                  <a:pt x="399011" y="209570"/>
                </a:cubicBezTo>
                <a:cubicBezTo>
                  <a:pt x="426720" y="227581"/>
                  <a:pt x="423949" y="127828"/>
                  <a:pt x="473825" y="109817"/>
                </a:cubicBezTo>
                <a:cubicBezTo>
                  <a:pt x="523701" y="91806"/>
                  <a:pt x="610985" y="96655"/>
                  <a:pt x="698269" y="101505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34DD540-12F1-C249-7CA6-ABEA268D397A}"/>
              </a:ext>
            </a:extLst>
          </p:cNvPr>
          <p:cNvSpPr/>
          <p:nvPr/>
        </p:nvSpPr>
        <p:spPr>
          <a:xfrm rot="10800000">
            <a:off x="2616270" y="2822982"/>
            <a:ext cx="107435" cy="10743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514AB80A-C69C-A954-85D5-B4F77E28B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1869341">
            <a:off x="6311226" y="3175977"/>
            <a:ext cx="790573" cy="593510"/>
          </a:xfrm>
          <a:prstGeom prst="rect">
            <a:avLst/>
          </a:prstGeom>
          <a:noFill/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7ED304E-575A-C78B-BA17-D71095FFB8BD}"/>
              </a:ext>
            </a:extLst>
          </p:cNvPr>
          <p:cNvCxnSpPr>
            <a:cxnSpLocks/>
          </p:cNvCxnSpPr>
          <p:nvPr/>
        </p:nvCxnSpPr>
        <p:spPr>
          <a:xfrm rot="10800000">
            <a:off x="5611587" y="3945538"/>
            <a:ext cx="639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D0ED331-A5A1-E9C6-C462-57036E3D2380}"/>
              </a:ext>
            </a:extLst>
          </p:cNvPr>
          <p:cNvCxnSpPr>
            <a:cxnSpLocks/>
          </p:cNvCxnSpPr>
          <p:nvPr/>
        </p:nvCxnSpPr>
        <p:spPr>
          <a:xfrm rot="10800000">
            <a:off x="5611587" y="2990172"/>
            <a:ext cx="639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A9BD7E4C-6244-53FA-AB08-57A9652C7E76}"/>
              </a:ext>
            </a:extLst>
          </p:cNvPr>
          <p:cNvSpPr/>
          <p:nvPr/>
        </p:nvSpPr>
        <p:spPr>
          <a:xfrm rot="10800000">
            <a:off x="5888229" y="2930418"/>
            <a:ext cx="107435" cy="10743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C961D6B-E8C9-CB27-F118-658BC8FE6755}"/>
                  </a:ext>
                </a:extLst>
              </p:cNvPr>
              <p:cNvSpPr txBox="1"/>
              <p:nvPr/>
            </p:nvSpPr>
            <p:spPr>
              <a:xfrm>
                <a:off x="7868644" y="3037853"/>
                <a:ext cx="31374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Potentiel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fr-FR" dirty="0"/>
                  <a:t> si 1 ou deux photons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C961D6B-E8C9-CB27-F118-658BC8FE6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644" y="3037853"/>
                <a:ext cx="3137482" cy="646331"/>
              </a:xfrm>
              <a:prstGeom prst="rect">
                <a:avLst/>
              </a:prstGeom>
              <a:blipFill>
                <a:blip r:embed="rId3"/>
                <a:stretch>
                  <a:fillRect l="-1751"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A0CA5A3-8FAF-13EE-526D-DA06152AA4BA}"/>
              </a:ext>
            </a:extLst>
          </p:cNvPr>
          <p:cNvSpPr/>
          <p:nvPr/>
        </p:nvSpPr>
        <p:spPr>
          <a:xfrm>
            <a:off x="7868644" y="2965595"/>
            <a:ext cx="2565066" cy="916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06F0E15-8994-CC28-4E5C-624724BAA9DB}"/>
              </a:ext>
            </a:extLst>
          </p:cNvPr>
          <p:cNvGrpSpPr/>
          <p:nvPr/>
        </p:nvGrpSpPr>
        <p:grpSpPr>
          <a:xfrm>
            <a:off x="3540475" y="4780712"/>
            <a:ext cx="2555525" cy="1694587"/>
            <a:chOff x="3960691" y="2025923"/>
            <a:chExt cx="2555525" cy="169458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6923F8A2-8B60-54C6-7137-4614A8990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767" y="2025923"/>
              <a:ext cx="2259449" cy="1694587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39CEB17-3F3A-8062-8A6E-37F13FE5ABDE}"/>
                </a:ext>
              </a:extLst>
            </p:cNvPr>
            <p:cNvSpPr txBox="1"/>
            <p:nvPr/>
          </p:nvSpPr>
          <p:spPr>
            <a:xfrm>
              <a:off x="3960691" y="2136336"/>
              <a:ext cx="1175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|</a:t>
              </a:r>
              <a:r>
                <a:rPr lang="fr-FR" dirty="0" err="1"/>
                <a:t>E</a:t>
              </a:r>
              <a:r>
                <a:rPr lang="fr-FR" baseline="-25000" dirty="0" err="1"/>
                <a:t>out</a:t>
              </a:r>
              <a:r>
                <a:rPr lang="fr-FR" dirty="0"/>
                <a:t>(</a:t>
              </a:r>
              <a:r>
                <a:rPr lang="fr-FR" dirty="0">
                  <a:sym typeface="Symbol" panose="05050102010706020507" pitchFamily="18" charset="2"/>
                </a:rPr>
                <a:t>,</a:t>
              </a:r>
              <a:r>
                <a:rPr lang="fr-FR" dirty="0"/>
                <a:t>)|</a:t>
              </a: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7141920E-B58D-CC39-95DF-6C990F8ED45F}"/>
              </a:ext>
            </a:extLst>
          </p:cNvPr>
          <p:cNvSpPr txBox="1"/>
          <p:nvPr/>
        </p:nvSpPr>
        <p:spPr>
          <a:xfrm>
            <a:off x="6845646" y="5677533"/>
            <a:ext cx="314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Bakr</a:t>
            </a:r>
            <a:r>
              <a:rPr lang="fr-FR" dirty="0"/>
              <a:t> &amp;al, Nature </a:t>
            </a:r>
            <a:r>
              <a:rPr lang="fr-FR" b="1" dirty="0"/>
              <a:t>462</a:t>
            </a:r>
            <a:r>
              <a:rPr lang="fr-FR" dirty="0"/>
              <a:t>, 74 (2009)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7949DBA-B5A8-D1B1-CFC6-62655E0B5515}"/>
                  </a:ext>
                </a:extLst>
              </p:cNvPr>
              <p:cNvSpPr txBox="1"/>
              <p:nvPr/>
            </p:nvSpPr>
            <p:spPr>
              <a:xfrm>
                <a:off x="6587952" y="5308201"/>
                <a:ext cx="3850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collecte maximale du photon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&lt;20%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7949DBA-B5A8-D1B1-CFC6-62655E0B5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952" y="5308201"/>
                <a:ext cx="3850285" cy="369332"/>
              </a:xfrm>
              <a:prstGeom prst="rect">
                <a:avLst/>
              </a:prstGeom>
              <a:blipFill>
                <a:blip r:embed="rId5"/>
                <a:stretch>
                  <a:fillRect l="-1426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304369C-E152-FB9A-8EE0-8E0753518402}"/>
              </a:ext>
            </a:extLst>
          </p:cNvPr>
          <p:cNvCxnSpPr/>
          <p:nvPr/>
        </p:nvCxnSpPr>
        <p:spPr>
          <a:xfrm>
            <a:off x="986096" y="6169640"/>
            <a:ext cx="639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0B29956-164F-0207-30D0-49BA6374A30D}"/>
              </a:ext>
            </a:extLst>
          </p:cNvPr>
          <p:cNvCxnSpPr/>
          <p:nvPr/>
        </p:nvCxnSpPr>
        <p:spPr>
          <a:xfrm>
            <a:off x="986096" y="5214274"/>
            <a:ext cx="639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rme libre 50">
            <a:extLst>
              <a:ext uri="{FF2B5EF4-FFF2-40B4-BE49-F238E27FC236}">
                <a16:creationId xmlns:a16="http://schemas.microsoft.com/office/drawing/2014/main" id="{B7CD4440-E49F-687A-80CC-2AABB8484347}"/>
              </a:ext>
            </a:extLst>
          </p:cNvPr>
          <p:cNvSpPr/>
          <p:nvPr/>
        </p:nvSpPr>
        <p:spPr>
          <a:xfrm rot="5400000">
            <a:off x="853604" y="5587185"/>
            <a:ext cx="927494" cy="204210"/>
          </a:xfrm>
          <a:custGeom>
            <a:avLst/>
            <a:gdLst>
              <a:gd name="connsiteX0" fmla="*/ 0 w 698269"/>
              <a:gd name="connsiteY0" fmla="*/ 109817 h 211735"/>
              <a:gd name="connsiteX1" fmla="*/ 191193 w 698269"/>
              <a:gd name="connsiteY1" fmla="*/ 109817 h 211735"/>
              <a:gd name="connsiteX2" fmla="*/ 307571 w 698269"/>
              <a:gd name="connsiteY2" fmla="*/ 1752 h 211735"/>
              <a:gd name="connsiteX3" fmla="*/ 399011 w 698269"/>
              <a:gd name="connsiteY3" fmla="*/ 209570 h 211735"/>
              <a:gd name="connsiteX4" fmla="*/ 473825 w 698269"/>
              <a:gd name="connsiteY4" fmla="*/ 109817 h 211735"/>
              <a:gd name="connsiteX5" fmla="*/ 698269 w 698269"/>
              <a:gd name="connsiteY5" fmla="*/ 101505 h 21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269" h="211735">
                <a:moveTo>
                  <a:pt x="0" y="109817"/>
                </a:moveTo>
                <a:cubicBezTo>
                  <a:pt x="69965" y="118822"/>
                  <a:pt x="139931" y="127828"/>
                  <a:pt x="191193" y="109817"/>
                </a:cubicBezTo>
                <a:cubicBezTo>
                  <a:pt x="242455" y="91806"/>
                  <a:pt x="272935" y="-14873"/>
                  <a:pt x="307571" y="1752"/>
                </a:cubicBezTo>
                <a:cubicBezTo>
                  <a:pt x="342207" y="18377"/>
                  <a:pt x="371302" y="191559"/>
                  <a:pt x="399011" y="209570"/>
                </a:cubicBezTo>
                <a:cubicBezTo>
                  <a:pt x="426720" y="227581"/>
                  <a:pt x="423949" y="127828"/>
                  <a:pt x="473825" y="109817"/>
                </a:cubicBezTo>
                <a:cubicBezTo>
                  <a:pt x="523701" y="91806"/>
                  <a:pt x="610985" y="96655"/>
                  <a:pt x="698269" y="101505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D8266AC-C107-4C5A-3E22-754E9DF26D37}"/>
                  </a:ext>
                </a:extLst>
              </p:cNvPr>
              <p:cNvSpPr/>
              <p:nvPr/>
            </p:nvSpPr>
            <p:spPr>
              <a:xfrm>
                <a:off x="987408" y="5433260"/>
                <a:ext cx="365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D8266AC-C107-4C5A-3E22-754E9DF26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08" y="5433260"/>
                <a:ext cx="365613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>
            <a:extLst>
              <a:ext uri="{FF2B5EF4-FFF2-40B4-BE49-F238E27FC236}">
                <a16:creationId xmlns:a16="http://schemas.microsoft.com/office/drawing/2014/main" id="{9C310504-B53F-F7B0-8D2B-AAE3B7D38315}"/>
              </a:ext>
            </a:extLst>
          </p:cNvPr>
          <p:cNvSpPr/>
          <p:nvPr/>
        </p:nvSpPr>
        <p:spPr>
          <a:xfrm>
            <a:off x="1262738" y="5154520"/>
            <a:ext cx="107435" cy="10743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6DE210BE-CB4C-A4CF-64DE-A20536EEF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641124">
            <a:off x="1690747" y="5222668"/>
            <a:ext cx="790573" cy="593510"/>
          </a:xfrm>
          <a:prstGeom prst="rect">
            <a:avLst/>
          </a:prstGeom>
          <a:noFill/>
        </p:spPr>
      </p:pic>
      <p:sp>
        <p:nvSpPr>
          <p:cNvPr id="26" name="ZoneTexte 25"/>
          <p:cNvSpPr txBox="1"/>
          <p:nvPr/>
        </p:nvSpPr>
        <p:spPr>
          <a:xfrm>
            <a:off x="2606606" y="2423773"/>
            <a:ext cx="398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Atome à deux niveau dans l’espace libre </a:t>
            </a:r>
          </a:p>
        </p:txBody>
      </p:sp>
      <p:pic>
        <p:nvPicPr>
          <p:cNvPr id="27" name="Picture 2" descr="D:\Confs\Confs_2014\COHERENCE_Granada\Figures\FreeSpaceResBloc.png">
            <a:extLst>
              <a:ext uri="{FF2B5EF4-FFF2-40B4-BE49-F238E27FC236}">
                <a16:creationId xmlns:a16="http://schemas.microsoft.com/office/drawing/2014/main" id="{BFE89DF2-E5C8-E901-6E32-BCCA7E9F9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668" b="65539"/>
          <a:stretch/>
        </p:blipFill>
        <p:spPr bwMode="auto">
          <a:xfrm rot="1869341">
            <a:off x="4693201" y="3175977"/>
            <a:ext cx="790573" cy="593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007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CB99D-F42D-7A31-23C3-38748FD1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Idée : </a:t>
            </a:r>
            <a:r>
              <a:rPr lang="fr-FR" dirty="0">
                <a:solidFill>
                  <a:srgbClr val="FF0000"/>
                </a:solidFill>
              </a:rPr>
              <a:t>Cavité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79EDE62-2F21-0806-3462-842D5D27B64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1.Interactions entre photons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AF0C1C-C1DD-3F4F-50F1-F7362BEF9FE7}"/>
              </a:ext>
            </a:extLst>
          </p:cNvPr>
          <p:cNvSpPr/>
          <p:nvPr/>
        </p:nvSpPr>
        <p:spPr>
          <a:xfrm>
            <a:off x="1938464" y="3287159"/>
            <a:ext cx="47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ym typeface="Symbol" panose="05050102010706020507" pitchFamily="18" charset="2"/>
              </a:rPr>
              <a:t>|g</a:t>
            </a:r>
            <a:r>
              <a:rPr lang="el-GR" dirty="0">
                <a:sym typeface="Symbol" panose="05050102010706020507" pitchFamily="18" charset="2"/>
              </a:rPr>
              <a:t></a:t>
            </a: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8A02E79-A656-6DD1-C537-022E5DB3077A}"/>
              </a:ext>
            </a:extLst>
          </p:cNvPr>
          <p:cNvCxnSpPr/>
          <p:nvPr/>
        </p:nvCxnSpPr>
        <p:spPr>
          <a:xfrm>
            <a:off x="2065033" y="2794889"/>
            <a:ext cx="211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82925BA-978D-9059-B1EA-64E9A82FCDC7}"/>
              </a:ext>
            </a:extLst>
          </p:cNvPr>
          <p:cNvSpPr/>
          <p:nvPr/>
        </p:nvSpPr>
        <p:spPr>
          <a:xfrm>
            <a:off x="1940707" y="2454570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ym typeface="Symbol" panose="05050102010706020507" pitchFamily="18" charset="2"/>
              </a:rPr>
              <a:t>|e</a:t>
            </a:r>
            <a:r>
              <a:rPr lang="el-GR" dirty="0">
                <a:sym typeface="Symbol" panose="05050102010706020507" pitchFamily="18" charset="2"/>
              </a:rPr>
              <a:t></a:t>
            </a: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597996D-4260-0828-CD57-47D94E731869}"/>
              </a:ext>
            </a:extLst>
          </p:cNvPr>
          <p:cNvCxnSpPr/>
          <p:nvPr/>
        </p:nvCxnSpPr>
        <p:spPr>
          <a:xfrm>
            <a:off x="2068958" y="3340871"/>
            <a:ext cx="211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7A8134D9-A640-49FB-E50A-18BDD9445F6D}"/>
              </a:ext>
            </a:extLst>
          </p:cNvPr>
          <p:cNvSpPr/>
          <p:nvPr/>
        </p:nvSpPr>
        <p:spPr>
          <a:xfrm rot="18971291">
            <a:off x="2779206" y="2803141"/>
            <a:ext cx="288032" cy="28135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F03F94BE-3A98-5952-FA89-8BC4FEABFE3B}"/>
              </a:ext>
            </a:extLst>
          </p:cNvPr>
          <p:cNvSpPr/>
          <p:nvPr/>
        </p:nvSpPr>
        <p:spPr>
          <a:xfrm rot="8100000">
            <a:off x="2786172" y="3042600"/>
            <a:ext cx="288032" cy="28135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23F9D9-D2A1-56A1-2CE2-AB48B7B968E4}"/>
                  </a:ext>
                </a:extLst>
              </p:cNvPr>
              <p:cNvSpPr/>
              <p:nvPr/>
            </p:nvSpPr>
            <p:spPr>
              <a:xfrm>
                <a:off x="2737498" y="2877326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23F9D9-D2A1-56A1-2CE2-AB48B7B96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98" y="2877326"/>
                <a:ext cx="371448" cy="369332"/>
              </a:xfrm>
              <a:prstGeom prst="rect">
                <a:avLst/>
              </a:prstGeom>
              <a:blipFill>
                <a:blip r:embed="rId2"/>
                <a:stretch>
                  <a:fillRect t="-6557" r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A43FD3-7EA1-6A01-3D52-23F8AF017858}"/>
                  </a:ext>
                </a:extLst>
              </p:cNvPr>
              <p:cNvSpPr/>
              <p:nvPr/>
            </p:nvSpPr>
            <p:spPr>
              <a:xfrm>
                <a:off x="2014591" y="2877326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A43FD3-7EA1-6A01-3D52-23F8AF017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591" y="2877326"/>
                <a:ext cx="377860" cy="369332"/>
              </a:xfrm>
              <a:prstGeom prst="rect">
                <a:avLst/>
              </a:prstGeom>
              <a:blipFill>
                <a:blip r:embed="rId3"/>
                <a:stretch>
                  <a:fillRect t="-6557" r="-177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4B2907-D04D-8372-6511-8FD2D712C2DC}"/>
              </a:ext>
            </a:extLst>
          </p:cNvPr>
          <p:cNvSpPr/>
          <p:nvPr/>
        </p:nvSpPr>
        <p:spPr>
          <a:xfrm rot="18958948">
            <a:off x="2272269" y="3010394"/>
            <a:ext cx="574190" cy="539179"/>
          </a:xfrm>
          <a:prstGeom prst="arc">
            <a:avLst/>
          </a:prstGeom>
          <a:ln w="28575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B67E5AC-C704-04C3-3240-D018DCA59010}"/>
                  </a:ext>
                </a:extLst>
              </p:cNvPr>
              <p:cNvSpPr txBox="1"/>
              <p:nvPr/>
            </p:nvSpPr>
            <p:spPr>
              <a:xfrm>
                <a:off x="2501415" y="2704813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B67E5AC-C704-04C3-3240-D018DCA59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15" y="2704813"/>
                <a:ext cx="197938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3D3F817-0432-3636-1406-9FC08334F50A}"/>
              </a:ext>
            </a:extLst>
          </p:cNvPr>
          <p:cNvCxnSpPr/>
          <p:nvPr/>
        </p:nvCxnSpPr>
        <p:spPr>
          <a:xfrm>
            <a:off x="2270221" y="3341910"/>
            <a:ext cx="68293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D49C251-0422-5BAB-1784-90786B05128C}"/>
              </a:ext>
            </a:extLst>
          </p:cNvPr>
          <p:cNvCxnSpPr/>
          <p:nvPr/>
        </p:nvCxnSpPr>
        <p:spPr>
          <a:xfrm>
            <a:off x="2276965" y="2794889"/>
            <a:ext cx="68293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1BF20432-65CF-8C8D-6CF1-5A7059FD6B94}"/>
              </a:ext>
            </a:extLst>
          </p:cNvPr>
          <p:cNvSpPr/>
          <p:nvPr/>
        </p:nvSpPr>
        <p:spPr>
          <a:xfrm>
            <a:off x="2138920" y="275730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C8BDEF-AA51-98E5-B185-BCF618879CDD}"/>
                  </a:ext>
                </a:extLst>
              </p:cNvPr>
              <p:cNvSpPr/>
              <p:nvPr/>
            </p:nvSpPr>
            <p:spPr>
              <a:xfrm>
                <a:off x="8117767" y="1756763"/>
                <a:ext cx="2245871" cy="55540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fr-FR" dirty="0" err="1">
                    <a:ea typeface="Cambria Math" panose="02040503050406030204" pitchFamily="18" charset="0"/>
                  </a:rPr>
                  <a:t>Cooperativity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𝜅𝛾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C8BDEF-AA51-98E5-B185-BCF618879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767" y="1756763"/>
                <a:ext cx="2245871" cy="555408"/>
              </a:xfrm>
              <a:prstGeom prst="rect">
                <a:avLst/>
              </a:prstGeom>
              <a:blipFill>
                <a:blip r:embed="rId5"/>
                <a:stretch>
                  <a:fillRect l="-2446" b="-10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age 23">
            <a:extLst>
              <a:ext uri="{FF2B5EF4-FFF2-40B4-BE49-F238E27FC236}">
                <a16:creationId xmlns:a16="http://schemas.microsoft.com/office/drawing/2014/main" id="{A5DFA0E9-8066-DC86-2396-326DD2C313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79" y="1363595"/>
            <a:ext cx="2212378" cy="1769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CA0B8FF-8914-266D-FD0F-600C960A2C0D}"/>
                  </a:ext>
                </a:extLst>
              </p:cNvPr>
              <p:cNvSpPr/>
              <p:nvPr/>
            </p:nvSpPr>
            <p:spPr>
              <a:xfrm>
                <a:off x="4517877" y="1506020"/>
                <a:ext cx="1626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CA0B8FF-8914-266D-FD0F-600C960A2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877" y="1506020"/>
                <a:ext cx="162677" cy="369332"/>
              </a:xfrm>
              <a:prstGeom prst="rect">
                <a:avLst/>
              </a:prstGeom>
              <a:blipFill>
                <a:blip r:embed="rId7"/>
                <a:stretch>
                  <a:fillRect r="-74074"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03E401-A812-AECC-34B5-EA4A8B40A83A}"/>
                  </a:ext>
                </a:extLst>
              </p:cNvPr>
              <p:cNvSpPr txBox="1"/>
              <p:nvPr/>
            </p:nvSpPr>
            <p:spPr>
              <a:xfrm>
                <a:off x="4582789" y="2177571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03E401-A812-AECC-34B5-EA4A8B40A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789" y="2177571"/>
                <a:ext cx="197938" cy="276999"/>
              </a:xfrm>
              <a:prstGeom prst="rect">
                <a:avLst/>
              </a:prstGeom>
              <a:blipFill>
                <a:blip r:embed="rId8"/>
                <a:stretch>
                  <a:fillRect l="-31250" r="-28125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AB74036-DE54-A425-69A9-3BE9E7C12B7C}"/>
                  </a:ext>
                </a:extLst>
              </p:cNvPr>
              <p:cNvSpPr/>
              <p:nvPr/>
            </p:nvSpPr>
            <p:spPr>
              <a:xfrm>
                <a:off x="3415213" y="2224960"/>
                <a:ext cx="162677" cy="3752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AB74036-DE54-A425-69A9-3BE9E7C12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3" y="2224960"/>
                <a:ext cx="162677" cy="375231"/>
              </a:xfrm>
              <a:prstGeom prst="rect">
                <a:avLst/>
              </a:prstGeom>
              <a:blipFill>
                <a:blip r:embed="rId9"/>
                <a:stretch>
                  <a:fillRect r="-118519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ADBEE47-CE28-E889-4E69-F1B96474AF55}"/>
                  </a:ext>
                </a:extLst>
              </p:cNvPr>
              <p:cNvSpPr/>
              <p:nvPr/>
            </p:nvSpPr>
            <p:spPr>
              <a:xfrm>
                <a:off x="3626820" y="2643540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ADBEE47-CE28-E889-4E69-F1B96474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820" y="2643540"/>
                <a:ext cx="4907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D5836C00-DD14-249F-73B3-EC08C22C8E9B}"/>
              </a:ext>
            </a:extLst>
          </p:cNvPr>
          <p:cNvSpPr/>
          <p:nvPr/>
        </p:nvSpPr>
        <p:spPr>
          <a:xfrm>
            <a:off x="3699545" y="1506020"/>
            <a:ext cx="818332" cy="591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11BCDB3-D0CC-E037-9693-CAD4FB608DC0}"/>
                  </a:ext>
                </a:extLst>
              </p:cNvPr>
              <p:cNvSpPr txBox="1"/>
              <p:nvPr/>
            </p:nvSpPr>
            <p:spPr>
              <a:xfrm>
                <a:off x="5810647" y="1806174"/>
                <a:ext cx="2208040" cy="582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11BCDB3-D0CC-E037-9693-CAD4FB608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647" y="1806174"/>
                <a:ext cx="2208040" cy="5821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90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CB99D-F42D-7A31-23C3-38748FD1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Idée : </a:t>
            </a:r>
            <a:r>
              <a:rPr lang="fr-FR" dirty="0">
                <a:solidFill>
                  <a:srgbClr val="FF0000"/>
                </a:solidFill>
              </a:rPr>
              <a:t>Cavité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79EDE62-2F21-0806-3462-842D5D27B64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1.Interactions entre photons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AF0C1C-C1DD-3F4F-50F1-F7362BEF9FE7}"/>
              </a:ext>
            </a:extLst>
          </p:cNvPr>
          <p:cNvSpPr/>
          <p:nvPr/>
        </p:nvSpPr>
        <p:spPr>
          <a:xfrm>
            <a:off x="1938464" y="3287159"/>
            <a:ext cx="47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ym typeface="Symbol" panose="05050102010706020507" pitchFamily="18" charset="2"/>
              </a:rPr>
              <a:t>|g</a:t>
            </a:r>
            <a:r>
              <a:rPr lang="el-GR" dirty="0">
                <a:sym typeface="Symbol" panose="05050102010706020507" pitchFamily="18" charset="2"/>
              </a:rPr>
              <a:t></a:t>
            </a: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8A02E79-A656-6DD1-C537-022E5DB3077A}"/>
              </a:ext>
            </a:extLst>
          </p:cNvPr>
          <p:cNvCxnSpPr/>
          <p:nvPr/>
        </p:nvCxnSpPr>
        <p:spPr>
          <a:xfrm>
            <a:off x="2065033" y="2794889"/>
            <a:ext cx="211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82925BA-978D-9059-B1EA-64E9A82FCDC7}"/>
              </a:ext>
            </a:extLst>
          </p:cNvPr>
          <p:cNvSpPr/>
          <p:nvPr/>
        </p:nvSpPr>
        <p:spPr>
          <a:xfrm>
            <a:off x="1940707" y="2454570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ym typeface="Symbol" panose="05050102010706020507" pitchFamily="18" charset="2"/>
              </a:rPr>
              <a:t>|e</a:t>
            </a:r>
            <a:r>
              <a:rPr lang="el-GR" dirty="0">
                <a:sym typeface="Symbol" panose="05050102010706020507" pitchFamily="18" charset="2"/>
              </a:rPr>
              <a:t></a:t>
            </a: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597996D-4260-0828-CD57-47D94E731869}"/>
              </a:ext>
            </a:extLst>
          </p:cNvPr>
          <p:cNvCxnSpPr/>
          <p:nvPr/>
        </p:nvCxnSpPr>
        <p:spPr>
          <a:xfrm>
            <a:off x="2068958" y="3340871"/>
            <a:ext cx="211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7A8134D9-A640-49FB-E50A-18BDD9445F6D}"/>
              </a:ext>
            </a:extLst>
          </p:cNvPr>
          <p:cNvSpPr/>
          <p:nvPr/>
        </p:nvSpPr>
        <p:spPr>
          <a:xfrm rot="18971291">
            <a:off x="2779206" y="2803141"/>
            <a:ext cx="288032" cy="28135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F03F94BE-3A98-5952-FA89-8BC4FEABFE3B}"/>
              </a:ext>
            </a:extLst>
          </p:cNvPr>
          <p:cNvSpPr/>
          <p:nvPr/>
        </p:nvSpPr>
        <p:spPr>
          <a:xfrm rot="8100000">
            <a:off x="2786172" y="3042600"/>
            <a:ext cx="288032" cy="28135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23F9D9-D2A1-56A1-2CE2-AB48B7B968E4}"/>
                  </a:ext>
                </a:extLst>
              </p:cNvPr>
              <p:cNvSpPr/>
              <p:nvPr/>
            </p:nvSpPr>
            <p:spPr>
              <a:xfrm>
                <a:off x="2737498" y="2877326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23F9D9-D2A1-56A1-2CE2-AB48B7B96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98" y="2877326"/>
                <a:ext cx="371448" cy="369332"/>
              </a:xfrm>
              <a:prstGeom prst="rect">
                <a:avLst/>
              </a:prstGeom>
              <a:blipFill>
                <a:blip r:embed="rId2"/>
                <a:stretch>
                  <a:fillRect t="-6557" r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A43FD3-7EA1-6A01-3D52-23F8AF017858}"/>
                  </a:ext>
                </a:extLst>
              </p:cNvPr>
              <p:cNvSpPr/>
              <p:nvPr/>
            </p:nvSpPr>
            <p:spPr>
              <a:xfrm>
                <a:off x="2014591" y="2877326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A43FD3-7EA1-6A01-3D52-23F8AF017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591" y="2877326"/>
                <a:ext cx="377860" cy="369332"/>
              </a:xfrm>
              <a:prstGeom prst="rect">
                <a:avLst/>
              </a:prstGeom>
              <a:blipFill>
                <a:blip r:embed="rId3"/>
                <a:stretch>
                  <a:fillRect t="-6557" r="-177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4B2907-D04D-8372-6511-8FD2D712C2DC}"/>
              </a:ext>
            </a:extLst>
          </p:cNvPr>
          <p:cNvSpPr/>
          <p:nvPr/>
        </p:nvSpPr>
        <p:spPr>
          <a:xfrm rot="18958948">
            <a:off x="2272269" y="3010394"/>
            <a:ext cx="574190" cy="539179"/>
          </a:xfrm>
          <a:prstGeom prst="arc">
            <a:avLst/>
          </a:prstGeom>
          <a:ln w="28575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B67E5AC-C704-04C3-3240-D018DCA59010}"/>
                  </a:ext>
                </a:extLst>
              </p:cNvPr>
              <p:cNvSpPr txBox="1"/>
              <p:nvPr/>
            </p:nvSpPr>
            <p:spPr>
              <a:xfrm>
                <a:off x="2501415" y="2704813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B67E5AC-C704-04C3-3240-D018DCA59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15" y="2704813"/>
                <a:ext cx="197938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3D3F817-0432-3636-1406-9FC08334F50A}"/>
              </a:ext>
            </a:extLst>
          </p:cNvPr>
          <p:cNvCxnSpPr/>
          <p:nvPr/>
        </p:nvCxnSpPr>
        <p:spPr>
          <a:xfrm>
            <a:off x="2270221" y="3341910"/>
            <a:ext cx="68293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D49C251-0422-5BAB-1784-90786B05128C}"/>
              </a:ext>
            </a:extLst>
          </p:cNvPr>
          <p:cNvCxnSpPr/>
          <p:nvPr/>
        </p:nvCxnSpPr>
        <p:spPr>
          <a:xfrm>
            <a:off x="2276965" y="2794889"/>
            <a:ext cx="68293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1BF20432-65CF-8C8D-6CF1-5A7059FD6B94}"/>
              </a:ext>
            </a:extLst>
          </p:cNvPr>
          <p:cNvSpPr/>
          <p:nvPr/>
        </p:nvSpPr>
        <p:spPr>
          <a:xfrm>
            <a:off x="2138920" y="275730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C8BDEF-AA51-98E5-B185-BCF618879CDD}"/>
                  </a:ext>
                </a:extLst>
              </p:cNvPr>
              <p:cNvSpPr/>
              <p:nvPr/>
            </p:nvSpPr>
            <p:spPr>
              <a:xfrm>
                <a:off x="8117767" y="1756763"/>
                <a:ext cx="2245871" cy="55540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fr-FR" dirty="0" err="1">
                    <a:ea typeface="Cambria Math" panose="02040503050406030204" pitchFamily="18" charset="0"/>
                  </a:rPr>
                  <a:t>Cooperativity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𝜅𝛾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C8BDEF-AA51-98E5-B185-BCF618879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767" y="1756763"/>
                <a:ext cx="2245871" cy="555408"/>
              </a:xfrm>
              <a:prstGeom prst="rect">
                <a:avLst/>
              </a:prstGeom>
              <a:blipFill>
                <a:blip r:embed="rId5"/>
                <a:stretch>
                  <a:fillRect l="-2446" b="-10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age 23">
            <a:extLst>
              <a:ext uri="{FF2B5EF4-FFF2-40B4-BE49-F238E27FC236}">
                <a16:creationId xmlns:a16="http://schemas.microsoft.com/office/drawing/2014/main" id="{A5DFA0E9-8066-DC86-2396-326DD2C313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79" y="1363595"/>
            <a:ext cx="2212378" cy="1769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CA0B8FF-8914-266D-FD0F-600C960A2C0D}"/>
                  </a:ext>
                </a:extLst>
              </p:cNvPr>
              <p:cNvSpPr/>
              <p:nvPr/>
            </p:nvSpPr>
            <p:spPr>
              <a:xfrm>
                <a:off x="4517877" y="1506020"/>
                <a:ext cx="1626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CA0B8FF-8914-266D-FD0F-600C960A2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877" y="1506020"/>
                <a:ext cx="162677" cy="369332"/>
              </a:xfrm>
              <a:prstGeom prst="rect">
                <a:avLst/>
              </a:prstGeom>
              <a:blipFill>
                <a:blip r:embed="rId7"/>
                <a:stretch>
                  <a:fillRect r="-74074"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03E401-A812-AECC-34B5-EA4A8B40A83A}"/>
                  </a:ext>
                </a:extLst>
              </p:cNvPr>
              <p:cNvSpPr txBox="1"/>
              <p:nvPr/>
            </p:nvSpPr>
            <p:spPr>
              <a:xfrm>
                <a:off x="4582789" y="2177571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03E401-A812-AECC-34B5-EA4A8B40A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789" y="2177571"/>
                <a:ext cx="197938" cy="276999"/>
              </a:xfrm>
              <a:prstGeom prst="rect">
                <a:avLst/>
              </a:prstGeom>
              <a:blipFill>
                <a:blip r:embed="rId8"/>
                <a:stretch>
                  <a:fillRect l="-31250" r="-28125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AB74036-DE54-A425-69A9-3BE9E7C12B7C}"/>
                  </a:ext>
                </a:extLst>
              </p:cNvPr>
              <p:cNvSpPr/>
              <p:nvPr/>
            </p:nvSpPr>
            <p:spPr>
              <a:xfrm>
                <a:off x="3415213" y="2224960"/>
                <a:ext cx="162677" cy="3752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AB74036-DE54-A425-69A9-3BE9E7C12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3" y="2224960"/>
                <a:ext cx="162677" cy="375231"/>
              </a:xfrm>
              <a:prstGeom prst="rect">
                <a:avLst/>
              </a:prstGeom>
              <a:blipFill>
                <a:blip r:embed="rId9"/>
                <a:stretch>
                  <a:fillRect r="-118519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ADBEE47-CE28-E889-4E69-F1B96474AF55}"/>
                  </a:ext>
                </a:extLst>
              </p:cNvPr>
              <p:cNvSpPr/>
              <p:nvPr/>
            </p:nvSpPr>
            <p:spPr>
              <a:xfrm>
                <a:off x="3626820" y="2643540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ADBEE47-CE28-E889-4E69-F1B96474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820" y="2643540"/>
                <a:ext cx="4907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D5836C00-DD14-249F-73B3-EC08C22C8E9B}"/>
              </a:ext>
            </a:extLst>
          </p:cNvPr>
          <p:cNvSpPr/>
          <p:nvPr/>
        </p:nvSpPr>
        <p:spPr>
          <a:xfrm>
            <a:off x="3699545" y="1506020"/>
            <a:ext cx="818332" cy="591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11BCDB3-D0CC-E037-9693-CAD4FB608DC0}"/>
                  </a:ext>
                </a:extLst>
              </p:cNvPr>
              <p:cNvSpPr txBox="1"/>
              <p:nvPr/>
            </p:nvSpPr>
            <p:spPr>
              <a:xfrm>
                <a:off x="5810647" y="1806174"/>
                <a:ext cx="2208040" cy="582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11BCDB3-D0CC-E037-9693-CAD4FB608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647" y="1806174"/>
                <a:ext cx="2208040" cy="5821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51BECA1-3F34-BB7E-426E-571C93A95869}"/>
              </a:ext>
            </a:extLst>
          </p:cNvPr>
          <p:cNvSpPr/>
          <p:nvPr/>
        </p:nvSpPr>
        <p:spPr>
          <a:xfrm>
            <a:off x="7315200" y="1756763"/>
            <a:ext cx="802567" cy="697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E0487D6-E086-0300-75F0-440D91CB0352}"/>
              </a:ext>
            </a:extLst>
          </p:cNvPr>
          <p:cNvCxnSpPr/>
          <p:nvPr/>
        </p:nvCxnSpPr>
        <p:spPr>
          <a:xfrm>
            <a:off x="7724775" y="2600191"/>
            <a:ext cx="0" cy="54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49A6860-E4C3-49B5-CA5B-CA863B9C55F1}"/>
                  </a:ext>
                </a:extLst>
              </p:cNvPr>
              <p:cNvSpPr txBox="1"/>
              <p:nvPr/>
            </p:nvSpPr>
            <p:spPr>
              <a:xfrm>
                <a:off x="7193828" y="3246658"/>
                <a:ext cx="10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49A6860-E4C3-49B5-CA5B-CA863B9C5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828" y="3246658"/>
                <a:ext cx="1061894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12EF1426-80AE-F4E4-90B2-0355C91BE328}"/>
                  </a:ext>
                </a:extLst>
              </p:cNvPr>
              <p:cNvSpPr txBox="1"/>
              <p:nvPr/>
            </p:nvSpPr>
            <p:spPr>
              <a:xfrm>
                <a:off x="8466498" y="3279983"/>
                <a:ext cx="123963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 or 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∝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12EF1426-80AE-F4E4-90B2-0355C91BE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498" y="3279983"/>
                <a:ext cx="1239635" cy="402931"/>
              </a:xfrm>
              <a:prstGeom prst="rect">
                <a:avLst/>
              </a:prstGeom>
              <a:blipFill>
                <a:blip r:embed="rId1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lèche : bas 36">
            <a:extLst>
              <a:ext uri="{FF2B5EF4-FFF2-40B4-BE49-F238E27FC236}">
                <a16:creationId xmlns:a16="http://schemas.microsoft.com/office/drawing/2014/main" id="{7B6CD86C-6566-9CD2-DB67-B1D43EBF3DAC}"/>
              </a:ext>
            </a:extLst>
          </p:cNvPr>
          <p:cNvSpPr/>
          <p:nvPr/>
        </p:nvSpPr>
        <p:spPr>
          <a:xfrm>
            <a:off x="8255722" y="3808560"/>
            <a:ext cx="269153" cy="555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AC2AD1AE-F480-BFAF-D789-FB3A1FF94DA0}"/>
                  </a:ext>
                </a:extLst>
              </p:cNvPr>
              <p:cNvSpPr txBox="1"/>
              <p:nvPr/>
            </p:nvSpPr>
            <p:spPr>
              <a:xfrm>
                <a:off x="7259216" y="4621682"/>
                <a:ext cx="2896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fr-FR" dirty="0"/>
                  <a:t>    et/ou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AC2AD1AE-F480-BFAF-D789-FB3A1FF9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16" y="4621682"/>
                <a:ext cx="2896038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88D74E6-A3FC-9F0A-08C8-2550705552A4}"/>
              </a:ext>
            </a:extLst>
          </p:cNvPr>
          <p:cNvSpPr/>
          <p:nvPr/>
        </p:nvSpPr>
        <p:spPr>
          <a:xfrm>
            <a:off x="7000875" y="4474327"/>
            <a:ext cx="3076575" cy="611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97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CB99D-F42D-7A31-23C3-38748FD1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Idée : </a:t>
            </a:r>
            <a:r>
              <a:rPr lang="fr-FR" dirty="0">
                <a:solidFill>
                  <a:srgbClr val="FF0000"/>
                </a:solidFill>
              </a:rPr>
              <a:t>Cavité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Problème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79EDE62-2F21-0806-3462-842D5D27B64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1.Interactions entre photons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AF0C1C-C1DD-3F4F-50F1-F7362BEF9FE7}"/>
              </a:ext>
            </a:extLst>
          </p:cNvPr>
          <p:cNvSpPr/>
          <p:nvPr/>
        </p:nvSpPr>
        <p:spPr>
          <a:xfrm>
            <a:off x="1938464" y="3287159"/>
            <a:ext cx="47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ym typeface="Symbol" panose="05050102010706020507" pitchFamily="18" charset="2"/>
              </a:rPr>
              <a:t>|g</a:t>
            </a:r>
            <a:r>
              <a:rPr lang="el-GR" dirty="0">
                <a:sym typeface="Symbol" panose="05050102010706020507" pitchFamily="18" charset="2"/>
              </a:rPr>
              <a:t></a:t>
            </a: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8A02E79-A656-6DD1-C537-022E5DB3077A}"/>
              </a:ext>
            </a:extLst>
          </p:cNvPr>
          <p:cNvCxnSpPr/>
          <p:nvPr/>
        </p:nvCxnSpPr>
        <p:spPr>
          <a:xfrm>
            <a:off x="2065033" y="2794889"/>
            <a:ext cx="211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82925BA-978D-9059-B1EA-64E9A82FCDC7}"/>
              </a:ext>
            </a:extLst>
          </p:cNvPr>
          <p:cNvSpPr/>
          <p:nvPr/>
        </p:nvSpPr>
        <p:spPr>
          <a:xfrm>
            <a:off x="1940707" y="2454570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ym typeface="Symbol" panose="05050102010706020507" pitchFamily="18" charset="2"/>
              </a:rPr>
              <a:t>|e</a:t>
            </a:r>
            <a:r>
              <a:rPr lang="el-GR" dirty="0">
                <a:sym typeface="Symbol" panose="05050102010706020507" pitchFamily="18" charset="2"/>
              </a:rPr>
              <a:t></a:t>
            </a: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597996D-4260-0828-CD57-47D94E731869}"/>
              </a:ext>
            </a:extLst>
          </p:cNvPr>
          <p:cNvCxnSpPr/>
          <p:nvPr/>
        </p:nvCxnSpPr>
        <p:spPr>
          <a:xfrm>
            <a:off x="2068958" y="3340871"/>
            <a:ext cx="211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7A8134D9-A640-49FB-E50A-18BDD9445F6D}"/>
              </a:ext>
            </a:extLst>
          </p:cNvPr>
          <p:cNvSpPr/>
          <p:nvPr/>
        </p:nvSpPr>
        <p:spPr>
          <a:xfrm rot="18971291">
            <a:off x="2779206" y="2803141"/>
            <a:ext cx="288032" cy="28135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F03F94BE-3A98-5952-FA89-8BC4FEABFE3B}"/>
              </a:ext>
            </a:extLst>
          </p:cNvPr>
          <p:cNvSpPr/>
          <p:nvPr/>
        </p:nvSpPr>
        <p:spPr>
          <a:xfrm rot="8100000">
            <a:off x="2786172" y="3042600"/>
            <a:ext cx="288032" cy="28135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23F9D9-D2A1-56A1-2CE2-AB48B7B968E4}"/>
                  </a:ext>
                </a:extLst>
              </p:cNvPr>
              <p:cNvSpPr/>
              <p:nvPr/>
            </p:nvSpPr>
            <p:spPr>
              <a:xfrm>
                <a:off x="2737498" y="2877326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23F9D9-D2A1-56A1-2CE2-AB48B7B96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98" y="2877326"/>
                <a:ext cx="371448" cy="369332"/>
              </a:xfrm>
              <a:prstGeom prst="rect">
                <a:avLst/>
              </a:prstGeom>
              <a:blipFill>
                <a:blip r:embed="rId2"/>
                <a:stretch>
                  <a:fillRect t="-6557" r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A43FD3-7EA1-6A01-3D52-23F8AF017858}"/>
                  </a:ext>
                </a:extLst>
              </p:cNvPr>
              <p:cNvSpPr/>
              <p:nvPr/>
            </p:nvSpPr>
            <p:spPr>
              <a:xfrm>
                <a:off x="2014591" y="2877326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A43FD3-7EA1-6A01-3D52-23F8AF017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591" y="2877326"/>
                <a:ext cx="377860" cy="369332"/>
              </a:xfrm>
              <a:prstGeom prst="rect">
                <a:avLst/>
              </a:prstGeom>
              <a:blipFill>
                <a:blip r:embed="rId3"/>
                <a:stretch>
                  <a:fillRect t="-6557" r="-177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4B2907-D04D-8372-6511-8FD2D712C2DC}"/>
              </a:ext>
            </a:extLst>
          </p:cNvPr>
          <p:cNvSpPr/>
          <p:nvPr/>
        </p:nvSpPr>
        <p:spPr>
          <a:xfrm rot="18958948">
            <a:off x="2272269" y="3010394"/>
            <a:ext cx="574190" cy="539179"/>
          </a:xfrm>
          <a:prstGeom prst="arc">
            <a:avLst/>
          </a:prstGeom>
          <a:ln w="28575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B67E5AC-C704-04C3-3240-D018DCA59010}"/>
                  </a:ext>
                </a:extLst>
              </p:cNvPr>
              <p:cNvSpPr txBox="1"/>
              <p:nvPr/>
            </p:nvSpPr>
            <p:spPr>
              <a:xfrm>
                <a:off x="2501415" y="2704813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B67E5AC-C704-04C3-3240-D018DCA59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15" y="2704813"/>
                <a:ext cx="197938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3D3F817-0432-3636-1406-9FC08334F50A}"/>
              </a:ext>
            </a:extLst>
          </p:cNvPr>
          <p:cNvCxnSpPr/>
          <p:nvPr/>
        </p:nvCxnSpPr>
        <p:spPr>
          <a:xfrm>
            <a:off x="2270221" y="3341910"/>
            <a:ext cx="68293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D49C251-0422-5BAB-1784-90786B05128C}"/>
              </a:ext>
            </a:extLst>
          </p:cNvPr>
          <p:cNvCxnSpPr/>
          <p:nvPr/>
        </p:nvCxnSpPr>
        <p:spPr>
          <a:xfrm>
            <a:off x="2276965" y="2794889"/>
            <a:ext cx="68293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1BF20432-65CF-8C8D-6CF1-5A7059FD6B94}"/>
              </a:ext>
            </a:extLst>
          </p:cNvPr>
          <p:cNvSpPr/>
          <p:nvPr/>
        </p:nvSpPr>
        <p:spPr>
          <a:xfrm>
            <a:off x="2138920" y="275730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C8BDEF-AA51-98E5-B185-BCF618879CDD}"/>
                  </a:ext>
                </a:extLst>
              </p:cNvPr>
              <p:cNvSpPr/>
              <p:nvPr/>
            </p:nvSpPr>
            <p:spPr>
              <a:xfrm>
                <a:off x="8117767" y="1756763"/>
                <a:ext cx="2245871" cy="55540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fr-FR" dirty="0" err="1">
                    <a:ea typeface="Cambria Math" panose="02040503050406030204" pitchFamily="18" charset="0"/>
                  </a:rPr>
                  <a:t>Cooperativity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𝜅𝛾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C8BDEF-AA51-98E5-B185-BCF618879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767" y="1756763"/>
                <a:ext cx="2245871" cy="555408"/>
              </a:xfrm>
              <a:prstGeom prst="rect">
                <a:avLst/>
              </a:prstGeom>
              <a:blipFill>
                <a:blip r:embed="rId5"/>
                <a:stretch>
                  <a:fillRect l="-2446" b="-10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age 23">
            <a:extLst>
              <a:ext uri="{FF2B5EF4-FFF2-40B4-BE49-F238E27FC236}">
                <a16:creationId xmlns:a16="http://schemas.microsoft.com/office/drawing/2014/main" id="{A5DFA0E9-8066-DC86-2396-326DD2C313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79" y="1363595"/>
            <a:ext cx="2212378" cy="1769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CA0B8FF-8914-266D-FD0F-600C960A2C0D}"/>
                  </a:ext>
                </a:extLst>
              </p:cNvPr>
              <p:cNvSpPr/>
              <p:nvPr/>
            </p:nvSpPr>
            <p:spPr>
              <a:xfrm>
                <a:off x="4517877" y="1506020"/>
                <a:ext cx="1626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CA0B8FF-8914-266D-FD0F-600C960A2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877" y="1506020"/>
                <a:ext cx="162677" cy="369332"/>
              </a:xfrm>
              <a:prstGeom prst="rect">
                <a:avLst/>
              </a:prstGeom>
              <a:blipFill>
                <a:blip r:embed="rId7"/>
                <a:stretch>
                  <a:fillRect r="-74074"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03E401-A812-AECC-34B5-EA4A8B40A83A}"/>
                  </a:ext>
                </a:extLst>
              </p:cNvPr>
              <p:cNvSpPr txBox="1"/>
              <p:nvPr/>
            </p:nvSpPr>
            <p:spPr>
              <a:xfrm>
                <a:off x="4582789" y="2177571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03E401-A812-AECC-34B5-EA4A8B40A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789" y="2177571"/>
                <a:ext cx="197938" cy="276999"/>
              </a:xfrm>
              <a:prstGeom prst="rect">
                <a:avLst/>
              </a:prstGeom>
              <a:blipFill>
                <a:blip r:embed="rId8"/>
                <a:stretch>
                  <a:fillRect l="-31250" r="-28125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AB74036-DE54-A425-69A9-3BE9E7C12B7C}"/>
                  </a:ext>
                </a:extLst>
              </p:cNvPr>
              <p:cNvSpPr/>
              <p:nvPr/>
            </p:nvSpPr>
            <p:spPr>
              <a:xfrm>
                <a:off x="3415213" y="2224960"/>
                <a:ext cx="162677" cy="3752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AB74036-DE54-A425-69A9-3BE9E7C12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3" y="2224960"/>
                <a:ext cx="162677" cy="375231"/>
              </a:xfrm>
              <a:prstGeom prst="rect">
                <a:avLst/>
              </a:prstGeom>
              <a:blipFill>
                <a:blip r:embed="rId9"/>
                <a:stretch>
                  <a:fillRect r="-118519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ADBEE47-CE28-E889-4E69-F1B96474AF55}"/>
                  </a:ext>
                </a:extLst>
              </p:cNvPr>
              <p:cNvSpPr/>
              <p:nvPr/>
            </p:nvSpPr>
            <p:spPr>
              <a:xfrm>
                <a:off x="3626820" y="2643540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ADBEE47-CE28-E889-4E69-F1B96474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820" y="2643540"/>
                <a:ext cx="4907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D5836C00-DD14-249F-73B3-EC08C22C8E9B}"/>
              </a:ext>
            </a:extLst>
          </p:cNvPr>
          <p:cNvSpPr/>
          <p:nvPr/>
        </p:nvSpPr>
        <p:spPr>
          <a:xfrm>
            <a:off x="3699545" y="1506020"/>
            <a:ext cx="818332" cy="591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11BCDB3-D0CC-E037-9693-CAD4FB608DC0}"/>
                  </a:ext>
                </a:extLst>
              </p:cNvPr>
              <p:cNvSpPr txBox="1"/>
              <p:nvPr/>
            </p:nvSpPr>
            <p:spPr>
              <a:xfrm>
                <a:off x="5810647" y="1806174"/>
                <a:ext cx="2208040" cy="582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11BCDB3-D0CC-E037-9693-CAD4FB608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647" y="1806174"/>
                <a:ext cx="2208040" cy="5821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51BECA1-3F34-BB7E-426E-571C93A95869}"/>
              </a:ext>
            </a:extLst>
          </p:cNvPr>
          <p:cNvSpPr/>
          <p:nvPr/>
        </p:nvSpPr>
        <p:spPr>
          <a:xfrm>
            <a:off x="6513383" y="1799316"/>
            <a:ext cx="802567" cy="697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E0487D6-E086-0300-75F0-440D91CB0352}"/>
              </a:ext>
            </a:extLst>
          </p:cNvPr>
          <p:cNvCxnSpPr/>
          <p:nvPr/>
        </p:nvCxnSpPr>
        <p:spPr>
          <a:xfrm>
            <a:off x="7724775" y="2600191"/>
            <a:ext cx="0" cy="54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49A6860-E4C3-49B5-CA5B-CA863B9C55F1}"/>
                  </a:ext>
                </a:extLst>
              </p:cNvPr>
              <p:cNvSpPr txBox="1"/>
              <p:nvPr/>
            </p:nvSpPr>
            <p:spPr>
              <a:xfrm>
                <a:off x="7193828" y="3246658"/>
                <a:ext cx="10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49A6860-E4C3-49B5-CA5B-CA863B9C5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828" y="3246658"/>
                <a:ext cx="1061894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12EF1426-80AE-F4E4-90B2-0355C91BE328}"/>
                  </a:ext>
                </a:extLst>
              </p:cNvPr>
              <p:cNvSpPr txBox="1"/>
              <p:nvPr/>
            </p:nvSpPr>
            <p:spPr>
              <a:xfrm>
                <a:off x="8466498" y="3279983"/>
                <a:ext cx="123963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 or 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∝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12EF1426-80AE-F4E4-90B2-0355C91BE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498" y="3279983"/>
                <a:ext cx="1239635" cy="402931"/>
              </a:xfrm>
              <a:prstGeom prst="rect">
                <a:avLst/>
              </a:prstGeom>
              <a:blipFill>
                <a:blip r:embed="rId1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lèche : bas 36">
            <a:extLst>
              <a:ext uri="{FF2B5EF4-FFF2-40B4-BE49-F238E27FC236}">
                <a16:creationId xmlns:a16="http://schemas.microsoft.com/office/drawing/2014/main" id="{7B6CD86C-6566-9CD2-DB67-B1D43EBF3DAC}"/>
              </a:ext>
            </a:extLst>
          </p:cNvPr>
          <p:cNvSpPr/>
          <p:nvPr/>
        </p:nvSpPr>
        <p:spPr>
          <a:xfrm>
            <a:off x="8255722" y="3808560"/>
            <a:ext cx="269153" cy="555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AC2AD1AE-F480-BFAF-D789-FB3A1FF94DA0}"/>
                  </a:ext>
                </a:extLst>
              </p:cNvPr>
              <p:cNvSpPr txBox="1"/>
              <p:nvPr/>
            </p:nvSpPr>
            <p:spPr>
              <a:xfrm>
                <a:off x="7259216" y="4621682"/>
                <a:ext cx="2896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fr-FR" dirty="0"/>
                  <a:t>    et/ou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AC2AD1AE-F480-BFAF-D789-FB3A1FF9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16" y="4621682"/>
                <a:ext cx="2896038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88D74E6-A3FC-9F0A-08C8-2550705552A4}"/>
              </a:ext>
            </a:extLst>
          </p:cNvPr>
          <p:cNvSpPr/>
          <p:nvPr/>
        </p:nvSpPr>
        <p:spPr>
          <a:xfrm>
            <a:off x="7000875" y="4474327"/>
            <a:ext cx="3076575" cy="611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1AAC245-5573-DEF9-2ED1-92773BFA5D94}"/>
              </a:ext>
            </a:extLst>
          </p:cNvPr>
          <p:cNvCxnSpPr>
            <a:cxnSpLocks/>
          </p:cNvCxnSpPr>
          <p:nvPr/>
        </p:nvCxnSpPr>
        <p:spPr>
          <a:xfrm flipH="1">
            <a:off x="5588735" y="2516574"/>
            <a:ext cx="895523" cy="53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5223DF2-D453-5528-FABA-72B975C5E227}"/>
                  </a:ext>
                </a:extLst>
              </p:cNvPr>
              <p:cNvSpPr txBox="1"/>
              <p:nvPr/>
            </p:nvSpPr>
            <p:spPr>
              <a:xfrm>
                <a:off x="3794473" y="3997357"/>
                <a:ext cx="2301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Transmission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fr-FR" dirty="0"/>
                  <a:t> pertes</a:t>
                </a: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5223DF2-D453-5528-FABA-72B975C5E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73" y="3997357"/>
                <a:ext cx="2301527" cy="369332"/>
              </a:xfrm>
              <a:prstGeom prst="rect">
                <a:avLst/>
              </a:prstGeom>
              <a:blipFill>
                <a:blip r:embed="rId15"/>
                <a:stretch>
                  <a:fillRect l="-2116" t="-10000" r="-185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9F02D91C-8E56-5052-CA4A-C009E78634E2}"/>
              </a:ext>
            </a:extLst>
          </p:cNvPr>
          <p:cNvSpPr/>
          <p:nvPr/>
        </p:nvSpPr>
        <p:spPr>
          <a:xfrm>
            <a:off x="3718615" y="3867030"/>
            <a:ext cx="2377385" cy="611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A2F5F48-EA8F-F14A-E5EA-6B86F02899AA}"/>
                  </a:ext>
                </a:extLst>
              </p:cNvPr>
              <p:cNvSpPr txBox="1"/>
              <p:nvPr/>
            </p:nvSpPr>
            <p:spPr>
              <a:xfrm>
                <a:off x="483758" y="4950251"/>
                <a:ext cx="97302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≫1 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      +</a:t>
                </a:r>
              </a:p>
              <a:p>
                <a:r>
                  <a:rPr lang="fr-FR" dirty="0"/>
                  <a:t>   </a:t>
                </a: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A2F5F48-EA8F-F14A-E5EA-6B86F0289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58" y="4950251"/>
                <a:ext cx="973023" cy="9233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9A8DAE4-540B-0DB7-B760-83A416AB245E}"/>
              </a:ext>
            </a:extLst>
          </p:cNvPr>
          <p:cNvSpPr/>
          <p:nvPr/>
        </p:nvSpPr>
        <p:spPr>
          <a:xfrm>
            <a:off x="2768451" y="5085809"/>
            <a:ext cx="288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u="sng" dirty="0"/>
              <a:t>miroirs d’excellentes qualités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AEE78D45-06DB-CA4E-D98F-213D88BB61B9}"/>
              </a:ext>
            </a:extLst>
          </p:cNvPr>
          <p:cNvSpPr/>
          <p:nvPr/>
        </p:nvSpPr>
        <p:spPr>
          <a:xfrm>
            <a:off x="2341720" y="5186393"/>
            <a:ext cx="319389" cy="225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1DB809B6-95FC-4230-999D-9433BB73F0BC}"/>
                  </a:ext>
                </a:extLst>
              </p:cNvPr>
              <p:cNvSpPr txBox="1"/>
              <p:nvPr/>
            </p:nvSpPr>
            <p:spPr>
              <a:xfrm>
                <a:off x="188694" y="5471274"/>
                <a:ext cx="2301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Transmission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fr-FR" dirty="0"/>
                  <a:t> pertes</a:t>
                </a:r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1DB809B6-95FC-4230-999D-9433BB73F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94" y="5471274"/>
                <a:ext cx="2301527" cy="369332"/>
              </a:xfrm>
              <a:prstGeom prst="rect">
                <a:avLst/>
              </a:prstGeom>
              <a:blipFill>
                <a:blip r:embed="rId17"/>
                <a:stretch>
                  <a:fillRect l="-2381" t="-10000" r="-1587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>
            <a:extLst>
              <a:ext uri="{FF2B5EF4-FFF2-40B4-BE49-F238E27FC236}">
                <a16:creationId xmlns:a16="http://schemas.microsoft.com/office/drawing/2014/main" id="{AD635D76-3F49-2B98-063A-8C4BF28D8903}"/>
              </a:ext>
            </a:extLst>
          </p:cNvPr>
          <p:cNvSpPr txBox="1"/>
          <p:nvPr/>
        </p:nvSpPr>
        <p:spPr>
          <a:xfrm>
            <a:off x="3935593" y="3135832"/>
            <a:ext cx="2203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    Transmission</a:t>
            </a:r>
          </a:p>
          <a:p>
            <a:r>
              <a:rPr lang="fr-FR" dirty="0"/>
              <a:t>Transmission + Pertes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BCF00AC-6380-0813-A57B-9DD22625C4B7}"/>
              </a:ext>
            </a:extLst>
          </p:cNvPr>
          <p:cNvCxnSpPr>
            <a:stCxn id="20" idx="1"/>
            <a:endCxn id="20" idx="3"/>
          </p:cNvCxnSpPr>
          <p:nvPr/>
        </p:nvCxnSpPr>
        <p:spPr>
          <a:xfrm>
            <a:off x="3935593" y="3458998"/>
            <a:ext cx="22039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355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1973</Words>
  <Application>Microsoft Office PowerPoint</Application>
  <PresentationFormat>Grand écran</PresentationFormat>
  <Paragraphs>593</Paragraphs>
  <Slides>57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4" baseType="lpstr">
      <vt:lpstr>AcadEref</vt:lpstr>
      <vt:lpstr>Arial</vt:lpstr>
      <vt:lpstr>Calibri</vt:lpstr>
      <vt:lpstr>Calibri Light</vt:lpstr>
      <vt:lpstr>Cambria Math</vt:lpstr>
      <vt:lpstr>Times New Roman</vt:lpstr>
      <vt:lpstr>Thème Office</vt:lpstr>
      <vt:lpstr>Vers le piégeage de deux superatomes en cavité</vt:lpstr>
      <vt:lpstr>Objectif du groupe </vt:lpstr>
      <vt:lpstr>Partie 1 : Présentation du contexte et des objectifs</vt:lpstr>
      <vt:lpstr>1.Interactions entre photons</vt:lpstr>
      <vt:lpstr>1.Interactions entre photons</vt:lpstr>
      <vt:lpstr>1.Interactions entre photons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Partie 1 : Présentation du contexte et des objectifs</vt:lpstr>
      <vt:lpstr>2.Atomes de Rydberg</vt:lpstr>
      <vt:lpstr>2.Atomes de Rydberg</vt:lpstr>
      <vt:lpstr>Présentation PowerPoint</vt:lpstr>
      <vt:lpstr>Présentation PowerPoint</vt:lpstr>
      <vt:lpstr>Partie 1 : Présentation du contexte et des objectifs</vt:lpstr>
      <vt:lpstr>3.Porte Contrôle-Phase</vt:lpstr>
      <vt:lpstr>3.Porte Contrôle-Phase</vt:lpstr>
      <vt:lpstr>3.Porte Contrôle-Phase</vt:lpstr>
      <vt:lpstr>3.Porte Contrôle-Phase</vt:lpstr>
      <vt:lpstr>Partie 1 : Présentation du contexte et des objectifs</vt:lpstr>
      <vt:lpstr>4.Objectifs</vt:lpstr>
      <vt:lpstr>4.Objectifs</vt:lpstr>
      <vt:lpstr>4.Objectifs</vt:lpstr>
      <vt:lpstr>4.Objectifs</vt:lpstr>
      <vt:lpstr>4.Objectifs</vt:lpstr>
      <vt:lpstr>4.Objectifs</vt:lpstr>
      <vt:lpstr>4.Objectifs</vt:lpstr>
      <vt:lpstr>Partie 2 : Mise en place de deux pièges dipolaires croisés</vt:lpstr>
      <vt:lpstr>1.Piège actuel </vt:lpstr>
      <vt:lpstr>1.Piège actuel </vt:lpstr>
      <vt:lpstr>1.Piège actuel </vt:lpstr>
      <vt:lpstr>1.Piège actuel </vt:lpstr>
      <vt:lpstr>1.Piège actuel </vt:lpstr>
      <vt:lpstr>Partie 2 : Mise en place de deux pièges dipolaires croisés</vt:lpstr>
      <vt:lpstr>2.Configuration expérimentale</vt:lpstr>
      <vt:lpstr>2.Configuration expérimentale</vt:lpstr>
      <vt:lpstr>2.Configuration expérimentale</vt:lpstr>
      <vt:lpstr>2.Configuration expérimentale</vt:lpstr>
      <vt:lpstr>2.Configuration expérimentale</vt:lpstr>
      <vt:lpstr>2.Configuration expérimentale</vt:lpstr>
      <vt:lpstr>Présentation PowerPoint</vt:lpstr>
      <vt:lpstr>Présentation PowerPoint</vt:lpstr>
      <vt:lpstr>2.Configuration expérimentale</vt:lpstr>
      <vt:lpstr>Présentation PowerPoint</vt:lpstr>
      <vt:lpstr>Présentation PowerPoint</vt:lpstr>
      <vt:lpstr>Partie 2 : Mise en place de deux pièges dipolaires croisés</vt:lpstr>
      <vt:lpstr>3.Effet du déplacement sur le chauffage</vt:lpstr>
      <vt:lpstr>3.Effet du déplacement sur le chauffage</vt:lpstr>
      <vt:lpstr>3.Effet du déplacement sur le chauffage</vt:lpstr>
      <vt:lpstr>3.Effet du déplacement sur le chauffage</vt:lpstr>
      <vt:lpstr>3.Effet du déplacement sur le chauffage</vt:lpstr>
      <vt:lpstr>3.Effet du déplacement sur le chauffage</vt:lpstr>
      <vt:lpstr>Conclusion et perspectives</vt:lpstr>
      <vt:lpstr>Conclusion et perspectives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 le piégeage de deux superatomes en cavité</dc:title>
  <dc:creator>antoine covolo</dc:creator>
  <cp:lastModifiedBy>antoine covolo</cp:lastModifiedBy>
  <cp:revision>33</cp:revision>
  <dcterms:created xsi:type="dcterms:W3CDTF">2023-06-19T12:13:48Z</dcterms:created>
  <dcterms:modified xsi:type="dcterms:W3CDTF">2023-06-22T16:41:40Z</dcterms:modified>
</cp:coreProperties>
</file>