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68" r:id="rId2"/>
    <p:sldMasterId id="2147483687" r:id="rId3"/>
    <p:sldMasterId id="2147483706" r:id="rId4"/>
  </p:sldMasterIdLst>
  <p:notesMasterIdLst>
    <p:notesMasterId r:id="rId18"/>
  </p:notesMasterIdLst>
  <p:sldIdLst>
    <p:sldId id="271" r:id="rId5"/>
    <p:sldId id="329" r:id="rId6"/>
    <p:sldId id="361" r:id="rId7"/>
    <p:sldId id="363" r:id="rId8"/>
    <p:sldId id="362" r:id="rId9"/>
    <p:sldId id="365" r:id="rId10"/>
    <p:sldId id="367" r:id="rId11"/>
    <p:sldId id="366" r:id="rId12"/>
    <p:sldId id="373" r:id="rId13"/>
    <p:sldId id="368" r:id="rId14"/>
    <p:sldId id="370" r:id="rId15"/>
    <p:sldId id="371" r:id="rId16"/>
    <p:sldId id="372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édéric TARAUD" initials="F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C"/>
    <a:srgbClr val="92CDDC"/>
    <a:srgbClr val="FF4340"/>
    <a:srgbClr val="FF7A54"/>
    <a:srgbClr val="FF4843"/>
    <a:srgbClr val="FD793A"/>
    <a:srgbClr val="FBBC72"/>
    <a:srgbClr val="FF4C42"/>
    <a:srgbClr val="FF4A42"/>
    <a:srgbClr val="FFC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9" autoAdjust="0"/>
    <p:restoredTop sz="95701" autoAdjust="0"/>
  </p:normalViewPr>
  <p:slideViewPr>
    <p:cSldViewPr snapToGrid="0" snapToObjects="1">
      <p:cViewPr varScale="1">
        <p:scale>
          <a:sx n="100" d="100"/>
          <a:sy n="100" d="100"/>
        </p:scale>
        <p:origin x="1448" y="160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scalecosta/Downloads/ICN-ISN-SI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explotation!$B$1</c:f>
              <c:strCache>
                <c:ptCount val="1"/>
                <c:pt idx="0">
                  <c:v>ISN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explotation!$A$2:$A$6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explotation!$B$2:$B$6</c:f>
              <c:numCache>
                <c:formatCode>General</c:formatCode>
                <c:ptCount val="5"/>
                <c:pt idx="0">
                  <c:v>14572</c:v>
                </c:pt>
                <c:pt idx="1">
                  <c:v>17372</c:v>
                </c:pt>
                <c:pt idx="2">
                  <c:v>19264</c:v>
                </c:pt>
                <c:pt idx="3">
                  <c:v>21789</c:v>
                </c:pt>
                <c:pt idx="4">
                  <c:v>23068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C-AC46-9557-7A3DEA49A79C}"/>
            </c:ext>
          </c:extLst>
        </c:ser>
        <c:ser>
          <c:idx val="1"/>
          <c:order val="1"/>
          <c:tx>
            <c:strRef>
              <c:f>explotation!$C$1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explotation!$A$2:$A$6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explotation!$C$2:$C$6</c:f>
              <c:numCache>
                <c:formatCode>General</c:formatCode>
                <c:ptCount val="5"/>
                <c:pt idx="0">
                  <c:v>15933</c:v>
                </c:pt>
                <c:pt idx="1">
                  <c:v>17544</c:v>
                </c:pt>
                <c:pt idx="2">
                  <c:v>19662</c:v>
                </c:pt>
                <c:pt idx="3">
                  <c:v>21537</c:v>
                </c:pt>
                <c:pt idx="4">
                  <c:v>23217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C-AC46-9557-7A3DEA49A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1126440"/>
        <c:axId val="2129176104"/>
      </c:barChart>
      <c:catAx>
        <c:axId val="-210112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9176104"/>
        <c:crosses val="autoZero"/>
        <c:auto val="1"/>
        <c:lblAlgn val="ctr"/>
        <c:lblOffset val="100"/>
        <c:noMultiLvlLbl val="0"/>
      </c:catAx>
      <c:valAx>
        <c:axId val="212917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011264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1BCA-5831-A345-804C-67FF2F83CA62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501F2-2B48-A14B-AFC4-1D617FACC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1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81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43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21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941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73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9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94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08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08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6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7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7BDEA-8EA0-FE4F-8E67-406CE035A26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6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présentation ou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0609" y="976320"/>
            <a:ext cx="7894637" cy="2433895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0609" y="3472208"/>
            <a:ext cx="759619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68308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907D-B208-DC44-82F5-2940ECA1C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6D63A7-E880-924F-8BD4-9A23BFF5E6E2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SECONDE GENERALE ET TECHNOLOGIQUE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997FE17F-B0D2-0F47-94C4-C328EA1AD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401224BC-D85F-F240-8887-3F24CD7C31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4A232C9-8E61-7E49-B127-A2821E3C739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3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A9C0DA-7485-5846-AE0F-E73672702BF1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SECONDE GENERALE ET TECHNOLOGIQUE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DE48624E-DFFE-7145-A3E9-829A79239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299A4-B13B-6743-A304-3B8584BEB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D1F6C0-1B13-D440-B3DE-E9E2A322D36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1183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F057BC-5CBC-6440-9A35-063F9E476178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E04BCB35-5343-C448-AECD-40D518121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0BAD73-51FB-6242-84EB-2BC34EFD7DB9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>
              <a:alpha val="0"/>
            </a:srgbClr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VOIE GENERALE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CEB93DF0-36B1-E541-BF52-ED5F99D45A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C95421DA-A07A-054D-8BCE-740E514276F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955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E7D7E1-AE93-FF46-82F3-5AECC54FECF1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>
              <a:alpha val="0"/>
            </a:srgbClr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VOIE GENERALE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9A71338-3278-DF40-B9B2-35680A502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B6B8A-581D-F94E-9FBB-D2DE30A64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28286-D463-4F4F-839D-84CC3C3848C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4394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1D035E8-DE29-724E-9E6F-AE51A8BC0B7A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84DF4D34-1E3F-6F4E-99D5-78052077F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468D5B-B88D-8A47-B6D2-DFC32B017B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6413" y="0"/>
            <a:ext cx="355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LA VOIE TECHNOLOGIQUE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91ABD8A-E6F2-0747-AC54-BDC54EB805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75F5F9-01D7-7941-B404-2352131EB06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5416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7A1346-C3E5-DA4D-8509-5140E8080BE4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F339BB4D-5CC9-9F4D-B54B-5F515237C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F5C6CC-11BB-5B4D-9BFA-FA9B1F9AEB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6413" y="0"/>
            <a:ext cx="355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LA VOIE TECHNOLOGIQUE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B55A6990-73CB-A443-A08E-1D088FEF7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DF34B2-F7FD-6B45-91E9-13E1889543D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810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33E50F-0301-334B-9C98-1FE2E3636917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B441F11-48C5-1047-8483-422DE3CF97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36CAF5-8D9D-414A-B84A-3A1C253C94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94100" y="-36513"/>
            <a:ext cx="554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LES EPREUVES DU BACCALAUREAT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82A3D3C4-69BC-AE46-A410-F6540A1FC0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C38152E-EB49-4942-9515-409E6BB73E4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6493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8089EC0-522C-2B43-A3D1-2AF7183D15FD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44721FF-4881-7446-B8E4-416E8F0C7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E9300-FD07-5846-95BA-0C8D3AEB40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71900" y="-36513"/>
            <a:ext cx="537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LES EPREUVES DU BACCALAUREAT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5D7577F-F68F-C84A-ACCB-1C7B372FF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024BB3-16EE-2545-8D40-2091EF4E9E7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56569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age de contenu texte_orientation sec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A7F8C2-0322-F14B-8762-81DE6BB0EA7F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58CE5CC3-D3EC-384A-8793-ED744B8CD7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57FA86-5E89-594B-85AB-79F998D947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2000" y="-36513"/>
            <a:ext cx="584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L’ORIENTATION EN CLASSE DE SECONDE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F8D99117-2937-9540-A72E-AE1582E3A9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D8E5B77-DD43-154C-964F-5E112C7AC50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28611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ommair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D91CE-EA15-3549-ABC4-DD89A2ED56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2000" y="-36513"/>
            <a:ext cx="584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L’ORIENTATION EN CLASSE DE SECONDE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241D205-C34D-024A-93B3-0A56747DA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69378"/>
            <a:ext cx="7881937" cy="4397375"/>
          </a:xfrm>
        </p:spPr>
        <p:txBody>
          <a:bodyPr/>
          <a:lstStyle>
            <a:lvl1pPr>
              <a:buClr>
                <a:srgbClr val="EE7444"/>
              </a:buCl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EA58A-B80B-1D4C-9A9E-17F0A485D5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7F3C206-A522-7443-89A0-455E273BB66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69011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 -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486" y="3283200"/>
            <a:ext cx="5897726" cy="2108160"/>
          </a:xfrm>
        </p:spPr>
        <p:txBody>
          <a:bodyPr anchor="t" anchorCtr="0">
            <a:normAutofit/>
          </a:bodyPr>
          <a:lstStyle>
            <a:lvl1pPr>
              <a:defRPr sz="1500" baseline="0"/>
            </a:lvl1pPr>
          </a:lstStyle>
          <a:p>
            <a:r>
              <a:rPr lang="fr-FR" dirty="0"/>
              <a:t>Contacts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907D-B208-DC44-82F5-2940ECA1C9F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848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8773" y="69692"/>
            <a:ext cx="8004162" cy="828574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7333" y="1494531"/>
            <a:ext cx="7923066" cy="323304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3" y="5367338"/>
            <a:ext cx="792306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03349A5-6EE8-9A46-B151-67154FFD1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3488F-A620-744D-8CEB-4EC1E48BE75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5141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011069" y="5059680"/>
            <a:ext cx="5590006" cy="875983"/>
          </a:xfrm>
        </p:spPr>
        <p:txBody>
          <a:bodyPr>
            <a:normAutofit/>
          </a:bodyPr>
          <a:lstStyle>
            <a:lvl1pPr>
              <a:defRPr sz="1500"/>
            </a:lvl1pPr>
            <a:lvl2pPr marL="457200" indent="-457200">
              <a:buNone/>
              <a:defRPr sz="1500"/>
            </a:lvl2pPr>
            <a:lvl3pPr marL="457200" indent="-457200">
              <a:buNone/>
              <a:defRPr sz="1500"/>
            </a:lvl3pPr>
            <a:lvl4pPr marL="457200" indent="-457200">
              <a:buNone/>
              <a:defRPr sz="1500"/>
            </a:lvl4pPr>
            <a:lvl5pPr marL="457200" indent="-457200">
              <a:buNone/>
              <a:defRPr sz="15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3011069" y="3370130"/>
            <a:ext cx="5590006" cy="1156980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800"/>
            </a:lvl1pPr>
            <a:lvl2pPr marL="0" indent="0">
              <a:buNone/>
              <a:defRPr sz="3000"/>
            </a:lvl2pPr>
            <a:lvl3pPr marL="0" indent="0">
              <a:buNone/>
              <a:defRPr sz="3000"/>
            </a:lvl3pPr>
            <a:lvl4pPr marL="0" indent="0">
              <a:buNone/>
              <a:defRPr sz="3000"/>
            </a:lvl4pPr>
            <a:lvl5pPr marL="0" indent="0">
              <a:buNone/>
              <a:defRPr sz="30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C8F85-392A-A04F-822A-481A8611E0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50238" y="6391275"/>
            <a:ext cx="350837" cy="365125"/>
          </a:xfrm>
        </p:spPr>
        <p:txBody>
          <a:bodyPr/>
          <a:lstStyle>
            <a:lvl1pPr>
              <a:defRPr/>
            </a:lvl1pPr>
          </a:lstStyle>
          <a:p>
            <a:fld id="{5D92670D-E50F-4F46-9422-B81F7246B3B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05479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5350D27C-970B-9247-B95F-8B14AD5D5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AB033-8581-C249-80C7-DCAB4ED616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9A706FD-2C68-B44B-A177-332A6738A3A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4156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345905E4-BC70-B940-8A45-8BA765AA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25B9D2F-FC0F-F04E-9C8A-E4BA86886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D42E11-9D15-9445-AD63-6FCE6723577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68959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568C7C-FEB3-E148-AD38-06E333D85F1D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EA1988C1-04FE-A144-A8DA-C1D262E58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58642159-FF94-8B41-AACD-F183403D28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6CE0F01-6FC9-8446-AA07-2A7EC0D7913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9233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9EB869-0DFB-484F-8491-B39C3F665C45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80323585-9872-CD4D-A413-CD604A0A0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3EB59-6A65-E84A-8026-201BACB1D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C71B17-2DB8-1845-8EB1-B4D3C3FB4F3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673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3BD18F-2634-024E-B4B4-8D37ADE23405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AB6C2DFD-B5E8-2849-A163-05EF49403D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72B883-F46B-CB48-A430-FCE33F55E1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2200" y="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 NOUVEAU LYCEE</a:t>
            </a:r>
          </a:p>
          <a:p>
            <a:pPr>
              <a:defRPr/>
            </a:pPr>
            <a:endParaRPr lang="fr-FR" altLang="fr-FR" dirty="0">
              <a:latin typeface="Arial Black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D7FFC123-EE76-D148-8FC6-721D822AE9A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3FD3B887-EFDB-0E4A-82D0-E76C59D6BFF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94169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5475410-5810-8D4A-A9CB-9E87CC83CAFD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219A28E1-4B09-2148-ABCA-5F72A56D8F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E55314-4CED-1840-86E4-ABD7CCA084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2200" y="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 NOUVEAU LYCEE</a:t>
            </a:r>
          </a:p>
          <a:p>
            <a:pPr>
              <a:defRPr/>
            </a:pPr>
            <a:endParaRPr lang="fr-FR" altLang="fr-FR" dirty="0">
              <a:latin typeface="Arial Black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74ED42-7355-D849-9083-3973ED08F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515492-7CE4-744A-8A43-C37E257B3D1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97093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6D63A7-E880-924F-8BD4-9A23BFF5E6E2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SECONDE GENERALE ET TECHNOLOGIQUE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997FE17F-B0D2-0F47-94C4-C328EA1AD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401224BC-D85F-F240-8887-3F24CD7C31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4A232C9-8E61-7E49-B127-A2821E3C739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40029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A9C0DA-7485-5846-AE0F-E73672702BF1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SECONDE GENERALE ET TECHNOLOGIQUE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DE48624E-DFFE-7145-A3E9-829A792390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299A4-B13B-6743-A304-3B8584BEB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D1F6C0-1B13-D440-B3DE-E9E2A322D36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277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263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F057BC-5CBC-6440-9A35-063F9E476178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E04BCB35-5343-C448-AECD-40D518121E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0BAD73-51FB-6242-84EB-2BC34EFD7DB9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>
              <a:alpha val="0"/>
            </a:srgbClr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VOIE GENERALE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CEB93DF0-36B1-E541-BF52-ED5F99D45A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C95421DA-A07A-054D-8BCE-740E514276F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0555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E7D7E1-AE93-FF46-82F3-5AECC54FECF1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>
              <a:alpha val="0"/>
            </a:srgbClr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all" dirty="0">
                <a:solidFill>
                  <a:prstClr val="white"/>
                </a:solidFill>
                <a:latin typeface="Arial Black" panose="020B0A04020102020204" pitchFamily="34" charset="0"/>
                <a:cs typeface="+mn-cs"/>
              </a:rPr>
              <a:t>LA VOIE GENERALE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9A71338-3278-DF40-B9B2-35680A502E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B6B8A-581D-F94E-9FBB-D2DE30A64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28286-D463-4F4F-839D-84CC3C3848C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840037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1D035E8-DE29-724E-9E6F-AE51A8BC0B7A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84DF4D34-1E3F-6F4E-99D5-78052077F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468D5B-B88D-8A47-B6D2-DFC32B017B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6413" y="0"/>
            <a:ext cx="355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LA VOIE TECHNOLOGIQUE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91ABD8A-E6F2-0747-AC54-BDC54EB805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75F5F9-01D7-7941-B404-2352131EB06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476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7A1346-C3E5-DA4D-8509-5140E8080BE4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F339BB4D-5CC9-9F4D-B54B-5F515237C4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F5C6CC-11BB-5B4D-9BFA-FA9B1F9AEB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6413" y="0"/>
            <a:ext cx="355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LA VOIE TECHNOLOGIQUE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B55A6990-73CB-A443-A08E-1D088FEF7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DF34B2-F7FD-6B45-91E9-13E1889543D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82009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33E50F-0301-334B-9C98-1FE2E3636917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B441F11-48C5-1047-8483-422DE3CF9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36CAF5-8D9D-414A-B84A-3A1C253C94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94100" y="-36513"/>
            <a:ext cx="554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LES EPREUVES DU BACCALAUREAT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82A3D3C4-69BC-AE46-A410-F6540A1FC0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C38152E-EB49-4942-9515-409E6BB73E4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07456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8089EC0-522C-2B43-A3D1-2AF7183D15FD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44721FF-4881-7446-B8E4-416E8F0C70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E9300-FD07-5846-95BA-0C8D3AEB40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71900" y="-36513"/>
            <a:ext cx="537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LES EPREUVES DU BACCALAUREAT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5D7577F-F68F-C84A-ACCB-1C7B372FF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024BB3-16EE-2545-8D40-2091EF4E9E7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43741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age de contenu texte_orientation sec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A7F8C2-0322-F14B-8762-81DE6BB0EA7F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58CE5CC3-D3EC-384A-8793-ED744B8CD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57FA86-5E89-594B-85AB-79F998D947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2000" y="-36513"/>
            <a:ext cx="584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L’ORIENTATION EN CLASSE DE SECONDE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F8D99117-2937-9540-A72E-AE1582E3A9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D8E5B77-DD43-154C-964F-5E112C7AC50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24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ommair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D91CE-EA15-3549-ABC4-DD89A2ED56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2000" y="-36513"/>
            <a:ext cx="584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L’ORIENTATION EN CLASSE DE SECONDE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241D205-C34D-024A-93B3-0A56747DAC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69378"/>
            <a:ext cx="7881937" cy="4397375"/>
          </a:xfrm>
        </p:spPr>
        <p:txBody>
          <a:bodyPr/>
          <a:lstStyle>
            <a:lvl1pPr>
              <a:buClr>
                <a:srgbClr val="EE7444"/>
              </a:buCl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EA58A-B80B-1D4C-9A9E-17F0A485D5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7F3C206-A522-7443-89A0-455E273BB66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4995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8773" y="69692"/>
            <a:ext cx="8004162" cy="828574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7333" y="1494531"/>
            <a:ext cx="7923066" cy="323304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3" y="5367338"/>
            <a:ext cx="792306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03349A5-6EE8-9A46-B151-67154FFD1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3488F-A620-744D-8CEB-4EC1E48BE75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00234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011069" y="5059680"/>
            <a:ext cx="5590006" cy="875983"/>
          </a:xfrm>
        </p:spPr>
        <p:txBody>
          <a:bodyPr>
            <a:normAutofit/>
          </a:bodyPr>
          <a:lstStyle>
            <a:lvl1pPr>
              <a:defRPr sz="1500"/>
            </a:lvl1pPr>
            <a:lvl2pPr marL="457200" indent="-457200">
              <a:buNone/>
              <a:defRPr sz="1500"/>
            </a:lvl2pPr>
            <a:lvl3pPr marL="457200" indent="-457200">
              <a:buNone/>
              <a:defRPr sz="1500"/>
            </a:lvl3pPr>
            <a:lvl4pPr marL="457200" indent="-457200">
              <a:buNone/>
              <a:defRPr sz="1500"/>
            </a:lvl4pPr>
            <a:lvl5pPr marL="457200" indent="-457200">
              <a:buNone/>
              <a:defRPr sz="15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3011069" y="3370130"/>
            <a:ext cx="5590006" cy="1156980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800"/>
            </a:lvl1pPr>
            <a:lvl2pPr marL="0" indent="0">
              <a:buNone/>
              <a:defRPr sz="3000"/>
            </a:lvl2pPr>
            <a:lvl3pPr marL="0" indent="0">
              <a:buNone/>
              <a:defRPr sz="3000"/>
            </a:lvl3pPr>
            <a:lvl4pPr marL="0" indent="0">
              <a:buNone/>
              <a:defRPr sz="3000"/>
            </a:lvl4pPr>
            <a:lvl5pPr marL="0" indent="0">
              <a:buNone/>
              <a:defRPr sz="30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C8F85-392A-A04F-822A-481A8611E0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250238" y="6391275"/>
            <a:ext cx="350837" cy="365125"/>
          </a:xfrm>
        </p:spPr>
        <p:txBody>
          <a:bodyPr/>
          <a:lstStyle>
            <a:lvl1pPr>
              <a:defRPr/>
            </a:lvl1pPr>
          </a:lstStyle>
          <a:p>
            <a:fld id="{5D92670D-E50F-4F46-9422-B81F7246B3B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335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5350D27C-970B-9247-B95F-8B14AD5D5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AB033-8581-C249-80C7-DCAB4ED616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9A706FD-2C68-B44B-A177-332A6738A3A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8081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285974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46867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97806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25956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2883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6913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119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720298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465150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87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>
            <a:extLst>
              <a:ext uri="{FF2B5EF4-FFF2-40B4-BE49-F238E27FC236}">
                <a16:creationId xmlns:a16="http://schemas.microsoft.com/office/drawing/2014/main" id="{345905E4-BC70-B940-8A45-8BA765AAC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25B9D2F-FC0F-F04E-9C8A-E4BA86886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D42E11-9D15-9445-AD63-6FCE6723577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628178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875243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/>
              <a:buChar char="■"/>
              <a:tabLst/>
              <a:defRPr>
                <a:solidFill>
                  <a:srgbClr val="683086"/>
                </a:solidFill>
              </a:defRPr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83086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83086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57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568C7C-FEB3-E148-AD38-06E333D85F1D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EA1988C1-04FE-A144-A8DA-C1D262E58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58642159-FF94-8B41-AACD-F183403D28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6CE0F01-6FC9-8446-AA07-2A7EC0D7913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38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9EB869-0DFB-484F-8491-B39C3F665C45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80323585-9872-CD4D-A413-CD604A0A0B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3EB59-6A65-E84A-8026-201BACB1D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C71B17-2DB8-1845-8EB1-B4D3C3FB4F3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5402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3BD18F-2634-024E-B4B4-8D37ADE23405}"/>
              </a:ext>
            </a:extLst>
          </p:cNvPr>
          <p:cNvSpPr txBox="1"/>
          <p:nvPr userDrawn="1"/>
        </p:nvSpPr>
        <p:spPr>
          <a:xfrm>
            <a:off x="0" y="0"/>
            <a:ext cx="9144000" cy="5730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AB6C2DFD-B5E8-2849-A163-05EF49403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72B883-F46B-CB48-A430-FCE33F55E1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2200" y="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 NOUVEAU LYCEE</a:t>
            </a:r>
          </a:p>
          <a:p>
            <a:pPr>
              <a:defRPr/>
            </a:pPr>
            <a:endParaRPr lang="fr-FR" altLang="fr-FR" dirty="0">
              <a:latin typeface="Arial Black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D7FFC123-EE76-D148-8FC6-721D822AE9A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3FD3B887-EFDB-0E4A-82D0-E76C59D6BFF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97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Page de contenu avec infographie">
    <p:bg>
      <p:bgPr>
        <a:solidFill>
          <a:srgbClr val="95B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5475410-5810-8D4A-A9CB-9E87CC83CAFD}"/>
              </a:ext>
            </a:extLst>
          </p:cNvPr>
          <p:cNvSpPr txBox="1"/>
          <p:nvPr userDrawn="1"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rgbClr val="95BCE5"/>
          </a:solidFill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cap="all" dirty="0">
              <a:solidFill>
                <a:prstClr val="white"/>
              </a:solidFill>
              <a:latin typeface="Arial Black" panose="020B0A04020102020204" pitchFamily="34" charset="0"/>
              <a:cs typeface="+mn-cs"/>
            </a:endParaRP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219A28E1-4B09-2148-ABCA-5F72A56D8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3825"/>
            <a:ext cx="939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E55314-4CED-1840-86E4-ABD7CCA084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2200" y="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fr-FR" altLang="fr-FR" dirty="0">
                <a:solidFill>
                  <a:schemeClr val="bg1"/>
                </a:solidFill>
                <a:latin typeface="Arial Black" pitchFamily="34" charset="0"/>
              </a:rPr>
              <a:t>LE NOUVEAU LYCEE</a:t>
            </a:r>
          </a:p>
          <a:p>
            <a:pPr>
              <a:defRPr/>
            </a:pPr>
            <a:endParaRPr lang="fr-FR" altLang="fr-FR" dirty="0">
              <a:latin typeface="Arial Black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74ED42-7355-D849-9083-3973ED08F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515492-7CE4-744A-8A43-C37E257B3D1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806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7.jpe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485" y="915840"/>
            <a:ext cx="7982797" cy="2548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486" y="3464803"/>
            <a:ext cx="7589313" cy="124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97502" y="6390910"/>
            <a:ext cx="403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404040"/>
                </a:solidFill>
              </a:defRPr>
            </a:lvl1pPr>
          </a:lstStyle>
          <a:p>
            <a:fld id="{1FC8907D-B208-DC44-82F5-2940ECA1C9F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698885" y="5516417"/>
            <a:ext cx="6290733" cy="0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995213" y="4489080"/>
            <a:ext cx="1519767" cy="1024465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698885" y="0"/>
            <a:ext cx="295" cy="5507953"/>
          </a:xfrm>
          <a:prstGeom prst="line">
            <a:avLst/>
          </a:prstGeom>
          <a:ln w="57150" cap="rnd" cmpd="sng">
            <a:solidFill>
              <a:srgbClr val="683086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logoIGEN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524" y="6063238"/>
            <a:ext cx="1481328" cy="603504"/>
          </a:xfrm>
          <a:prstGeom prst="rect">
            <a:avLst/>
          </a:prstGeom>
        </p:spPr>
      </p:pic>
      <p:pic>
        <p:nvPicPr>
          <p:cNvPr id="10" name="Picture 2" descr="C:\Users\dlacaze\Documents\Communication\Modèles et logos\Logos\Logos octobre 2018\Logos ministères 2018\2018_MENJ_logo_horizontal_vect.jpg">
            <a:extLst>
              <a:ext uri="{FF2B5EF4-FFF2-40B4-BE49-F238E27FC236}">
                <a16:creationId xmlns:a16="http://schemas.microsoft.com/office/drawing/2014/main" id="{02531F4D-0DA0-9644-BAA8-E4D3A983A8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0" y="6138612"/>
            <a:ext cx="1481912" cy="452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68308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42E0C1-2507-9744-B169-C49DBB22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354013"/>
            <a:ext cx="7881938" cy="12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DE7F7B58-9A90-4245-8D57-F33A5A3A67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04863" y="1476375"/>
            <a:ext cx="78819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 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7B6F9-89EB-3942-A816-1E594CB4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0225" y="6391275"/>
            <a:ext cx="450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404040"/>
                </a:solidFill>
                <a:latin typeface="Arial" panose="020B0604020202020204" pitchFamily="34" charset="0"/>
              </a:defRPr>
            </a:lvl1pPr>
          </a:lstStyle>
          <a:p>
            <a:fld id="{96AC0A56-E600-6944-9F7A-C5AC745786A5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57E11AE0-88FD-DB4D-9970-D40209C8C028}"/>
              </a:ext>
            </a:extLst>
          </p:cNvPr>
          <p:cNvSpPr txBox="1">
            <a:spLocks/>
          </p:cNvSpPr>
          <p:nvPr/>
        </p:nvSpPr>
        <p:spPr>
          <a:xfrm>
            <a:off x="2368550" y="6146800"/>
            <a:ext cx="3544888" cy="67627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20"/>
              </a:lnSpc>
              <a:defRPr/>
            </a:pPr>
            <a:endParaRPr lang="fr-FR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320"/>
              </a:lnSpc>
              <a:defRPr/>
            </a:pPr>
            <a:r>
              <a:rPr lang="fr-F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Arial" charset="0"/>
                <a:cs typeface="Arial" charset="0"/>
              </a:rPr>
              <a:t>BACCALAUREAT 2021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DBA16A31-70E8-9046-8D7B-06BFD922D06D}"/>
              </a:ext>
            </a:extLst>
          </p:cNvPr>
          <p:cNvSpPr txBox="1">
            <a:spLocks/>
          </p:cNvSpPr>
          <p:nvPr/>
        </p:nvSpPr>
        <p:spPr>
          <a:xfrm>
            <a:off x="6989763" y="6391275"/>
            <a:ext cx="1160462" cy="36512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>
              <a:solidFill>
                <a:srgbClr val="1B8ED9"/>
              </a:solidFill>
            </a:endParaRPr>
          </a:p>
          <a:p>
            <a:pPr>
              <a:lnSpc>
                <a:spcPts val="1320"/>
              </a:lnSpc>
              <a:defRPr/>
            </a:pPr>
            <a:endParaRPr lang="fr-FR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Image 8">
            <a:extLst>
              <a:ext uri="{FF2B5EF4-FFF2-40B4-BE49-F238E27FC236}">
                <a16:creationId xmlns:a16="http://schemas.microsoft.com/office/drawing/2014/main" id="{1AEDBE69-A09A-AC47-93DA-2D76BC54F4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38" y="6249988"/>
            <a:ext cx="12192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3">
            <a:extLst>
              <a:ext uri="{FF2B5EF4-FFF2-40B4-BE49-F238E27FC236}">
                <a16:creationId xmlns:a16="http://schemas.microsoft.com/office/drawing/2014/main" id="{45277C04-E1F7-D54F-9CF7-B3804346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0"/>
            <a:ext cx="788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fr-FR" altLang="fr-FR" b="1">
              <a:solidFill>
                <a:srgbClr val="005E8B"/>
              </a:solidFill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38189A6-DCED-CE4E-8100-918857B32C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284913"/>
            <a:ext cx="13414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1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b="1" kern="1200" cap="all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9pPr>
    </p:titleStyle>
    <p:bodyStyle>
      <a:lvl1pPr marL="177800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Italic"/>
        <a:buChar char="■"/>
        <a:defRPr sz="13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2pPr>
      <a:lvl3pPr marL="6270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3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3pPr>
      <a:lvl4pPr marL="627063" indent="177800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4pPr>
      <a:lvl5pPr marL="806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1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42E0C1-2507-9744-B169-C49DBB22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354013"/>
            <a:ext cx="7881938" cy="12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DE7F7B58-9A90-4245-8D57-F33A5A3A67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04863" y="1476375"/>
            <a:ext cx="78819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 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7B6F9-89EB-3942-A816-1E594CB4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0225" y="6391275"/>
            <a:ext cx="450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404040"/>
                </a:solidFill>
                <a:latin typeface="Arial" panose="020B0604020202020204" pitchFamily="34" charset="0"/>
              </a:defRPr>
            </a:lvl1pPr>
          </a:lstStyle>
          <a:p>
            <a:fld id="{96AC0A56-E600-6944-9F7A-C5AC745786A5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57E11AE0-88FD-DB4D-9970-D40209C8C028}"/>
              </a:ext>
            </a:extLst>
          </p:cNvPr>
          <p:cNvSpPr txBox="1">
            <a:spLocks/>
          </p:cNvSpPr>
          <p:nvPr/>
        </p:nvSpPr>
        <p:spPr>
          <a:xfrm>
            <a:off x="2368550" y="6146800"/>
            <a:ext cx="3544888" cy="67627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20"/>
              </a:lnSpc>
              <a:defRPr/>
            </a:pPr>
            <a:endParaRPr lang="fr-FR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1320"/>
              </a:lnSpc>
              <a:defRPr/>
            </a:pPr>
            <a:r>
              <a:rPr lang="fr-F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Arial" charset="0"/>
                <a:cs typeface="Arial" charset="0"/>
              </a:rPr>
              <a:t>BACCALAUREAT 2021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DBA16A31-70E8-9046-8D7B-06BFD922D06D}"/>
              </a:ext>
            </a:extLst>
          </p:cNvPr>
          <p:cNvSpPr txBox="1">
            <a:spLocks/>
          </p:cNvSpPr>
          <p:nvPr/>
        </p:nvSpPr>
        <p:spPr>
          <a:xfrm>
            <a:off x="6989763" y="6391275"/>
            <a:ext cx="1160462" cy="36512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>
              <a:solidFill>
                <a:srgbClr val="1B8ED9"/>
              </a:solidFill>
            </a:endParaRPr>
          </a:p>
          <a:p>
            <a:pPr>
              <a:lnSpc>
                <a:spcPts val="1320"/>
              </a:lnSpc>
              <a:defRPr/>
            </a:pPr>
            <a:endParaRPr lang="fr-FR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Image 8">
            <a:extLst>
              <a:ext uri="{FF2B5EF4-FFF2-40B4-BE49-F238E27FC236}">
                <a16:creationId xmlns:a16="http://schemas.microsoft.com/office/drawing/2014/main" id="{1AEDBE69-A09A-AC47-93DA-2D76BC54F40F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1838" y="6249988"/>
            <a:ext cx="12192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3">
            <a:extLst>
              <a:ext uri="{FF2B5EF4-FFF2-40B4-BE49-F238E27FC236}">
                <a16:creationId xmlns:a16="http://schemas.microsoft.com/office/drawing/2014/main" id="{45277C04-E1F7-D54F-9CF7-B3804346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0"/>
            <a:ext cx="788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fr-FR" altLang="fr-FR" b="1">
              <a:solidFill>
                <a:srgbClr val="005E8B"/>
              </a:solidFill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38189A6-DCED-CE4E-8100-918857B32C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263" y="6284913"/>
            <a:ext cx="13414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0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b="1" kern="1200" cap="all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 Black" pitchFamily="34" charset="0"/>
          <a:ea typeface="Arial Black" pitchFamily="34" charset="0"/>
          <a:cs typeface="Arial Black" pitchFamily="34" charset="0"/>
        </a:defRPr>
      </a:lvl9pPr>
    </p:titleStyle>
    <p:bodyStyle>
      <a:lvl1pPr marL="177800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Italic"/>
        <a:buChar char="■"/>
        <a:defRPr sz="13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2pPr>
      <a:lvl3pPr marL="6270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3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3pPr>
      <a:lvl4pPr marL="627063" indent="177800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4pPr>
      <a:lvl5pPr marL="806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1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7" name="Image 6" descr="logoIGEN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59" y="6357257"/>
            <a:ext cx="1055700" cy="430100"/>
          </a:xfrm>
          <a:prstGeom prst="rect">
            <a:avLst/>
          </a:prstGeom>
        </p:spPr>
      </p:pic>
      <p:pic>
        <p:nvPicPr>
          <p:cNvPr id="8" name="Picture 2" descr="C:\Users\dlacaze\Documents\Communication\Modèles et logos\Logos\Logos octobre 2018\Logos ministères 2018\2018_MENJ_logo_horizontal_vect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6" y="6400800"/>
            <a:ext cx="1055700" cy="3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3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7B3CB-E3BA-F74C-AB76-86EFC5843CD6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0609" y="976320"/>
            <a:ext cx="7894637" cy="3063245"/>
          </a:xfrm>
        </p:spPr>
        <p:txBody>
          <a:bodyPr/>
          <a:lstStyle/>
          <a:p>
            <a:r>
              <a:rPr lang="fr-FR" sz="3800" dirty="0"/>
              <a:t>Sciences numériques et technologie</a:t>
            </a:r>
            <a:br>
              <a:rPr lang="fr-FR" sz="3800" dirty="0"/>
            </a:br>
            <a:r>
              <a:rPr lang="fr-FR" sz="3800" dirty="0"/>
              <a:t>Numérique et sciences informatiques</a:t>
            </a:r>
            <a:br>
              <a:rPr lang="fr-FR" sz="4000" dirty="0"/>
            </a:br>
            <a:br>
              <a:rPr lang="fr-FR" sz="4000" dirty="0"/>
            </a:br>
            <a:r>
              <a:rPr lang="fr-FR" sz="2000" dirty="0"/>
              <a:t>PNF IA-IPR STI, 15-16 janvier 2019, Paris</a:t>
            </a:r>
            <a:br>
              <a:rPr lang="fr-FR" sz="2000" dirty="0"/>
            </a:br>
            <a:r>
              <a:rPr lang="fr-FR" sz="1200" dirty="0"/>
              <a:t>Présentation réalisée suite au PNF du 5 décembre 2018   </a:t>
            </a:r>
          </a:p>
        </p:txBody>
      </p:sp>
    </p:spTree>
    <p:extLst>
      <p:ext uri="{BB962C8B-B14F-4D97-AF65-F5344CB8AC3E}">
        <p14:creationId xmlns:p14="http://schemas.microsoft.com/office/powerpoint/2010/main" val="46692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Ressources humaines SNT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30E51F-5B01-484E-841D-561039D6964A}"/>
              </a:ext>
            </a:extLst>
          </p:cNvPr>
          <p:cNvSpPr/>
          <p:nvPr/>
        </p:nvSpPr>
        <p:spPr>
          <a:xfrm>
            <a:off x="654734" y="2371854"/>
            <a:ext cx="3613045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560 000 élèves de seconde (rentrée 2016) soit 18 600 classes (30 élèves par division), soit 28 000 heures (sans prendre en compte les dédoublements).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1 555 ETP (si 18 h en SNT), estimation à 2 000 ETP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Prévision environ 8 000 professeurs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2B23CF-6736-AB4F-A4CC-EDE9DDC879C7}"/>
              </a:ext>
            </a:extLst>
          </p:cNvPr>
          <p:cNvSpPr/>
          <p:nvPr/>
        </p:nvSpPr>
        <p:spPr>
          <a:xfrm>
            <a:off x="372529" y="2371854"/>
            <a:ext cx="282205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B45761-8375-E946-9E4F-919300F5FA4A}"/>
              </a:ext>
            </a:extLst>
          </p:cNvPr>
          <p:cNvSpPr/>
          <p:nvPr/>
        </p:nvSpPr>
        <p:spPr>
          <a:xfrm>
            <a:off x="3979779" y="1955239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A1CC03-580D-3E48-AD25-6F3310B35A55}"/>
              </a:ext>
            </a:extLst>
          </p:cNvPr>
          <p:cNvSpPr/>
          <p:nvPr/>
        </p:nvSpPr>
        <p:spPr>
          <a:xfrm>
            <a:off x="3547361" y="1955239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5E8817-38AF-A14B-B81A-5AEA9C2729E9}"/>
              </a:ext>
            </a:extLst>
          </p:cNvPr>
          <p:cNvSpPr/>
          <p:nvPr/>
        </p:nvSpPr>
        <p:spPr>
          <a:xfrm>
            <a:off x="372528" y="1955239"/>
            <a:ext cx="303041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Besoins RH dès 2019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BBA69-1E26-A740-A65C-F1CDCBAF9A99}"/>
              </a:ext>
            </a:extLst>
          </p:cNvPr>
          <p:cNvSpPr/>
          <p:nvPr/>
        </p:nvSpPr>
        <p:spPr>
          <a:xfrm>
            <a:off x="5273015" y="2371854"/>
            <a:ext cx="3613045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recensement par les recteurs des besoins et des professeurs à former (cible : math, PC, SVT, STI et Éco-gestion)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PNF 5 décembre 2018 puis 7-8 février 2019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d’un MOOC et de ressources pédagogiques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formations académiques à partir de février 2019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356D5-4D60-3944-AB92-B8C25AA18F49}"/>
              </a:ext>
            </a:extLst>
          </p:cNvPr>
          <p:cNvSpPr/>
          <p:nvPr/>
        </p:nvSpPr>
        <p:spPr>
          <a:xfrm>
            <a:off x="4990810" y="2371854"/>
            <a:ext cx="282205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5662F-3226-FD40-A8C7-853860A4FBF3}"/>
              </a:ext>
            </a:extLst>
          </p:cNvPr>
          <p:cNvSpPr/>
          <p:nvPr/>
        </p:nvSpPr>
        <p:spPr>
          <a:xfrm>
            <a:off x="8598060" y="1955239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392C8F-BE63-0B49-90B4-E1999D870532}"/>
              </a:ext>
            </a:extLst>
          </p:cNvPr>
          <p:cNvSpPr/>
          <p:nvPr/>
        </p:nvSpPr>
        <p:spPr>
          <a:xfrm>
            <a:off x="8165642" y="1955239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825F77-C266-7C4D-AEF1-501C031CDB38}"/>
              </a:ext>
            </a:extLst>
          </p:cNvPr>
          <p:cNvSpPr/>
          <p:nvPr/>
        </p:nvSpPr>
        <p:spPr>
          <a:xfrm>
            <a:off x="4990809" y="1955239"/>
            <a:ext cx="303041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Formation</a:t>
            </a:r>
          </a:p>
        </p:txBody>
      </p:sp>
    </p:spTree>
    <p:extLst>
      <p:ext uri="{BB962C8B-B14F-4D97-AF65-F5344CB8AC3E}">
        <p14:creationId xmlns:p14="http://schemas.microsoft.com/office/powerpoint/2010/main" val="255892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Projet de programme </a:t>
            </a: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NSI</a:t>
            </a:r>
            <a:endParaRPr kumimoji="0" lang="fr-F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706304" y="2808734"/>
            <a:ext cx="3731391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Une part de l’horaire de la spécialité </a:t>
            </a:r>
            <a:r>
              <a:rPr lang="fr-FR" b="1" dirty="0">
                <a:solidFill>
                  <a:schemeClr val="tx1"/>
                </a:solidFill>
              </a:rPr>
              <a:t>d’au moins un quart du total en classe de première et d'au moins un tiers en classe de terminale </a:t>
            </a:r>
            <a:r>
              <a:rPr lang="fr-FR" dirty="0">
                <a:solidFill>
                  <a:schemeClr val="tx1"/>
                </a:solidFill>
              </a:rPr>
              <a:t>doit être réservée à la conception et à l’élaboration de projets conduits par des groupes de deux à quatre élèves.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2461553" y="2808734"/>
            <a:ext cx="282205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CC5B0-7AE1-CE47-8230-6781B7CF112B}"/>
              </a:ext>
            </a:extLst>
          </p:cNvPr>
          <p:cNvSpPr/>
          <p:nvPr/>
        </p:nvSpPr>
        <p:spPr>
          <a:xfrm>
            <a:off x="6149695" y="221922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845B0A-D1CD-4143-9084-F613811AEAC1}"/>
              </a:ext>
            </a:extLst>
          </p:cNvPr>
          <p:cNvSpPr/>
          <p:nvPr/>
        </p:nvSpPr>
        <p:spPr>
          <a:xfrm>
            <a:off x="5717277" y="221922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D9C98-993B-1943-B766-CD677A8DA6E7}"/>
              </a:ext>
            </a:extLst>
          </p:cNvPr>
          <p:cNvSpPr/>
          <p:nvPr/>
        </p:nvSpPr>
        <p:spPr>
          <a:xfrm>
            <a:off x="2461553" y="2225979"/>
            <a:ext cx="303041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Démarche de projet</a:t>
            </a:r>
          </a:p>
        </p:txBody>
      </p:sp>
    </p:spTree>
    <p:extLst>
      <p:ext uri="{BB962C8B-B14F-4D97-AF65-F5344CB8AC3E}">
        <p14:creationId xmlns:p14="http://schemas.microsoft.com/office/powerpoint/2010/main" val="203846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Projet de programme </a:t>
            </a: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NSI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(première)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1650998" y="2695683"/>
            <a:ext cx="6086754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Histoire de l'informatique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Représentation des données : types et valeurs de base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Représentation des données : types construits 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Traitement de données en tables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Interactions homme-machine sur le Web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Architectures matérielles et systèmes d’exploitation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Langages et programmation</a:t>
            </a:r>
          </a:p>
          <a:p>
            <a:pPr>
              <a:buFont typeface="Arial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Algorithmique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1406248" y="2695683"/>
            <a:ext cx="323457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CC5B0-7AE1-CE47-8230-6781B7CF112B}"/>
              </a:ext>
            </a:extLst>
          </p:cNvPr>
          <p:cNvSpPr/>
          <p:nvPr/>
        </p:nvSpPr>
        <p:spPr>
          <a:xfrm>
            <a:off x="6849399" y="1878389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845B0A-D1CD-4143-9084-F613811AEAC1}"/>
              </a:ext>
            </a:extLst>
          </p:cNvPr>
          <p:cNvSpPr/>
          <p:nvPr/>
        </p:nvSpPr>
        <p:spPr>
          <a:xfrm>
            <a:off x="6416981" y="1878389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D9C98-993B-1943-B766-CD677A8DA6E7}"/>
              </a:ext>
            </a:extLst>
          </p:cNvPr>
          <p:cNvSpPr/>
          <p:nvPr/>
        </p:nvSpPr>
        <p:spPr>
          <a:xfrm>
            <a:off x="1406248" y="1878389"/>
            <a:ext cx="4689752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Programme en huit rubriques</a:t>
            </a:r>
          </a:p>
        </p:txBody>
      </p:sp>
    </p:spTree>
    <p:extLst>
      <p:ext uri="{BB962C8B-B14F-4D97-AF65-F5344CB8AC3E}">
        <p14:creationId xmlns:p14="http://schemas.microsoft.com/office/powerpoint/2010/main" val="167929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Ressources humaines NSI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30E51F-5B01-484E-841D-561039D6964A}"/>
              </a:ext>
            </a:extLst>
          </p:cNvPr>
          <p:cNvSpPr/>
          <p:nvPr/>
        </p:nvSpPr>
        <p:spPr>
          <a:xfrm>
            <a:off x="654734" y="2371854"/>
            <a:ext cx="3613045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tx1"/>
              </a:buClr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Sondage réalisé en janvier 2019, spécialité qui serait proposée dans environ :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750 lycées publics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250 lycées privés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2B23CF-6736-AB4F-A4CC-EDE9DDC879C7}"/>
              </a:ext>
            </a:extLst>
          </p:cNvPr>
          <p:cNvSpPr/>
          <p:nvPr/>
        </p:nvSpPr>
        <p:spPr>
          <a:xfrm>
            <a:off x="372529" y="2371854"/>
            <a:ext cx="282205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B45761-8375-E946-9E4F-919300F5FA4A}"/>
              </a:ext>
            </a:extLst>
          </p:cNvPr>
          <p:cNvSpPr/>
          <p:nvPr/>
        </p:nvSpPr>
        <p:spPr>
          <a:xfrm>
            <a:off x="3979779" y="1955239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A1CC03-580D-3E48-AD25-6F3310B35A55}"/>
              </a:ext>
            </a:extLst>
          </p:cNvPr>
          <p:cNvSpPr/>
          <p:nvPr/>
        </p:nvSpPr>
        <p:spPr>
          <a:xfrm>
            <a:off x="3547361" y="1955239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5E8817-38AF-A14B-B81A-5AEA9C2729E9}"/>
              </a:ext>
            </a:extLst>
          </p:cNvPr>
          <p:cNvSpPr/>
          <p:nvPr/>
        </p:nvSpPr>
        <p:spPr>
          <a:xfrm>
            <a:off x="372528" y="1955239"/>
            <a:ext cx="303041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Besoins RH dès 2019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BBA69-1E26-A740-A65C-F1CDCBAF9A99}"/>
              </a:ext>
            </a:extLst>
          </p:cNvPr>
          <p:cNvSpPr/>
          <p:nvPr/>
        </p:nvSpPr>
        <p:spPr>
          <a:xfrm>
            <a:off x="5273015" y="2371854"/>
            <a:ext cx="3613045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Cible enseignants : principalement les professeurs de terminale spécialité ISN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Formation spécifique universitaire  avec présentielle et travail à distance (début février 2019)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Délivrance d’un DIU (diplôme interuniversitaire)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Formation sur 2 ans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356D5-4D60-3944-AB92-B8C25AA18F49}"/>
              </a:ext>
            </a:extLst>
          </p:cNvPr>
          <p:cNvSpPr/>
          <p:nvPr/>
        </p:nvSpPr>
        <p:spPr>
          <a:xfrm>
            <a:off x="4990810" y="2371854"/>
            <a:ext cx="282205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5662F-3226-FD40-A8C7-853860A4FBF3}"/>
              </a:ext>
            </a:extLst>
          </p:cNvPr>
          <p:cNvSpPr/>
          <p:nvPr/>
        </p:nvSpPr>
        <p:spPr>
          <a:xfrm>
            <a:off x="8598060" y="1955239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392C8F-BE63-0B49-90B4-E1999D870532}"/>
              </a:ext>
            </a:extLst>
          </p:cNvPr>
          <p:cNvSpPr/>
          <p:nvPr/>
        </p:nvSpPr>
        <p:spPr>
          <a:xfrm>
            <a:off x="8165642" y="1955239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825F77-C266-7C4D-AEF1-501C031CDB38}"/>
              </a:ext>
            </a:extLst>
          </p:cNvPr>
          <p:cNvSpPr/>
          <p:nvPr/>
        </p:nvSpPr>
        <p:spPr>
          <a:xfrm>
            <a:off x="4990809" y="1955239"/>
            <a:ext cx="303041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Formation</a:t>
            </a:r>
          </a:p>
        </p:txBody>
      </p:sp>
    </p:spTree>
    <p:extLst>
      <p:ext uri="{BB962C8B-B14F-4D97-AF65-F5344CB8AC3E}">
        <p14:creationId xmlns:p14="http://schemas.microsoft.com/office/powerpoint/2010/main" val="284665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E5EDCE-885D-3742-BB4E-275709A94ED5}"/>
              </a:ext>
            </a:extLst>
          </p:cNvPr>
          <p:cNvSpPr/>
          <p:nvPr/>
        </p:nvSpPr>
        <p:spPr>
          <a:xfrm>
            <a:off x="3125905" y="6445341"/>
            <a:ext cx="601809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Arrêté du 16 juillet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Nouveaux enseignements à la rentrée 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</a:t>
            </a:r>
            <a:r>
              <a:rPr lang="fr-FR" dirty="0">
                <a:solidFill>
                  <a:prstClr val="black"/>
                </a:solidFill>
              </a:rPr>
              <a:t>GT : SNT et NSI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1685071" y="2385461"/>
            <a:ext cx="5947515" cy="1165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SNT : sciences numériques et technologie</a:t>
            </a:r>
          </a:p>
          <a:p>
            <a:pPr lvl="1"/>
            <a:r>
              <a:rPr lang="fr-FR" dirty="0"/>
              <a:t>• enseignement de tronc commun en seconde GT</a:t>
            </a:r>
          </a:p>
          <a:p>
            <a:pPr lvl="1"/>
            <a:r>
              <a:rPr lang="fr-FR" dirty="0"/>
              <a:t>• 1,5 h hebdomadaire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1408270" y="2385461"/>
            <a:ext cx="282205" cy="11728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80D059-509C-1544-A55E-A4093BEBAF68}"/>
              </a:ext>
            </a:extLst>
          </p:cNvPr>
          <p:cNvSpPr/>
          <p:nvPr/>
        </p:nvSpPr>
        <p:spPr>
          <a:xfrm>
            <a:off x="1685071" y="3918579"/>
            <a:ext cx="5947515" cy="1165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NSI : numérique et sciences informatiques</a:t>
            </a:r>
          </a:p>
          <a:p>
            <a:pPr lvl="1"/>
            <a:r>
              <a:rPr lang="fr-FR" dirty="0"/>
              <a:t>• enseignement de spécialité du cycle terminal de la voie</a:t>
            </a:r>
          </a:p>
          <a:p>
            <a:pPr lvl="1"/>
            <a:r>
              <a:rPr lang="fr-FR" dirty="0"/>
              <a:t>générale</a:t>
            </a:r>
          </a:p>
          <a:p>
            <a:pPr lvl="1"/>
            <a:r>
              <a:rPr lang="fr-FR" dirty="0"/>
              <a:t>• 4 h hebdomadaires en première et 6 h en terminale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5E971C-3B6D-D54D-8837-9AEEC5AD6BB4}"/>
              </a:ext>
            </a:extLst>
          </p:cNvPr>
          <p:cNvSpPr/>
          <p:nvPr/>
        </p:nvSpPr>
        <p:spPr>
          <a:xfrm>
            <a:off x="1408270" y="3918579"/>
            <a:ext cx="282205" cy="11728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1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États des lieux avant la réforme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1685071" y="1672148"/>
            <a:ext cx="5947515" cy="1165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ICN : informatique et création numérique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enseignement d’exploration en 2nde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1 h 30 hebdomadaire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32 000 élèves (environ 6 %) dans 1 172 lycées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1408271" y="1668575"/>
            <a:ext cx="282205" cy="11728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80D059-509C-1544-A55E-A4093BEBAF68}"/>
              </a:ext>
            </a:extLst>
          </p:cNvPr>
          <p:cNvSpPr/>
          <p:nvPr/>
        </p:nvSpPr>
        <p:spPr>
          <a:xfrm>
            <a:off x="1685071" y="3137599"/>
            <a:ext cx="5947515" cy="1165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ICN : informatique et création numérique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optionnel 1re L, ES et S, et terminale L, 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2 h hebdomadaire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3 650 élèves (0,7 %) dans 365 lycées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5E971C-3B6D-D54D-8837-9AEEC5AD6BB4}"/>
              </a:ext>
            </a:extLst>
          </p:cNvPr>
          <p:cNvSpPr/>
          <p:nvPr/>
        </p:nvSpPr>
        <p:spPr>
          <a:xfrm>
            <a:off x="1408270" y="3137599"/>
            <a:ext cx="282205" cy="11728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B0A41-4CB8-A046-9272-4BAF3DE4331F}"/>
              </a:ext>
            </a:extLst>
          </p:cNvPr>
          <p:cNvSpPr/>
          <p:nvPr/>
        </p:nvSpPr>
        <p:spPr>
          <a:xfrm>
            <a:off x="1685071" y="4599477"/>
            <a:ext cx="5947515" cy="1165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ISN : informatique et sciences du numérique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spécialité de terminale 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2 h hebdomadaire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22 000 élèves (environ 11,4 %) dans 1 231 lycées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7559C-6637-EA4B-A9E4-C2E226F5011D}"/>
              </a:ext>
            </a:extLst>
          </p:cNvPr>
          <p:cNvSpPr/>
          <p:nvPr/>
        </p:nvSpPr>
        <p:spPr>
          <a:xfrm>
            <a:off x="1408270" y="4599477"/>
            <a:ext cx="282205" cy="11728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D3906F-087E-A446-A5BF-181A48CEDB73}"/>
              </a:ext>
            </a:extLst>
          </p:cNvPr>
          <p:cNvSpPr txBox="1"/>
          <p:nvPr/>
        </p:nvSpPr>
        <p:spPr>
          <a:xfrm>
            <a:off x="5197288" y="6306145"/>
            <a:ext cx="25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2 654 LGT (1 602 publics)</a:t>
            </a:r>
          </a:p>
        </p:txBody>
      </p:sp>
    </p:spTree>
    <p:extLst>
      <p:ext uri="{BB962C8B-B14F-4D97-AF65-F5344CB8AC3E}">
        <p14:creationId xmlns:p14="http://schemas.microsoft.com/office/powerpoint/2010/main" val="16446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États des lieux avant la réforme (terminale SI et ISN)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</a:t>
            </a:r>
            <a:r>
              <a:rPr lang="fr-FR" dirty="0">
                <a:solidFill>
                  <a:prstClr val="black"/>
                </a:solidFill>
              </a:rPr>
              <a:t>GT : SNT et NSI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4541213" y="862560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4458788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Évolution du nombre d’élèves ISN et SI en terminale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FBBD4-ABEA-4842-89DE-EEC7D2E90617}"/>
              </a:ext>
            </a:extLst>
          </p:cNvPr>
          <p:cNvSpPr/>
          <p:nvPr/>
        </p:nvSpPr>
        <p:spPr>
          <a:xfrm>
            <a:off x="-90395" y="5775943"/>
            <a:ext cx="3424625" cy="116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EDD470D9-0722-AB48-823F-5880225C2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559676"/>
              </p:ext>
            </p:extLst>
          </p:nvPr>
        </p:nvGraphicFramePr>
        <p:xfrm>
          <a:off x="2117488" y="1568323"/>
          <a:ext cx="5281401" cy="2905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9CD13D6C-5295-7A4A-85B6-B4A3AD19C285}"/>
              </a:ext>
            </a:extLst>
          </p:cNvPr>
          <p:cNvSpPr txBox="1"/>
          <p:nvPr/>
        </p:nvSpPr>
        <p:spPr>
          <a:xfrm>
            <a:off x="7601875" y="4223491"/>
            <a:ext cx="948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</a:rPr>
              <a:t>D’après BCP</a:t>
            </a:r>
          </a:p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</a:rPr>
              <a:t>Sept 2018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13262AF-9CC2-154F-AE9A-749709D74536}"/>
              </a:ext>
            </a:extLst>
          </p:cNvPr>
          <p:cNvSpPr txBox="1"/>
          <p:nvPr/>
        </p:nvSpPr>
        <p:spPr>
          <a:xfrm>
            <a:off x="2942719" y="4618295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les 2 654 LGT (1 602 publics)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5528F22-FF7D-A24A-92CB-0A575B7EC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01456"/>
              </p:ext>
            </p:extLst>
          </p:nvPr>
        </p:nvGraphicFramePr>
        <p:xfrm>
          <a:off x="524905" y="5153079"/>
          <a:ext cx="8220696" cy="132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Nb élèves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Nb lycées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Nb 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</a:rPr>
                        <a:t>lycées</a:t>
                      </a:r>
                    </a:p>
                    <a:p>
                      <a:pPr algn="ctr"/>
                      <a:r>
                        <a:rPr lang="fr-FR" sz="1600" baseline="0" dirty="0">
                          <a:solidFill>
                            <a:schemeClr val="bg1"/>
                          </a:solidFill>
                        </a:rPr>
                        <a:t>( &gt; 24 élèves)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Nb 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</a:rPr>
                        <a:t>lycées</a:t>
                      </a:r>
                    </a:p>
                    <a:p>
                      <a:pPr algn="ctr"/>
                      <a:r>
                        <a:rPr lang="fr-FR" sz="1600" baseline="0" dirty="0">
                          <a:solidFill>
                            <a:schemeClr val="bg1"/>
                          </a:solidFill>
                        </a:rPr>
                        <a:t>( &lt; 11 élèves)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Nb villes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% filles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ISN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</a:rPr>
                        <a:t> 068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1 200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294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245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695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23,4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</a:rPr>
                        <a:t> %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23 217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711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436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553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14,5 %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4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Les concepts fondamentaux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(SNT et NSI)</a:t>
            </a:r>
            <a:endParaRPr kumimoji="0" lang="fr-F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921218" y="1638301"/>
            <a:ext cx="7854481" cy="3932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dirty="0">
                <a:solidFill>
                  <a:schemeClr val="tx1"/>
                </a:solidFill>
              </a:rPr>
              <a:t>Enseignement s’appuyant sur l’universalité de quatre concepts fondamentaux : </a:t>
            </a:r>
          </a:p>
          <a:p>
            <a:pPr algn="just">
              <a:buFont typeface="Arial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 les </a:t>
            </a:r>
            <a:r>
              <a:rPr lang="fr-FR" sz="2000" b="1" dirty="0">
                <a:solidFill>
                  <a:schemeClr val="tx1"/>
                </a:solidFill>
              </a:rPr>
              <a:t>données</a:t>
            </a:r>
            <a:r>
              <a:rPr lang="fr-FR" sz="2000" dirty="0">
                <a:solidFill>
                  <a:schemeClr val="tx1"/>
                </a:solidFill>
              </a:rPr>
              <a:t>, qui représentent sous une forme numérique unifiée des </a:t>
            </a:r>
            <a:r>
              <a:rPr lang="fr-FR" sz="2000" b="1" dirty="0">
                <a:solidFill>
                  <a:schemeClr val="tx1"/>
                </a:solidFill>
              </a:rPr>
              <a:t>informations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</a:p>
          <a:p>
            <a:pPr algn="just">
              <a:buFont typeface="Arial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 les </a:t>
            </a:r>
            <a:r>
              <a:rPr lang="fr-FR" sz="2000" b="1" dirty="0">
                <a:solidFill>
                  <a:schemeClr val="tx1"/>
                </a:solidFill>
              </a:rPr>
              <a:t>algorithmes</a:t>
            </a:r>
          </a:p>
          <a:p>
            <a:pPr algn="just">
              <a:buFont typeface="Arial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 les </a:t>
            </a:r>
            <a:r>
              <a:rPr lang="fr-FR" sz="2000" b="1" dirty="0">
                <a:solidFill>
                  <a:schemeClr val="tx1"/>
                </a:solidFill>
              </a:rPr>
              <a:t>langages</a:t>
            </a:r>
            <a:r>
              <a:rPr lang="fr-FR" sz="2000" dirty="0">
                <a:solidFill>
                  <a:schemeClr val="tx1"/>
                </a:solidFill>
              </a:rPr>
              <a:t>, qui permettent de traduire les algorithmes abstraits en </a:t>
            </a:r>
            <a:r>
              <a:rPr lang="fr-FR" sz="2000" b="1" dirty="0">
                <a:solidFill>
                  <a:schemeClr val="tx1"/>
                </a:solidFill>
              </a:rPr>
              <a:t>programmes</a:t>
            </a:r>
            <a:r>
              <a:rPr lang="fr-FR" sz="2000" dirty="0">
                <a:solidFill>
                  <a:schemeClr val="tx1"/>
                </a:solidFill>
              </a:rPr>
              <a:t> </a:t>
            </a:r>
          </a:p>
          <a:p>
            <a:pPr algn="just">
              <a:buFont typeface="Arial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 les </a:t>
            </a:r>
            <a:r>
              <a:rPr lang="fr-FR" sz="2000" b="1" dirty="0">
                <a:solidFill>
                  <a:schemeClr val="tx1"/>
                </a:solidFill>
              </a:rPr>
              <a:t>machines</a:t>
            </a:r>
            <a:r>
              <a:rPr lang="fr-FR" sz="2000" dirty="0">
                <a:solidFill>
                  <a:schemeClr val="tx1"/>
                </a:solidFill>
              </a:rPr>
              <a:t>, et leurs systèmes d’exploitation. On y inclut les </a:t>
            </a:r>
            <a:r>
              <a:rPr lang="fr-FR" sz="2000" b="1" dirty="0">
                <a:solidFill>
                  <a:schemeClr val="tx1"/>
                </a:solidFill>
              </a:rPr>
              <a:t>objets connectés </a:t>
            </a:r>
            <a:r>
              <a:rPr lang="fr-FR" sz="2000" dirty="0">
                <a:solidFill>
                  <a:schemeClr val="tx1"/>
                </a:solidFill>
              </a:rPr>
              <a:t>et les </a:t>
            </a:r>
            <a:r>
              <a:rPr lang="fr-FR" sz="2000" b="1" dirty="0">
                <a:solidFill>
                  <a:schemeClr val="tx1"/>
                </a:solidFill>
              </a:rPr>
              <a:t>réseaux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2000" dirty="0">
              <a:solidFill>
                <a:schemeClr val="tx1"/>
              </a:solidFill>
            </a:endParaRP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À ces concepts s’ajoute un élément transversal : les </a:t>
            </a:r>
            <a:r>
              <a:rPr lang="fr-FR" sz="2000" b="1" dirty="0">
                <a:solidFill>
                  <a:schemeClr val="tx1"/>
                </a:solidFill>
              </a:rPr>
              <a:t>interfaces</a:t>
            </a:r>
            <a:r>
              <a:rPr lang="fr-F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639015" y="1638301"/>
            <a:ext cx="282204" cy="39327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557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Projet de programme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SNT (seconde)</a:t>
            </a:r>
            <a:endParaRPr kumimoji="0" lang="fr-F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762231" y="2730500"/>
            <a:ext cx="3809769" cy="3467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Notions transversales de programmation</a:t>
            </a:r>
          </a:p>
          <a:p>
            <a:pPr algn="just"/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Enseignement organisé autour de sept thèmes :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réseaux sociaux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données structurées et leur traitement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localisation, cartographie et mobilité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informatique embarquée et objets connectés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photographie numérique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17480" y="2730500"/>
            <a:ext cx="269081" cy="34670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357EFACC-F9B6-6D46-888D-565654FB00D7}"/>
              </a:ext>
            </a:extLst>
          </p:cNvPr>
          <p:cNvSpPr txBox="1">
            <a:spLocks/>
          </p:cNvSpPr>
          <p:nvPr/>
        </p:nvSpPr>
        <p:spPr>
          <a:xfrm>
            <a:off x="553229" y="1420785"/>
            <a:ext cx="8133571" cy="121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fr-FR" sz="1800"/>
              <a:t>L’enseignement « sciences numériques et technologie » en classe de seconde a pour objet de permettre d’appréhender les principaux concepts des sciences numériques, mais également de permettre aux élèves, à partir d’un objet technologique, de comprendre le poids croissant du numérique et les enjeux qui en découlent. </a:t>
            </a:r>
            <a:endParaRPr lang="fr-FR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72729A-6920-B240-B37B-9D06C8EB39FA}"/>
              </a:ext>
            </a:extLst>
          </p:cNvPr>
          <p:cNvSpPr/>
          <p:nvPr/>
        </p:nvSpPr>
        <p:spPr>
          <a:xfrm>
            <a:off x="5209988" y="2730500"/>
            <a:ext cx="3565870" cy="3467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683086"/>
              </a:buClr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chaque thème :</a:t>
            </a:r>
          </a:p>
          <a:p>
            <a:pPr>
              <a:buClr>
                <a:srgbClr val="683086"/>
              </a:buClr>
            </a:pP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 </a:t>
            </a: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Repères historiques</a:t>
            </a: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données et l’information</a:t>
            </a: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algorithmes et les programmes</a:t>
            </a: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machines</a:t>
            </a: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Impacts sur les pratiques humaines</a:t>
            </a:r>
          </a:p>
          <a:p>
            <a:pPr marL="285750" indent="-285750">
              <a:buClr>
                <a:srgbClr val="683086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Suivis des contenus, capacités attendues et exemple d’activités</a:t>
            </a:r>
          </a:p>
          <a:p>
            <a:pPr lvl="1">
              <a:buClr>
                <a:srgbClr val="683086"/>
              </a:buClr>
            </a:pP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5BB08A-DA2F-7F49-BBF1-276E1F5720EF}"/>
              </a:ext>
            </a:extLst>
          </p:cNvPr>
          <p:cNvSpPr/>
          <p:nvPr/>
        </p:nvSpPr>
        <p:spPr>
          <a:xfrm>
            <a:off x="4915083" y="2730500"/>
            <a:ext cx="282205" cy="34670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64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Projet de programme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SNT (seconde)</a:t>
            </a:r>
            <a:endParaRPr kumimoji="0" lang="fr-F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6145929" y="1328052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608C7-81CA-B34D-A8A3-33F93E051265}"/>
              </a:ext>
            </a:extLst>
          </p:cNvPr>
          <p:cNvSpPr/>
          <p:nvPr/>
        </p:nvSpPr>
        <p:spPr>
          <a:xfrm>
            <a:off x="5713511" y="1328052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0AE9A-F6EC-664D-91D7-CF921B9A4366}"/>
              </a:ext>
            </a:extLst>
          </p:cNvPr>
          <p:cNvSpPr/>
          <p:nvPr/>
        </p:nvSpPr>
        <p:spPr>
          <a:xfrm>
            <a:off x="-1" y="1328052"/>
            <a:ext cx="5568325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solidFill>
                  <a:schemeClr val="tx1"/>
                </a:solidFill>
              </a:rPr>
              <a:t>Exemple : informatique embarquée et objets connectés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DE2DD0F-DA53-064D-A8CB-B43AA18436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674" y="1907156"/>
            <a:ext cx="7370652" cy="40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Points de vigilance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SNT (1/2)</a:t>
            </a:r>
            <a:endParaRPr kumimoji="0" lang="fr-F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30E51F-5B01-484E-841D-561039D6964A}"/>
              </a:ext>
            </a:extLst>
          </p:cNvPr>
          <p:cNvSpPr/>
          <p:nvPr/>
        </p:nvSpPr>
        <p:spPr>
          <a:xfrm>
            <a:off x="1760144" y="2151399"/>
            <a:ext cx="6553238" cy="33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SNT est un </a:t>
            </a:r>
            <a:r>
              <a:rPr lang="fr-FR" b="1" dirty="0">
                <a:solidFill>
                  <a:schemeClr val="tx1"/>
                </a:solidFill>
              </a:rPr>
              <a:t>enseignement de culture générale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un enseignement pour tous, quelle que soit la poursuite</a:t>
            </a:r>
          </a:p>
          <a:p>
            <a:r>
              <a:rPr lang="fr-FR" dirty="0">
                <a:solidFill>
                  <a:schemeClr val="tx1"/>
                </a:solidFill>
              </a:rPr>
              <a:t>d’études</a:t>
            </a:r>
            <a:endParaRPr lang="fr-FR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doit pas être présenté comme un enseignement centré sur des techniques, des normes, des détails mais sur des concepts pour expliquer un monde numérique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aucune norme n’est au programme 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place de la programmation est modulable selon les disponibilités des équipements et les compétences des professeurs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s’agit d’éclairer les élèves sur leurs usages et les technologies qu’ils utilisent quotidiennement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2B23CF-6736-AB4F-A4CC-EDE9DDC879C7}"/>
              </a:ext>
            </a:extLst>
          </p:cNvPr>
          <p:cNvSpPr/>
          <p:nvPr/>
        </p:nvSpPr>
        <p:spPr>
          <a:xfrm>
            <a:off x="1477939" y="2150230"/>
            <a:ext cx="282205" cy="33476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9D3365-23F9-BD40-8CED-9290254EC003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5F7F8-7714-CE42-881C-BB20D4FE1834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2F0CC-A299-4E4D-AFBC-335BEF1DC1FA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7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FB3-2A21-484E-B204-F60F59940420}"/>
              </a:ext>
            </a:extLst>
          </p:cNvPr>
          <p:cNvSpPr/>
          <p:nvPr/>
        </p:nvSpPr>
        <p:spPr>
          <a:xfrm>
            <a:off x="5568325" y="367189"/>
            <a:ext cx="3494291" cy="669759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Points de vigilance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SNT (2/2)</a:t>
            </a:r>
            <a:endParaRPr kumimoji="0" lang="fr-F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7CA4-A056-9741-9E0F-024216126320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PNF IA-IPR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3CC9-1ACD-5043-B4C2-6944FCD946FE}"/>
              </a:ext>
            </a:extLst>
          </p:cNvPr>
          <p:cNvSpPr/>
          <p:nvPr/>
        </p:nvSpPr>
        <p:spPr>
          <a:xfrm>
            <a:off x="0" y="363655"/>
            <a:ext cx="5197288" cy="360062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Réforme du lycée GT : SNT et NSI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44C79-D56B-E849-A091-DCC5F3396F7C}"/>
              </a:ext>
            </a:extLst>
          </p:cNvPr>
          <p:cNvSpPr/>
          <p:nvPr/>
        </p:nvSpPr>
        <p:spPr>
          <a:xfrm>
            <a:off x="5286122" y="367188"/>
            <a:ext cx="282204" cy="669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65" y="486313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30E51F-5B01-484E-841D-561039D6964A}"/>
              </a:ext>
            </a:extLst>
          </p:cNvPr>
          <p:cNvSpPr/>
          <p:nvPr/>
        </p:nvSpPr>
        <p:spPr>
          <a:xfrm>
            <a:off x="1760144" y="2354437"/>
            <a:ext cx="6553238" cy="2928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SNT est très différent de ICN, à ne pas reproduire, et n’a 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à voir avec ISN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un programme impératif et non « à la carte 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éventuellement en classe entière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la même place pour la création, mais des activités élèves très variées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freiner le tropisme lié à leur discipline d’origine des différents professeurs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2B23CF-6736-AB4F-A4CC-EDE9DDC879C7}"/>
              </a:ext>
            </a:extLst>
          </p:cNvPr>
          <p:cNvSpPr/>
          <p:nvPr/>
        </p:nvSpPr>
        <p:spPr>
          <a:xfrm>
            <a:off x="1477939" y="2354437"/>
            <a:ext cx="282205" cy="294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9D3365-23F9-BD40-8CED-9290254EC003}"/>
              </a:ext>
            </a:extLst>
          </p:cNvPr>
          <p:cNvSpPr/>
          <p:nvPr/>
        </p:nvSpPr>
        <p:spPr>
          <a:xfrm>
            <a:off x="2261906" y="855243"/>
            <a:ext cx="288000" cy="28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5F7F8-7714-CE42-881C-BB20D4FE1834}"/>
              </a:ext>
            </a:extLst>
          </p:cNvPr>
          <p:cNvSpPr/>
          <p:nvPr/>
        </p:nvSpPr>
        <p:spPr>
          <a:xfrm>
            <a:off x="1829488" y="855243"/>
            <a:ext cx="288000" cy="28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2F0CC-A299-4E4D-AFBC-335BEF1DC1FA}"/>
              </a:ext>
            </a:extLst>
          </p:cNvPr>
          <p:cNvSpPr/>
          <p:nvPr/>
        </p:nvSpPr>
        <p:spPr>
          <a:xfrm>
            <a:off x="1" y="854073"/>
            <a:ext cx="1685070" cy="28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-1809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2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page de presentation et de parti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ages de contenus">
  <a:themeElements>
    <a:clrScheme name="Charte graphique MEN">
      <a:dk1>
        <a:sysClr val="windowText" lastClr="000000"/>
      </a:dk1>
      <a:lt1>
        <a:sysClr val="window" lastClr="FFFFFF"/>
      </a:lt1>
      <a:dk2>
        <a:srgbClr val="8B2934"/>
      </a:dk2>
      <a:lt2>
        <a:srgbClr val="EE7444"/>
      </a:lt2>
      <a:accent1>
        <a:srgbClr val="005E8B"/>
      </a:accent1>
      <a:accent2>
        <a:srgbClr val="5AA1D8"/>
      </a:accent2>
      <a:accent3>
        <a:srgbClr val="D7AD45"/>
      </a:accent3>
      <a:accent4>
        <a:srgbClr val="EA5178"/>
      </a:accent4>
      <a:accent5>
        <a:srgbClr val="C61932"/>
      </a:accent5>
      <a:accent6>
        <a:srgbClr val="5AB88F"/>
      </a:accent6>
      <a:hlink>
        <a:srgbClr val="748F2A"/>
      </a:hlink>
      <a:folHlink>
        <a:srgbClr val="5AB88F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pages de contenus">
  <a:themeElements>
    <a:clrScheme name="Charte graphique MEN">
      <a:dk1>
        <a:sysClr val="windowText" lastClr="000000"/>
      </a:dk1>
      <a:lt1>
        <a:sysClr val="window" lastClr="FFFFFF"/>
      </a:lt1>
      <a:dk2>
        <a:srgbClr val="8B2934"/>
      </a:dk2>
      <a:lt2>
        <a:srgbClr val="EE7444"/>
      </a:lt2>
      <a:accent1>
        <a:srgbClr val="005E8B"/>
      </a:accent1>
      <a:accent2>
        <a:srgbClr val="5AA1D8"/>
      </a:accent2>
      <a:accent3>
        <a:srgbClr val="D7AD45"/>
      </a:accent3>
      <a:accent4>
        <a:srgbClr val="EA5178"/>
      </a:accent4>
      <a:accent5>
        <a:srgbClr val="C61932"/>
      </a:accent5>
      <a:accent6>
        <a:srgbClr val="5AB88F"/>
      </a:accent6>
      <a:hlink>
        <a:srgbClr val="748F2A"/>
      </a:hlink>
      <a:folHlink>
        <a:srgbClr val="5AB88F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850</Words>
  <Application>Microsoft Macintosh PowerPoint</Application>
  <PresentationFormat>Affichage à l'écran (4:3)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Italic</vt:lpstr>
      <vt:lpstr>Calibri</vt:lpstr>
      <vt:lpstr>page de presentation et de partie</vt:lpstr>
      <vt:lpstr>1_pages de contenus</vt:lpstr>
      <vt:lpstr>2_pages de contenus</vt:lpstr>
      <vt:lpstr>1_Thème Office</vt:lpstr>
      <vt:lpstr>Sciences numériques et technologie Numérique et sciences informatiques  PNF IA-IPR STI, 15-16 janvier 2019, Paris Présentation réalisée suite au PNF du 5 décembre 2018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Réforme de la voie générale et technologique Réunion DDFPT, académie de Nantes, 21 novembre 2018</dc:title>
  <dc:creator>Pascale Costa</dc:creator>
  <cp:lastModifiedBy>Pascale COSTA</cp:lastModifiedBy>
  <cp:revision>41</cp:revision>
  <dcterms:created xsi:type="dcterms:W3CDTF">2018-11-19T16:43:49Z</dcterms:created>
  <dcterms:modified xsi:type="dcterms:W3CDTF">2019-01-15T15:43:00Z</dcterms:modified>
</cp:coreProperties>
</file>