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7" r:id="rId4"/>
    <p:sldId id="263" r:id="rId5"/>
    <p:sldId id="264" r:id="rId6"/>
    <p:sldId id="260" r:id="rId7"/>
    <p:sldId id="265" r:id="rId8"/>
    <p:sldId id="262" r:id="rId9"/>
    <p:sldId id="266" r:id="rId10"/>
    <p:sldId id="261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00F88-37BC-4456-B9D2-760C5EE8187E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06FB3-2B1A-492B-A9B3-22035C619D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26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27933-5852-4743-8FE5-5023691DF6F7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B1B57-33F2-4E4D-A75D-7B400BF0D9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464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B1B57-33F2-4E4D-A75D-7B400BF0D9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78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B1B57-33F2-4E4D-A75D-7B400BF0D9C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0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ED2ACD-E36B-4452-9355-0443D5655BDE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85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6247-A06F-485D-9D52-FB57B710BDFF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4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AC1E-9695-43A3-8F06-21AD098DE551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34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55AE-B156-4FC7-A892-07DFC2E98064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3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8F0F-F81E-4ED8-94E3-9B44064A8712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81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4F9-5BF8-45ED-B821-47522351B2D0}" type="datetime1">
              <a:rPr lang="fr-FR" smtClean="0"/>
              <a:t>20/10/2021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43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4B5D-4EC7-4BBA-ABB6-CA7E5B3C7178}" type="datetime1">
              <a:rPr lang="fr-FR" smtClean="0"/>
              <a:t>20/10/2021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6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590461B-244A-4ED1-9599-94144FBB85FF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FFA64FA-D3E3-42A6-B8F4-BFA4E4941F0C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6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1F05-B762-4DE9-A01A-E8C15CF8A7FA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14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1389-FAFC-4A39-B2E2-900456CB5FA5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0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E78-2C24-4938-816C-3DE226996408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8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9437-179D-4CE1-B731-1FB9B27AA8EC}" type="datetime1">
              <a:rPr lang="fr-FR" smtClean="0"/>
              <a:t>20/10/2021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43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696-6E1B-4067-B9F4-C96CFC415C9C}" type="datetime1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6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1771-0784-42A5-A3C0-C7786A4ADA6B}" type="datetime1">
              <a:rPr lang="fr-FR" smtClean="0"/>
              <a:t>20/10/2021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5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730B-0900-45BD-B1C2-4C78E0499BA9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BCE4-BE06-484E-8E76-46585DC37709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28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DC96F7-E661-45D6-8A22-5829CEF8716A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F70D02-AE51-43D6-8F3B-C6BF0BEBD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uro.who.int/en/health-topics/disease-prevention/nutrition/activities/who-european-childhood-obesity-surveillance-initiative-cosi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eco2021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uro.who.int/fr/media-centre/sections/press-releases/2021/high-rates-of-childhood-obesity-alarming-given-anticipated-impact-of-covid-19-pandemic" TargetMode="External"/><Relationship Id="rId5" Type="http://schemas.openxmlformats.org/officeDocument/2006/relationships/hyperlink" Target="https://sante.journaldesfemmes.fr/fiches-sante-du-quotidien/2646153-obesite-infantile-causes-chiffres-en-france-prise-en-charge/" TargetMode="External"/><Relationship Id="rId4" Type="http://schemas.openxmlformats.org/officeDocument/2006/relationships/hyperlink" Target="https://www.europe1.fr/sante/obesite-infantile-trois-questions-pour-mieux-la-comprendre-et-bien-la-traiter-40004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3454" y="2290517"/>
            <a:ext cx="10785764" cy="1316364"/>
          </a:xfrm>
        </p:spPr>
        <p:txBody>
          <a:bodyPr/>
          <a:lstStyle/>
          <a:p>
            <a:pPr algn="ctr"/>
            <a:r>
              <a:rPr lang="en-US" sz="3600" b="1" dirty="0"/>
              <a:t>Application for the Data Science </a:t>
            </a:r>
            <a:r>
              <a:rPr lang="en-US" sz="3600" b="1" dirty="0" smtClean="0"/>
              <a:t>Fellowship</a:t>
            </a:r>
            <a:br>
              <a:rPr lang="en-US" sz="3600" b="1" dirty="0" smtClean="0"/>
            </a:br>
            <a:r>
              <a:rPr lang="fr-FR" sz="3600" b="1" dirty="0"/>
              <a:t>Winter 2022 session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44664" y="4964665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fr-FR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fr-FR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Nsiaka Meliphe  Christophe Le </a:t>
            </a:r>
            <a:r>
              <a:rPr lang="fr-FR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</a:t>
            </a:r>
          </a:p>
          <a:p>
            <a:pPr algn="ctr"/>
            <a:r>
              <a:rPr lang="fr-FR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TDI </a:t>
            </a:r>
            <a:r>
              <a:rPr lang="fr-FR" sz="2000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</a:t>
            </a:r>
            <a:r>
              <a:rPr lang="fr-FR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 bwMode="gray">
          <a:xfrm>
            <a:off x="623455" y="1004911"/>
            <a:ext cx="10785764" cy="757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/>
              <a:t>The Data </a:t>
            </a:r>
            <a:r>
              <a:rPr lang="fr-FR" sz="4000" b="1" dirty="0" smtClean="0"/>
              <a:t>Incubator</a:t>
            </a:r>
            <a:endParaRPr lang="en-US" sz="4000" b="1" dirty="0"/>
          </a:p>
        </p:txBody>
      </p:sp>
      <p:sp>
        <p:nvSpPr>
          <p:cNvPr id="6" name="Titre 1"/>
          <p:cNvSpPr txBox="1">
            <a:spLocks/>
          </p:cNvSpPr>
          <p:nvPr/>
        </p:nvSpPr>
        <p:spPr bwMode="gray">
          <a:xfrm>
            <a:off x="623455" y="3806904"/>
            <a:ext cx="10785764" cy="789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/>
              <a:t>Project : Infantile </a:t>
            </a:r>
            <a:r>
              <a:rPr lang="fr-FR" sz="2800" b="1" dirty="0" err="1"/>
              <a:t>obesity</a:t>
            </a:r>
            <a:r>
              <a:rPr lang="fr-FR" sz="2800" b="1" dirty="0"/>
              <a:t>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49" y="1117706"/>
            <a:ext cx="5514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117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conclusion, with Tableau Public we are visualizing our dataset.</a:t>
            </a:r>
          </a:p>
          <a:p>
            <a:endParaRPr lang="en-US" sz="2400" dirty="0"/>
          </a:p>
          <a:p>
            <a:r>
              <a:rPr lang="en-US" sz="2400" dirty="0"/>
              <a:t>But for understand the infantile obesity problem and suggest solution, we will should do high analysis like machine learning and deep learning.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41" y="5860473"/>
            <a:ext cx="1500449" cy="78971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80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51" y="5798126"/>
            <a:ext cx="1500449" cy="7897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Reference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7590" y="2286000"/>
            <a:ext cx="11334919" cy="4301836"/>
          </a:xfrm>
        </p:spPr>
        <p:txBody>
          <a:bodyPr>
            <a:normAutofit fontScale="92500"/>
          </a:bodyPr>
          <a:lstStyle/>
          <a:p>
            <a:pPr lvl="0"/>
            <a:r>
              <a:rPr lang="fr-FR" sz="2200" u="sng" dirty="0">
                <a:hlinkClick r:id="rId4"/>
              </a:rPr>
              <a:t>https://public.tableau.com/app/profile/nsiaka/viz/imcenfant/DashboardIMC?publish=yes</a:t>
            </a:r>
          </a:p>
          <a:p>
            <a:pPr lvl="0"/>
            <a:r>
              <a:rPr lang="fr-FR" sz="2200" u="sng" dirty="0" smtClean="0">
                <a:hlinkClick r:id="rId4"/>
              </a:rPr>
              <a:t>https</a:t>
            </a:r>
            <a:r>
              <a:rPr lang="fr-FR" sz="2200" u="sng" dirty="0">
                <a:hlinkClick r:id="rId4"/>
              </a:rPr>
              <a:t>://www.europe1.fr/sante/obesite-infantile-trois-questions-pour-mieux-la-comprendre-et-bien-la-traiter-4000422</a:t>
            </a:r>
            <a:r>
              <a:rPr lang="fr-FR" sz="2200" dirty="0"/>
              <a:t> </a:t>
            </a:r>
          </a:p>
          <a:p>
            <a:r>
              <a:rPr lang="fr-FR" sz="2200" u="sng" dirty="0">
                <a:hlinkClick r:id="rId5"/>
              </a:rPr>
              <a:t>https://sante.journaldesfemmes.fr/fiches-sante-du-quotidien/2646153-obesite-infantile-causes-chiffres-en-france-prise-en-charge</a:t>
            </a:r>
            <a:r>
              <a:rPr lang="fr-FR" sz="2200" u="sng" dirty="0" smtClean="0">
                <a:hlinkClick r:id="rId5"/>
              </a:rPr>
              <a:t>/</a:t>
            </a:r>
            <a:endParaRPr lang="fr-FR" sz="2200" u="sng" dirty="0" smtClean="0"/>
          </a:p>
          <a:p>
            <a:r>
              <a:rPr lang="fr-FR" sz="2200" u="sng" dirty="0">
                <a:hlinkClick r:id="rId6"/>
              </a:rPr>
              <a:t>https://</a:t>
            </a:r>
            <a:r>
              <a:rPr lang="fr-FR" sz="2200" u="sng" dirty="0" smtClean="0">
                <a:hlinkClick r:id="rId6"/>
              </a:rPr>
              <a:t>www.euro.who.int/fr/media-centre/sections/press-releases/2021/high-rates-of-childhood-obesity-alarming-given-anticipated-impact-of-covid-19-pandemic</a:t>
            </a:r>
            <a:endParaRPr lang="fr-FR" sz="2200" u="sng" dirty="0" smtClean="0"/>
          </a:p>
          <a:p>
            <a:pPr lvl="0"/>
            <a:r>
              <a:rPr lang="fr-FR" sz="2200" u="sng" dirty="0">
                <a:hlinkClick r:id="rId7"/>
              </a:rPr>
              <a:t>https://eco2021.com</a:t>
            </a:r>
            <a:r>
              <a:rPr lang="fr-FR" sz="2200" u="sng" dirty="0" smtClean="0">
                <a:hlinkClick r:id="rId7"/>
              </a:rPr>
              <a:t>/</a:t>
            </a:r>
            <a:endParaRPr lang="fr-FR" sz="2200" u="sng" dirty="0" smtClean="0"/>
          </a:p>
          <a:p>
            <a:r>
              <a:rPr lang="fr-FR" sz="2200" u="sng" dirty="0">
                <a:hlinkClick r:id="rId8"/>
              </a:rPr>
              <a:t>https://www.euro.who.int/en/health-topics/disease-prevention/nutrition/activities/who-european-childhood-obesity-surveillance-initiative-cosi</a:t>
            </a:r>
            <a:r>
              <a:rPr lang="fr-FR" sz="2200" dirty="0"/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890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Presentation</a:t>
            </a:r>
            <a:r>
              <a:rPr lang="fr-FR" dirty="0" smtClean="0"/>
              <a:t>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6418" y="2590374"/>
            <a:ext cx="5715077" cy="3664954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3200" dirty="0" smtClean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/>
              <a:t>Data </a:t>
            </a:r>
            <a:r>
              <a:rPr lang="fr-FR" sz="3200" dirty="0" err="1" smtClean="0"/>
              <a:t>Presentation</a:t>
            </a:r>
            <a:endParaRPr lang="fr-FR" sz="3200" dirty="0" smtClean="0"/>
          </a:p>
          <a:p>
            <a:pPr marL="400050" indent="-400050">
              <a:buFont typeface="+mj-lt"/>
              <a:buAutoNum type="romanUcPeriod"/>
            </a:pPr>
            <a:r>
              <a:rPr lang="fr-FR" sz="3200" dirty="0" err="1"/>
              <a:t>Analysis</a:t>
            </a:r>
            <a:r>
              <a:rPr lang="fr-FR" sz="3200" dirty="0"/>
              <a:t> </a:t>
            </a:r>
            <a:r>
              <a:rPr lang="fr-FR" sz="3200" dirty="0" err="1" smtClean="0"/>
              <a:t>done</a:t>
            </a:r>
            <a:endParaRPr lang="fr-FR" sz="3200" dirty="0" smtClean="0"/>
          </a:p>
          <a:p>
            <a:pPr marL="400050" indent="-400050">
              <a:buFont typeface="+mj-lt"/>
              <a:buAutoNum type="romanUcPeriod"/>
            </a:pPr>
            <a:r>
              <a:rPr lang="fr-FR" sz="3200" dirty="0"/>
              <a:t>Perspective </a:t>
            </a:r>
            <a:r>
              <a:rPr lang="fr-FR" sz="3200" dirty="0" err="1" smtClean="0"/>
              <a:t>Analysis</a:t>
            </a:r>
            <a:endParaRPr lang="fr-FR" sz="3200" dirty="0" smtClean="0"/>
          </a:p>
          <a:p>
            <a:pPr marL="400050" indent="-400050">
              <a:buFont typeface="+mj-lt"/>
              <a:buAutoNum type="romanUcPeriod"/>
            </a:pPr>
            <a:r>
              <a:rPr lang="fr-FR" sz="3200" dirty="0" smtClean="0"/>
              <a:t>Conclusion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 smtClean="0"/>
              <a:t>Reference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41" y="5860473"/>
            <a:ext cx="1500449" cy="78971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51" y="5860473"/>
            <a:ext cx="1500449" cy="7897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8464" y="805226"/>
            <a:ext cx="9146346" cy="1131858"/>
          </a:xfrm>
        </p:spPr>
        <p:txBody>
          <a:bodyPr>
            <a:noAutofit/>
          </a:bodyPr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8464" y="2348345"/>
            <a:ext cx="10387627" cy="4301838"/>
          </a:xfrm>
        </p:spPr>
        <p:txBody>
          <a:bodyPr>
            <a:noAutofit/>
          </a:bodyPr>
          <a:lstStyle/>
          <a:p>
            <a:r>
              <a:rPr lang="en-US" sz="2800" dirty="0"/>
              <a:t>Childhood obesity affects nearly 42 million children worldwide. If this trend continues, the WHO estimates that this figure will reach 70 million by 2025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One in three children aged 6-9 years is overweight or obese in several Member States of the WHO European Region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In France, between 20 and 25% of children are overweight and 5% of them suffer from childhood obesity.</a:t>
            </a:r>
            <a:endParaRPr lang="en-US" sz="28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631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Presentation</a:t>
            </a:r>
            <a:r>
              <a:rPr lang="fr-FR" dirty="0" smtClean="0"/>
              <a:t>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1982" y="2663658"/>
            <a:ext cx="8825659" cy="3416300"/>
          </a:xfrm>
        </p:spPr>
        <p:txBody>
          <a:bodyPr>
            <a:normAutofit/>
          </a:bodyPr>
          <a:lstStyle/>
          <a:p>
            <a:r>
              <a:rPr lang="en-GB" sz="2800" dirty="0"/>
              <a:t>A sample of children's files was entered. These were children seen during a visit to the 1st section of kindergarten in 1996-1997 in schools in Bordeaux (Gironde, France). </a:t>
            </a: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 smtClean="0"/>
              <a:t>The </a:t>
            </a:r>
            <a:r>
              <a:rPr lang="en-GB" sz="2800" dirty="0"/>
              <a:t>sample consists of 152 children aged 3 or 4 years</a:t>
            </a:r>
            <a:r>
              <a:rPr lang="en-GB" sz="2800" dirty="0" smtClean="0"/>
              <a:t>.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41" y="5860473"/>
            <a:ext cx="1500449" cy="78971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24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Presentation</a:t>
            </a:r>
            <a:r>
              <a:rPr lang="fr-FR" dirty="0" smtClean="0"/>
              <a:t> (2/2)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89" y="2286000"/>
            <a:ext cx="6280485" cy="4364183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41" y="5860473"/>
            <a:ext cx="1500449" cy="78971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27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Visualization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(1/2)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3" y="2403987"/>
            <a:ext cx="6959096" cy="4349435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41" y="5860473"/>
            <a:ext cx="1500449" cy="78971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84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Visualization</a:t>
            </a:r>
            <a:r>
              <a:rPr lang="fr-FR" dirty="0" smtClean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41" y="5860473"/>
            <a:ext cx="1500449" cy="78971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0" y="2324213"/>
            <a:ext cx="7254060" cy="4533787"/>
          </a:xfrm>
        </p:spPr>
      </p:pic>
    </p:spTree>
    <p:extLst>
      <p:ext uri="{BB962C8B-B14F-4D97-AF65-F5344CB8AC3E}">
        <p14:creationId xmlns:p14="http://schemas.microsoft.com/office/powerpoint/2010/main" val="4493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Perspective </a:t>
            </a:r>
            <a:r>
              <a:rPr lang="fr-FR" dirty="0" err="1" smtClean="0"/>
              <a:t>Analysis</a:t>
            </a:r>
            <a:r>
              <a:rPr lang="fr-FR" dirty="0" smtClean="0"/>
              <a:t>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Our objective </a:t>
            </a:r>
            <a:r>
              <a:rPr lang="fr-FR" sz="2400" dirty="0" err="1" smtClean="0"/>
              <a:t>is</a:t>
            </a:r>
            <a:r>
              <a:rPr lang="fr-FR" sz="2400" dirty="0" smtClean="0"/>
              <a:t> to </a:t>
            </a:r>
            <a:r>
              <a:rPr lang="fr-FR" sz="2400" dirty="0" err="1" smtClean="0"/>
              <a:t>develop</a:t>
            </a:r>
            <a:r>
              <a:rPr lang="fr-FR" sz="2400" dirty="0" smtClean="0"/>
              <a:t> </a:t>
            </a:r>
            <a:r>
              <a:rPr lang="fr-FR" sz="2400" dirty="0" err="1" smtClean="0"/>
              <a:t>some</a:t>
            </a:r>
            <a:r>
              <a:rPr lang="fr-FR" sz="2400" dirty="0" smtClean="0"/>
              <a:t> machine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> or </a:t>
            </a:r>
            <a:r>
              <a:rPr lang="fr-FR" sz="2400" dirty="0" err="1" smtClean="0"/>
              <a:t>deep</a:t>
            </a:r>
            <a:r>
              <a:rPr lang="fr-FR" sz="2400" dirty="0" smtClean="0"/>
              <a:t>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Python.</a:t>
            </a:r>
          </a:p>
          <a:p>
            <a:endParaRPr lang="fr-FR" sz="2400" dirty="0"/>
          </a:p>
          <a:p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think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infantile </a:t>
            </a:r>
            <a:r>
              <a:rPr lang="fr-FR" sz="2400" dirty="0" err="1" smtClean="0"/>
              <a:t>obesity</a:t>
            </a:r>
            <a:r>
              <a:rPr lang="fr-FR" sz="2400" dirty="0" smtClean="0"/>
              <a:t> </a:t>
            </a:r>
            <a:r>
              <a:rPr lang="fr-FR" sz="2400" dirty="0" err="1" smtClean="0"/>
              <a:t>problem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Multi-Class Classification.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41" y="5860473"/>
            <a:ext cx="1500449" cy="78971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78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Perspective </a:t>
            </a:r>
            <a:r>
              <a:rPr lang="fr-FR" dirty="0" err="1" smtClean="0"/>
              <a:t>Analysis</a:t>
            </a:r>
            <a:r>
              <a:rPr lang="fr-FR" dirty="0" smtClean="0"/>
              <a:t>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406316"/>
            <a:ext cx="8825659" cy="4058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Popular algorithms that </a:t>
            </a:r>
            <a:r>
              <a:rPr lang="en-US" sz="2400" dirty="0" smtClean="0"/>
              <a:t>we can </a:t>
            </a:r>
            <a:r>
              <a:rPr lang="en-US" sz="2400" dirty="0"/>
              <a:t>be used for </a:t>
            </a:r>
            <a:r>
              <a:rPr lang="en-US" sz="2400" dirty="0" smtClean="0"/>
              <a:t>multi-class    classification </a:t>
            </a:r>
            <a:r>
              <a:rPr lang="en-US" sz="2400" dirty="0"/>
              <a:t>include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k-Nearest Neighbors.</a:t>
            </a:r>
          </a:p>
          <a:p>
            <a:r>
              <a:rPr lang="en-US" sz="2400" dirty="0"/>
              <a:t>Decision Trees.</a:t>
            </a:r>
          </a:p>
          <a:p>
            <a:r>
              <a:rPr lang="en-US" sz="2400" dirty="0"/>
              <a:t>Naive Bayes.</a:t>
            </a:r>
          </a:p>
          <a:p>
            <a:r>
              <a:rPr lang="en-US" sz="2400" dirty="0"/>
              <a:t>Random Forest.</a:t>
            </a:r>
          </a:p>
          <a:p>
            <a:r>
              <a:rPr lang="en-US" sz="2400" dirty="0"/>
              <a:t>Gradient Boosting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41" y="5860473"/>
            <a:ext cx="1500449" cy="78971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0D02-AE51-43D6-8F3B-C6BF0BEBDDB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23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1765</TotalTime>
  <Words>301</Words>
  <Application>Microsoft Office PowerPoint</Application>
  <PresentationFormat>Grand écran</PresentationFormat>
  <Paragraphs>58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Direction Ion</vt:lpstr>
      <vt:lpstr>Application for the Data Science Fellowship Winter 2022 session </vt:lpstr>
      <vt:lpstr>Presentation Plan</vt:lpstr>
      <vt:lpstr>Introduction</vt:lpstr>
      <vt:lpstr>Data Presentation (1/2)</vt:lpstr>
      <vt:lpstr>Data Presentation (2/2)</vt:lpstr>
      <vt:lpstr>Visualization done (1/2)</vt:lpstr>
      <vt:lpstr>Visualization done (2/2)</vt:lpstr>
      <vt:lpstr>Perspective Analysis (1/2)</vt:lpstr>
      <vt:lpstr>Perspective Analysis (2/2)</vt:lpstr>
      <vt:lpstr>Conclusion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roy nsiaka</dc:creator>
  <cp:lastModifiedBy>le roy nsiaka</cp:lastModifiedBy>
  <cp:revision>71</cp:revision>
  <dcterms:created xsi:type="dcterms:W3CDTF">2021-09-29T09:04:13Z</dcterms:created>
  <dcterms:modified xsi:type="dcterms:W3CDTF">2021-10-20T11:25:32Z</dcterms:modified>
</cp:coreProperties>
</file>