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9" r:id="rId6"/>
    <p:sldId id="266" r:id="rId7"/>
    <p:sldId id="268" r:id="rId8"/>
    <p:sldId id="263" r:id="rId9"/>
    <p:sldId id="262" r:id="rId10"/>
    <p:sldId id="269" r:id="rId11"/>
    <p:sldId id="270" r:id="rId12"/>
    <p:sldId id="264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987" autoAdjust="0"/>
  </p:normalViewPr>
  <p:slideViewPr>
    <p:cSldViewPr snapToGrid="0">
      <p:cViewPr varScale="1">
        <p:scale>
          <a:sx n="53" d="100"/>
          <a:sy n="53" d="100"/>
        </p:scale>
        <p:origin x="1838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a DBMS?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SQL?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Example Database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3691917" y="-567216"/>
          <a:ext cx="4400808" cy="4400808"/>
        </a:xfrm>
        <a:prstGeom prst="blockArc">
          <a:avLst>
            <a:gd name="adj1" fmla="val 18900000"/>
            <a:gd name="adj2" fmla="val 2700000"/>
            <a:gd name="adj3" fmla="val 491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55859" y="326637"/>
          <a:ext cx="6391094" cy="6532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853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is a DBMS?	</a:t>
          </a:r>
        </a:p>
      </dsp:txBody>
      <dsp:txXfrm>
        <a:off x="455859" y="326637"/>
        <a:ext cx="6391094" cy="653275"/>
      </dsp:txXfrm>
    </dsp:sp>
    <dsp:sp modelId="{07CB3071-D555-47DA-A36A-69EB91531FD8}">
      <dsp:nvSpPr>
        <dsp:cNvPr id="0" name=""/>
        <dsp:cNvSpPr/>
      </dsp:nvSpPr>
      <dsp:spPr>
        <a:xfrm>
          <a:off x="47563" y="244978"/>
          <a:ext cx="816593" cy="8165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93325" y="1306550"/>
          <a:ext cx="6153628" cy="6532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853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is SQL?</a:t>
          </a:r>
        </a:p>
      </dsp:txBody>
      <dsp:txXfrm>
        <a:off x="693325" y="1306550"/>
        <a:ext cx="6153628" cy="653275"/>
      </dsp:txXfrm>
    </dsp:sp>
    <dsp:sp modelId="{3F8116AC-FAC3-4E95-9865-93CCFEB191B9}">
      <dsp:nvSpPr>
        <dsp:cNvPr id="0" name=""/>
        <dsp:cNvSpPr/>
      </dsp:nvSpPr>
      <dsp:spPr>
        <a:xfrm>
          <a:off x="285028" y="1224890"/>
          <a:ext cx="816593" cy="8165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55859" y="2286462"/>
          <a:ext cx="6391094" cy="6532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853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Example Database</a:t>
          </a:r>
        </a:p>
      </dsp:txBody>
      <dsp:txXfrm>
        <a:off x="455859" y="2286462"/>
        <a:ext cx="6391094" cy="653275"/>
      </dsp:txXfrm>
    </dsp:sp>
    <dsp:sp modelId="{A965097E-32F1-4AB8-8C4E-2814A7596B2F}">
      <dsp:nvSpPr>
        <dsp:cNvPr id="0" name=""/>
        <dsp:cNvSpPr/>
      </dsp:nvSpPr>
      <dsp:spPr>
        <a:xfrm>
          <a:off x="47563" y="2204803"/>
          <a:ext cx="816593" cy="8165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databases:</a:t>
            </a:r>
          </a:p>
          <a:p>
            <a:r>
              <a:rPr lang="en-US" dirty="0"/>
              <a:t>--most common type of database</a:t>
            </a:r>
          </a:p>
          <a:p>
            <a:r>
              <a:rPr lang="en-US" dirty="0"/>
              <a:t>--collection of tables with rows and columns; structured data</a:t>
            </a:r>
          </a:p>
          <a:p>
            <a:r>
              <a:rPr lang="en-US" dirty="0"/>
              <a:t>--EXAMPLES:  MySQL, Oracle, PostgreSQL</a:t>
            </a:r>
          </a:p>
          <a:p>
            <a:endParaRPr lang="en-US" dirty="0"/>
          </a:p>
          <a:p>
            <a:r>
              <a:rPr lang="en-US" dirty="0"/>
              <a:t>NoSQL DB:</a:t>
            </a:r>
          </a:p>
          <a:p>
            <a:r>
              <a:rPr lang="en-US" dirty="0"/>
              <a:t>--flexible storage of data beyond relational DB</a:t>
            </a:r>
          </a:p>
          <a:p>
            <a:r>
              <a:rPr lang="en-US" dirty="0"/>
              <a:t>--Examples: </a:t>
            </a:r>
            <a:r>
              <a:rPr lang="en-US" dirty="0" err="1"/>
              <a:t>MangoDB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78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Table</a:t>
            </a:r>
          </a:p>
          <a:p>
            <a:r>
              <a:rPr lang="en-US" b="0" dirty="0"/>
              <a:t>--Each table should have an attribute or combination of attributes that uniquely identify each row = called a primary key (unique id for each row of a table – ensures that each row is unique)</a:t>
            </a:r>
          </a:p>
          <a:p>
            <a:r>
              <a:rPr lang="en-US" b="0" dirty="0"/>
              <a:t>--Tables can also have foreign keys (helps us figure out the relationships between the tables)</a:t>
            </a:r>
          </a:p>
          <a:p>
            <a:endParaRPr lang="en-US" dirty="0"/>
          </a:p>
          <a:p>
            <a:r>
              <a:rPr lang="en-US" dirty="0"/>
              <a:t>Rows = records (individual entity)</a:t>
            </a:r>
          </a:p>
          <a:p>
            <a:r>
              <a:rPr lang="en-US" dirty="0"/>
              <a:t>--each row is unique</a:t>
            </a:r>
          </a:p>
          <a:p>
            <a:endParaRPr lang="en-US" dirty="0"/>
          </a:p>
          <a:p>
            <a:r>
              <a:rPr lang="en-US" dirty="0"/>
              <a:t>Columns = collected information, variable called an attribute</a:t>
            </a:r>
          </a:p>
          <a:p>
            <a:endParaRPr lang="en-US" dirty="0"/>
          </a:p>
          <a:p>
            <a:r>
              <a:rPr lang="en-US" dirty="0"/>
              <a:t>Cell = field – single data element, representing one concept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56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write SQL queries in R or Python</a:t>
            </a:r>
          </a:p>
          <a:p>
            <a:endParaRPr lang="en-US" dirty="0"/>
          </a:p>
          <a:p>
            <a:r>
              <a:rPr lang="en-US" dirty="0"/>
              <a:t>Example:  A university database can store and manage student information, faculty records, and administrative data, allowing seamless retrieval, insertion, and deletion of information as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47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ensures consistency and stability across various database management systems (DBMS).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2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– Creates a new table or database</a:t>
            </a:r>
          </a:p>
          <a:p>
            <a:r>
              <a:rPr lang="en-US" dirty="0"/>
              <a:t>ALTER – Modifies an existing table</a:t>
            </a:r>
          </a:p>
          <a:p>
            <a:r>
              <a:rPr lang="en-US" dirty="0"/>
              <a:t>DROP – deletes an entire table</a:t>
            </a:r>
          </a:p>
          <a:p>
            <a:endParaRPr lang="en-US" dirty="0"/>
          </a:p>
          <a:p>
            <a:r>
              <a:rPr lang="en-US" dirty="0"/>
              <a:t>INSERT – create a new record in a table</a:t>
            </a:r>
          </a:p>
          <a:p>
            <a:r>
              <a:rPr lang="en-US" dirty="0"/>
              <a:t>UPDATE – </a:t>
            </a:r>
            <a:r>
              <a:rPr lang="en-US" dirty="0" err="1"/>
              <a:t>modeifies</a:t>
            </a:r>
            <a:r>
              <a:rPr lang="en-US" dirty="0"/>
              <a:t> a record</a:t>
            </a:r>
          </a:p>
          <a:p>
            <a:r>
              <a:rPr lang="en-US" dirty="0"/>
              <a:t>DELETE – deletes a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3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mcf8sr@virginia.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at-is-database/" TargetMode="External"/><Relationship Id="rId2" Type="http://schemas.openxmlformats.org/officeDocument/2006/relationships/hyperlink" Target="https://www.oracle.com/database/what-is-databas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sql/default.asp" TargetMode="External"/><Relationship Id="rId4" Type="http://schemas.openxmlformats.org/officeDocument/2006/relationships/hyperlink" Target="https://www.geeksforgeeks.org/what-is-sq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Introduction to DBMS &amp;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  <a:hlinkClick r:id="rId3"/>
              </a:rPr>
              <a:t>mcf8sr@virginia.edu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-145133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30" y="468169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Outline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988889"/>
              </p:ext>
            </p:extLst>
          </p:nvPr>
        </p:nvGraphicFramePr>
        <p:xfrm>
          <a:off x="719570" y="2198254"/>
          <a:ext cx="6889543" cy="3266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515C738B-02C1-1C25-5AF0-72E7F6733C1F}"/>
              </a:ext>
            </a:extLst>
          </p:cNvPr>
          <p:cNvGrpSpPr/>
          <p:nvPr/>
        </p:nvGrpSpPr>
        <p:grpSpPr>
          <a:xfrm>
            <a:off x="1376122" y="5481936"/>
            <a:ext cx="6232991" cy="653275"/>
            <a:chOff x="455859" y="2286462"/>
            <a:chExt cx="6391094" cy="6532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64E952-37A8-70CD-AB75-86B87A6000FE}"/>
                </a:ext>
              </a:extLst>
            </p:cNvPr>
            <p:cNvSpPr/>
            <p:nvPr/>
          </p:nvSpPr>
          <p:spPr>
            <a:xfrm>
              <a:off x="455859" y="2286462"/>
              <a:ext cx="6391094" cy="653275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D3C383-0D18-B04C-483F-3BD270FC43D1}"/>
                </a:ext>
              </a:extLst>
            </p:cNvPr>
            <p:cNvSpPr txBox="1"/>
            <p:nvPr/>
          </p:nvSpPr>
          <p:spPr>
            <a:xfrm>
              <a:off x="455859" y="2286462"/>
              <a:ext cx="6391094" cy="6532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18537" tIns="81280" rIns="81280" bIns="8128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dirty="0"/>
                <a:t>Basics of SQL &amp; Practice</a:t>
              </a:r>
              <a:endParaRPr lang="en-US" sz="3200" kern="1200" dirty="0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653F4D7F-DEEE-F38D-D00E-2F3940A88392}"/>
              </a:ext>
            </a:extLst>
          </p:cNvPr>
          <p:cNvSpPr/>
          <p:nvPr/>
        </p:nvSpPr>
        <p:spPr>
          <a:xfrm>
            <a:off x="967826" y="5400277"/>
            <a:ext cx="816593" cy="816593"/>
          </a:xfrm>
          <a:prstGeom prst="ellipse">
            <a:avLst/>
          </a:pr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ADE3EE-8F69-2FF8-0E3C-BFFD640696E5}"/>
              </a:ext>
            </a:extLst>
          </p:cNvPr>
          <p:cNvGrpSpPr/>
          <p:nvPr/>
        </p:nvGrpSpPr>
        <p:grpSpPr>
          <a:xfrm>
            <a:off x="1424780" y="1572331"/>
            <a:ext cx="6184334" cy="653275"/>
            <a:chOff x="455859" y="326637"/>
            <a:chExt cx="6391094" cy="6532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71DE38-E58E-2ED2-7EED-100EEA0DF930}"/>
                </a:ext>
              </a:extLst>
            </p:cNvPr>
            <p:cNvSpPr/>
            <p:nvPr/>
          </p:nvSpPr>
          <p:spPr>
            <a:xfrm>
              <a:off x="455859" y="326637"/>
              <a:ext cx="6391094" cy="653275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F8170B-7E72-9985-BEE3-7CB1F1E4B025}"/>
                </a:ext>
              </a:extLst>
            </p:cNvPr>
            <p:cNvSpPr txBox="1"/>
            <p:nvPr/>
          </p:nvSpPr>
          <p:spPr>
            <a:xfrm>
              <a:off x="455859" y="326637"/>
              <a:ext cx="6391094" cy="6532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18537" tIns="81280" rIns="81280" bIns="8128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What is a database?	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A3E5AD0D-9F1F-585D-222B-934C4E16F727}"/>
              </a:ext>
            </a:extLst>
          </p:cNvPr>
          <p:cNvSpPr/>
          <p:nvPr/>
        </p:nvSpPr>
        <p:spPr>
          <a:xfrm>
            <a:off x="1016483" y="1490672"/>
            <a:ext cx="815341" cy="816593"/>
          </a:xfrm>
          <a:prstGeom prst="ellipse">
            <a:avLst/>
          </a:pr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E3218-A133-69FE-E0F7-948CBDD70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272C-45A3-06AB-C3ED-FAC937F7B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What is a database?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42D761-C4E5-5A65-4DF8-E623E74C3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46853"/>
            <a:ext cx="10736164" cy="4406346"/>
          </a:xfrm>
        </p:spPr>
        <p:txBody>
          <a:bodyPr/>
          <a:lstStyle/>
          <a:p>
            <a:r>
              <a:rPr lang="en-US" sz="2000" dirty="0"/>
              <a:t>An organized collection of structured data/information that is stored electronically in a computer system (called a database management system).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There are different types of databases:</a:t>
            </a:r>
          </a:p>
          <a:p>
            <a:pPr lvl="1"/>
            <a:r>
              <a:rPr lang="en-US" sz="2000" dirty="0"/>
              <a:t>Relational Databases </a:t>
            </a:r>
          </a:p>
          <a:p>
            <a:pPr lvl="1"/>
            <a:r>
              <a:rPr lang="en-US" sz="2000" dirty="0"/>
              <a:t>Object-Oriented Databases</a:t>
            </a:r>
          </a:p>
          <a:p>
            <a:pPr lvl="1"/>
            <a:r>
              <a:rPr lang="en-US" sz="2000" dirty="0"/>
              <a:t>NoSQL Databases</a:t>
            </a:r>
          </a:p>
          <a:p>
            <a:pPr marL="324000" lvl="1" indent="0">
              <a:buNone/>
            </a:pPr>
            <a:endParaRPr lang="en-US" sz="2000" dirty="0"/>
          </a:p>
          <a:p>
            <a:r>
              <a:rPr lang="en-US" sz="2000" dirty="0"/>
              <a:t> A Relational Database is composed of multiple “tables” modeled in rows and columns to make processing &amp; querying efficient</a:t>
            </a:r>
          </a:p>
          <a:p>
            <a:pPr lvl="1"/>
            <a:endParaRPr lang="en-US" dirty="0"/>
          </a:p>
        </p:txBody>
      </p:sp>
      <p:pic>
        <p:nvPicPr>
          <p:cNvPr id="5" name="Content Placeholder 4" descr="Several round objects with text&#10;&#10;AI-generated content may be incorrect.">
            <a:extLst>
              <a:ext uri="{FF2B5EF4-FFF2-40B4-BE49-F238E27FC236}">
                <a16:creationId xmlns:a16="http://schemas.microsoft.com/office/drawing/2014/main" id="{F4153D2D-17EF-1244-F0C3-714AC5A4CC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238853" y="2782958"/>
            <a:ext cx="2778344" cy="2564626"/>
          </a:xfrm>
          <a:noFill/>
        </p:spPr>
      </p:pic>
    </p:spTree>
    <p:extLst>
      <p:ext uri="{BB962C8B-B14F-4D97-AF65-F5344CB8AC3E}">
        <p14:creationId xmlns:p14="http://schemas.microsoft.com/office/powerpoint/2010/main" val="232220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A9B4-1827-2F89-6CD9-88CE317A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&amp; Terminology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6B1C7E-FF4E-288D-7D49-B7F9325250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41776" y="2206538"/>
            <a:ext cx="9908448" cy="3921804"/>
          </a:xfrm>
        </p:spPr>
      </p:pic>
    </p:spTree>
    <p:extLst>
      <p:ext uri="{BB962C8B-B14F-4D97-AF65-F5344CB8AC3E}">
        <p14:creationId xmlns:p14="http://schemas.microsoft.com/office/powerpoint/2010/main" val="152364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EE22-B049-F001-4C3C-4057E04A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 management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84FF7-8E07-8469-8F0B-16BBE0DF1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6" cy="4191275"/>
          </a:xfrm>
        </p:spPr>
        <p:txBody>
          <a:bodyPr>
            <a:noAutofit/>
          </a:bodyPr>
          <a:lstStyle/>
          <a:p>
            <a:r>
              <a:rPr lang="en-US" sz="2000" dirty="0"/>
              <a:t>DBMS is a software program that serves as an interface between a database and a client/user</a:t>
            </a:r>
          </a:p>
          <a:p>
            <a:r>
              <a:rPr lang="en-US" sz="2000" dirty="0"/>
              <a:t>DBMS allow a user to create, search, and modify databases.</a:t>
            </a:r>
          </a:p>
          <a:p>
            <a:r>
              <a:rPr lang="en-US" sz="2000" dirty="0"/>
              <a:t>DBMS Key Features:  Data Storage &amp; Retrieval, Data Integrity &amp; Security, Backup &amp; Recovery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sz="2000" b="1" dirty="0"/>
              <a:t>Examples of DBMS:</a:t>
            </a:r>
          </a:p>
          <a:p>
            <a:pPr lvl="1"/>
            <a:r>
              <a:rPr lang="en-US" sz="2000" dirty="0"/>
              <a:t>SQL (MySQL Workbench, Microsoft SQL Server, SQLite)</a:t>
            </a:r>
          </a:p>
          <a:p>
            <a:pPr lvl="1"/>
            <a:r>
              <a:rPr lang="en-US" sz="2000" dirty="0"/>
              <a:t>Oracle</a:t>
            </a:r>
          </a:p>
          <a:p>
            <a:pPr lvl="1"/>
            <a:r>
              <a:rPr lang="en-US" sz="2000" dirty="0" err="1"/>
              <a:t>MangoDB</a:t>
            </a:r>
            <a:endParaRPr lang="en-US" sz="2000" dirty="0"/>
          </a:p>
          <a:p>
            <a:pPr lvl="1"/>
            <a:r>
              <a:rPr lang="en-US" sz="2000" dirty="0"/>
              <a:t>dBase</a:t>
            </a:r>
          </a:p>
        </p:txBody>
      </p:sp>
    </p:spTree>
    <p:extLst>
      <p:ext uri="{BB962C8B-B14F-4D97-AF65-F5344CB8AC3E}">
        <p14:creationId xmlns:p14="http://schemas.microsoft.com/office/powerpoint/2010/main" val="154334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C497-259F-96BF-EDD7-8CA90E55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sql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67CF4-0FB6-BF2A-85E7-25ED1A6E6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1029"/>
            <a:ext cx="11209755" cy="4323729"/>
          </a:xfrm>
        </p:spPr>
        <p:txBody>
          <a:bodyPr/>
          <a:lstStyle/>
          <a:p>
            <a:r>
              <a:rPr lang="en-US" sz="2000" dirty="0"/>
              <a:t>Structured Query Language</a:t>
            </a:r>
          </a:p>
          <a:p>
            <a:r>
              <a:rPr lang="en-US" sz="2000" dirty="0"/>
              <a:t>SQL is a programming language used to create, manage, and manipulate relational databases (and sometimes create tables or databases)</a:t>
            </a:r>
          </a:p>
          <a:p>
            <a:r>
              <a:rPr lang="en-US" sz="2000" dirty="0"/>
              <a:t>SQL became a standard of the American National Standards Institute (ANSI) in 1986, and of the International Organization for Standardization (ISO) in 1987</a:t>
            </a:r>
          </a:p>
          <a:p>
            <a:r>
              <a:rPr lang="en-US" sz="2000" dirty="0"/>
              <a:t>We would write </a:t>
            </a:r>
            <a:r>
              <a:rPr lang="en-US" sz="2000" b="1" i="1" dirty="0"/>
              <a:t>queries</a:t>
            </a:r>
            <a:r>
              <a:rPr lang="en-US" sz="2000" dirty="0"/>
              <a:t> in SQL to interact with databases (we would do this with a specific set of SQL commands)</a:t>
            </a:r>
          </a:p>
          <a:p>
            <a:endParaRPr lang="en-US" sz="1100" dirty="0"/>
          </a:p>
          <a:p>
            <a:r>
              <a:rPr lang="en-US" sz="2000" dirty="0"/>
              <a:t>There are various relational DBMS that use SQL.  For example, MySQL, PostgreSQL, Oracle, SQLite, SQL Server.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8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2F99B-CBD3-9A69-660E-2AD2D8D5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Data Definition &amp; Manipulation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4A582-578E-DF35-9ACE-66723A627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Commands used to define the structure of the database</a:t>
            </a:r>
          </a:p>
          <a:p>
            <a:r>
              <a:rPr lang="en-US" sz="2200" dirty="0"/>
              <a:t>CREATE, ALTER, or DROP a database or table within a database.</a:t>
            </a:r>
          </a:p>
          <a:p>
            <a:r>
              <a:rPr lang="en-US" sz="2200" dirty="0"/>
              <a:t>INSERT, UPDATE, or DELETE a record into a 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2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2AD0-4360-CF03-B4ED-41DE6F9B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Data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D2F3-B6AB-B38E-61AE-0842A0B47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Different keywords that allow is to retrieve/access records/data within the </a:t>
            </a:r>
          </a:p>
          <a:p>
            <a:endParaRPr lang="en-US" sz="1600" dirty="0"/>
          </a:p>
          <a:p>
            <a:r>
              <a:rPr lang="en-US" sz="2100" dirty="0"/>
              <a:t>Every query will include the SQL keywords – SELECT and FROM</a:t>
            </a:r>
          </a:p>
          <a:p>
            <a:endParaRPr lang="en-US" sz="1600" dirty="0"/>
          </a:p>
          <a:p>
            <a:r>
              <a:rPr lang="en-US" sz="2100" dirty="0"/>
              <a:t>Other population keywords: SELECT DISTINCT,  WHERE, GROUP BY,  HAVING, AND, OR, NOT, JOIN (INNER JOIN, FULL OUTER JOIN, LEFT JOIN, RIGHT JOIN)</a:t>
            </a:r>
          </a:p>
          <a:p>
            <a:endParaRPr lang="en-US" sz="1600" dirty="0"/>
          </a:p>
          <a:p>
            <a:r>
              <a:rPr lang="en-US" sz="2100" dirty="0"/>
              <a:t>Some aggregate functions we can use: SUM(),  AVG(), COUNT(), MIN(), MAX()</a:t>
            </a:r>
          </a:p>
        </p:txBody>
      </p:sp>
    </p:spTree>
    <p:extLst>
      <p:ext uri="{BB962C8B-B14F-4D97-AF65-F5344CB8AC3E}">
        <p14:creationId xmlns:p14="http://schemas.microsoft.com/office/powerpoint/2010/main" val="30126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16B7-0BF6-623A-2F9E-F536A1D2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BF4ADD-D5CA-154D-D263-783D9FC4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https://www.oracle.com/database/what-is-database/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https://www.geeksforgeeks.org/what-is-database/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https://www.geeksforgeeks.org/what-is-sql/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5"/>
              </a:rPr>
              <a:t>https://www.w3schools.com/sql/default.asp</a:t>
            </a:r>
            <a:r>
              <a:rPr lang="en-US" sz="2400" dirty="0"/>
              <a:t> </a:t>
            </a:r>
          </a:p>
          <a:p>
            <a:r>
              <a:rPr lang="en-US" sz="2400" dirty="0"/>
              <a:t>Slides from PHS 7450 class (Professor Jason Lyman)</a:t>
            </a:r>
          </a:p>
        </p:txBody>
      </p:sp>
    </p:spTree>
    <p:extLst>
      <p:ext uri="{BB962C8B-B14F-4D97-AF65-F5344CB8AC3E}">
        <p14:creationId xmlns:p14="http://schemas.microsoft.com/office/powerpoint/2010/main" val="30767631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151</TotalTime>
  <Words>692</Words>
  <Application>Microsoft Office PowerPoint</Application>
  <PresentationFormat>Widescreen</PresentationFormat>
  <Paragraphs>94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Wingdings 2</vt:lpstr>
      <vt:lpstr>Custom</vt:lpstr>
      <vt:lpstr>Introduction to DBMS &amp; SQL</vt:lpstr>
      <vt:lpstr>Outline</vt:lpstr>
      <vt:lpstr>What is a database?</vt:lpstr>
      <vt:lpstr>Tables &amp; Terminology</vt:lpstr>
      <vt:lpstr>What is a database management system?</vt:lpstr>
      <vt:lpstr>What is sql?</vt:lpstr>
      <vt:lpstr>SQL: Data Definition &amp; Manipulation Language</vt:lpstr>
      <vt:lpstr>SQL: Data Query language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Ferrara</dc:creator>
  <cp:lastModifiedBy>Maria Ferrara</cp:lastModifiedBy>
  <cp:revision>22</cp:revision>
  <dcterms:created xsi:type="dcterms:W3CDTF">2025-03-09T17:52:38Z</dcterms:created>
  <dcterms:modified xsi:type="dcterms:W3CDTF">2025-03-20T20:35:49Z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