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8" r:id="rId3"/>
    <p:sldId id="259" r:id="rId4"/>
    <p:sldId id="262" r:id="rId5"/>
    <p:sldId id="263" r:id="rId6"/>
  </p:sldIdLst>
  <p:sldSz cx="9144000" cy="5143500" type="screen16x9"/>
  <p:notesSz cx="6858000" cy="9144000"/>
  <p:embeddedFontLst>
    <p:embeddedFont>
      <p:font typeface="Open Sans" panose="020B0606030504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1F25"/>
    <a:srgbClr val="548235"/>
    <a:srgbClr val="4472C4"/>
    <a:srgbClr val="FF0000"/>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nsika\Documents\Masterschool\Data%20Analytics%20Course\MAIN%20COURSE\DA%20105%20-%20Spreadsheets\Project%20-%20Analyze%20NTSE%20Data\projectdata-nyse%20-%20(for%20submission).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nsika\Documents\Masterschool\Data%20Analytics%20Course\MAIN%20COURSE\DA%20105%20-%20Spreadsheets\Project%20-%20Analyze%20NTSE%20Data\projectdata-nyse%20-%20(for%20submission).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[projectdata-nyse - (for submission).xlsx]GICS Sub Industry Summary Stats!PivotTable6</c:name>
    <c:fmtId val="12"/>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CA" sz="1400" b="1" dirty="0"/>
              <a:t>Average Total Revenue Earned between 2013 &amp; 2015 for Soft Drinks Companies in the NYSE </a:t>
            </a:r>
          </a:p>
        </c:rich>
      </c:tx>
      <c:layout>
        <c:manualLayout>
          <c:xMode val="edge"/>
          <c:yMode val="edge"/>
          <c:x val="0.15697740335177301"/>
          <c:y val="2.1428571428571429E-2"/>
        </c:manualLayout>
      </c:layout>
      <c:overlay val="0"/>
      <c:spPr>
        <a:noFill/>
        <a:ln w="0">
          <a:solidFill>
            <a:srgbClr val="999999"/>
          </a:solid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548235"/>
          </a:solidFill>
          <a:ln>
            <a:noFill/>
          </a:ln>
          <a:effectLst/>
        </c:spPr>
      </c:pivotFmt>
      <c:pivotFmt>
        <c:idx val="2"/>
        <c:spPr>
          <a:solidFill>
            <a:srgbClr val="711F25"/>
          </a:solidFill>
          <a:ln>
            <a:noFill/>
          </a:ln>
          <a:effectLst/>
        </c:spPr>
      </c:pivotFmt>
      <c:pivotFmt>
        <c:idx val="3"/>
        <c:spPr>
          <a:solidFill>
            <a:srgbClr val="FF0000"/>
          </a:solidFill>
          <a:ln>
            <a:noFill/>
          </a:ln>
          <a:effectLst/>
        </c:spPr>
      </c:pivotFmt>
      <c:pivotFmt>
        <c:idx val="4"/>
        <c:spPr>
          <a:solidFill>
            <a:srgbClr val="4472C4"/>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548235"/>
          </a:solidFill>
          <a:ln>
            <a:noFill/>
          </a:ln>
          <a:effectLst/>
        </c:spPr>
      </c:pivotFmt>
      <c:pivotFmt>
        <c:idx val="7"/>
        <c:spPr>
          <a:solidFill>
            <a:srgbClr val="711F25"/>
          </a:solidFill>
          <a:ln>
            <a:noFill/>
          </a:ln>
          <a:effectLst/>
        </c:spPr>
      </c:pivotFmt>
      <c:pivotFmt>
        <c:idx val="8"/>
        <c:spPr>
          <a:solidFill>
            <a:srgbClr val="FF0000"/>
          </a:solidFill>
          <a:ln>
            <a:noFill/>
          </a:ln>
          <a:effectLst/>
        </c:spPr>
      </c:pivotFmt>
      <c:pivotFmt>
        <c:idx val="9"/>
        <c:spPr>
          <a:solidFill>
            <a:srgbClr val="4472C4"/>
          </a:solidFill>
          <a:ln>
            <a:no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548235"/>
          </a:solidFill>
          <a:ln>
            <a:noFill/>
          </a:ln>
          <a:effectLst/>
        </c:spPr>
      </c:pivotFmt>
      <c:pivotFmt>
        <c:idx val="12"/>
        <c:spPr>
          <a:solidFill>
            <a:srgbClr val="711F25"/>
          </a:solidFill>
          <a:ln>
            <a:noFill/>
          </a:ln>
          <a:effectLst/>
        </c:spPr>
      </c:pivotFmt>
      <c:pivotFmt>
        <c:idx val="13"/>
        <c:spPr>
          <a:solidFill>
            <a:srgbClr val="FF0000"/>
          </a:solidFill>
          <a:ln>
            <a:noFill/>
          </a:ln>
          <a:effectLst/>
        </c:spPr>
      </c:pivotFmt>
      <c:pivotFmt>
        <c:idx val="14"/>
        <c:spPr>
          <a:solidFill>
            <a:srgbClr val="4472C4"/>
          </a:solidFill>
          <a:ln>
            <a:noFill/>
          </a:ln>
          <a:effectLst/>
        </c:spPr>
      </c:pivotFmt>
    </c:pivotFmts>
    <c:plotArea>
      <c:layout/>
      <c:barChart>
        <c:barDir val="col"/>
        <c:grouping val="clustered"/>
        <c:varyColors val="0"/>
        <c:ser>
          <c:idx val="0"/>
          <c:order val="0"/>
          <c:tx>
            <c:strRef>
              <c:f>'GICS Sub Industry Summary Stats'!$B$16</c:f>
              <c:strCache>
                <c:ptCount val="1"/>
                <c:pt idx="0">
                  <c:v>Total</c:v>
                </c:pt>
              </c:strCache>
            </c:strRef>
          </c:tx>
          <c:spPr>
            <a:solidFill>
              <a:schemeClr val="accent1"/>
            </a:solidFill>
            <a:ln>
              <a:noFill/>
            </a:ln>
            <a:effectLst/>
          </c:spPr>
          <c:invertIfNegative val="0"/>
          <c:dPt>
            <c:idx val="0"/>
            <c:invertIfNegative val="0"/>
            <c:bubble3D val="0"/>
            <c:spPr>
              <a:solidFill>
                <a:srgbClr val="4472C4"/>
              </a:solidFill>
              <a:ln>
                <a:noFill/>
              </a:ln>
              <a:effectLst/>
            </c:spPr>
            <c:extLst>
              <c:ext xmlns:c16="http://schemas.microsoft.com/office/drawing/2014/chart" uri="{C3380CC4-5D6E-409C-BE32-E72D297353CC}">
                <c16:uniqueId val="{00000001-991B-43D2-856D-89C623A9BE5A}"/>
              </c:ext>
            </c:extLst>
          </c:dPt>
          <c:dPt>
            <c:idx val="1"/>
            <c:invertIfNegative val="0"/>
            <c:bubble3D val="0"/>
            <c:spPr>
              <a:solidFill>
                <a:srgbClr val="FF0000"/>
              </a:solidFill>
              <a:ln>
                <a:noFill/>
              </a:ln>
              <a:effectLst/>
            </c:spPr>
            <c:extLst>
              <c:ext xmlns:c16="http://schemas.microsoft.com/office/drawing/2014/chart" uri="{C3380CC4-5D6E-409C-BE32-E72D297353CC}">
                <c16:uniqueId val="{00000003-991B-43D2-856D-89C623A9BE5A}"/>
              </c:ext>
            </c:extLst>
          </c:dPt>
          <c:dPt>
            <c:idx val="2"/>
            <c:invertIfNegative val="0"/>
            <c:bubble3D val="0"/>
            <c:spPr>
              <a:solidFill>
                <a:srgbClr val="711F25"/>
              </a:solidFill>
              <a:ln>
                <a:noFill/>
              </a:ln>
              <a:effectLst/>
            </c:spPr>
            <c:extLst>
              <c:ext xmlns:c16="http://schemas.microsoft.com/office/drawing/2014/chart" uri="{C3380CC4-5D6E-409C-BE32-E72D297353CC}">
                <c16:uniqueId val="{00000005-991B-43D2-856D-89C623A9BE5A}"/>
              </c:ext>
            </c:extLst>
          </c:dPt>
          <c:dPt>
            <c:idx val="3"/>
            <c:invertIfNegative val="0"/>
            <c:bubble3D val="0"/>
            <c:spPr>
              <a:solidFill>
                <a:srgbClr val="548235"/>
              </a:solidFill>
              <a:ln>
                <a:noFill/>
              </a:ln>
              <a:effectLst/>
            </c:spPr>
            <c:extLst>
              <c:ext xmlns:c16="http://schemas.microsoft.com/office/drawing/2014/chart" uri="{C3380CC4-5D6E-409C-BE32-E72D297353CC}">
                <c16:uniqueId val="{00000007-991B-43D2-856D-89C623A9BE5A}"/>
              </c:ext>
            </c:extLst>
          </c:dPt>
          <c:cat>
            <c:strRef>
              <c:f>'GICS Sub Industry Summary Stats'!$A$17:$A$21</c:f>
              <c:strCache>
                <c:ptCount val="4"/>
                <c:pt idx="0">
                  <c:v>PEP</c:v>
                </c:pt>
                <c:pt idx="1">
                  <c:v>KO</c:v>
                </c:pt>
                <c:pt idx="2">
                  <c:v>DPS</c:v>
                </c:pt>
                <c:pt idx="3">
                  <c:v>MNST</c:v>
                </c:pt>
              </c:strCache>
            </c:strRef>
          </c:cat>
          <c:val>
            <c:numRef>
              <c:f>'GICS Sub Industry Summary Stats'!$B$17:$B$21</c:f>
              <c:numCache>
                <c:formatCode>#,##0</c:formatCode>
                <c:ptCount val="4"/>
                <c:pt idx="0">
                  <c:v>65384666666.666664</c:v>
                </c:pt>
                <c:pt idx="1">
                  <c:v>45715333333.333336</c:v>
                </c:pt>
                <c:pt idx="2">
                  <c:v>6133333333.333333</c:v>
                </c:pt>
                <c:pt idx="3">
                  <c:v>2477953000</c:v>
                </c:pt>
              </c:numCache>
            </c:numRef>
          </c:val>
          <c:extLst>
            <c:ext xmlns:c16="http://schemas.microsoft.com/office/drawing/2014/chart" uri="{C3380CC4-5D6E-409C-BE32-E72D297353CC}">
              <c16:uniqueId val="{00000008-991B-43D2-856D-89C623A9BE5A}"/>
            </c:ext>
          </c:extLst>
        </c:ser>
        <c:dLbls>
          <c:showLegendKey val="0"/>
          <c:showVal val="0"/>
          <c:showCatName val="0"/>
          <c:showSerName val="0"/>
          <c:showPercent val="0"/>
          <c:showBubbleSize val="0"/>
        </c:dLbls>
        <c:gapWidth val="219"/>
        <c:overlap val="-27"/>
        <c:axId val="1537566544"/>
        <c:axId val="441440464"/>
      </c:barChart>
      <c:catAx>
        <c:axId val="1537566544"/>
        <c:scaling>
          <c:orientation val="minMax"/>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00" b="1" i="0" u="none" strike="noStrike" kern="1200" baseline="0">
                    <a:solidFill>
                      <a:sysClr val="windowText" lastClr="000000">
                        <a:lumMod val="65000"/>
                        <a:lumOff val="35000"/>
                      </a:sysClr>
                    </a:solidFill>
                    <a:latin typeface="+mn-lt"/>
                    <a:ea typeface="+mn-ea"/>
                    <a:cs typeface="+mn-cs"/>
                  </a:defRPr>
                </a:pPr>
                <a:r>
                  <a:rPr lang="en-CA" sz="1300" b="1" i="0" baseline="0">
                    <a:effectLst/>
                  </a:rPr>
                  <a:t>Ticker Symbol of Soft Drinks Companies</a:t>
                </a:r>
                <a:endParaRPr lang="en-CA" sz="1300">
                  <a:effectLst/>
                </a:endParaRPr>
              </a:p>
            </c:rich>
          </c:tx>
          <c:layout>
            <c:manualLayout>
              <c:xMode val="edge"/>
              <c:yMode val="edge"/>
              <c:x val="0.19625727909991872"/>
              <c:y val="0.89720464752977935"/>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00" b="1"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1440464"/>
        <c:crosses val="autoZero"/>
        <c:auto val="1"/>
        <c:lblAlgn val="ctr"/>
        <c:lblOffset val="100"/>
        <c:noMultiLvlLbl val="0"/>
      </c:catAx>
      <c:valAx>
        <c:axId val="441440464"/>
        <c:scaling>
          <c:orientation val="minMax"/>
          <c:max val="7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r>
                  <a:rPr lang="en-CA" sz="1300" b="1"/>
                  <a:t>Total Revenue ($)</a:t>
                </a:r>
              </a:p>
            </c:rich>
          </c:tx>
          <c:layout>
            <c:manualLayout>
              <c:xMode val="edge"/>
              <c:yMode val="edge"/>
              <c:x val="2.1521963653943349E-2"/>
              <c:y val="0.37103397773872293"/>
            </c:manualLayout>
          </c:layout>
          <c:overlay val="0"/>
          <c:spPr>
            <a:noFill/>
            <a:ln>
              <a:noFill/>
            </a:ln>
            <a:effectLst/>
          </c:spPr>
          <c:txPr>
            <a:bodyPr rot="-540000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566544"/>
        <c:crosses val="autoZero"/>
        <c:crossBetween val="between"/>
        <c:majorUnit val="5000000000"/>
        <c:dispUnits>
          <c:builtInUnit val="b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[projectdata-nyse - (for submission).xlsx]GICS Sub Industry Summary Stats!PivotTable5</c:name>
    <c:fmtId val="34"/>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CA" sz="1400" b="1" dirty="0"/>
              <a:t>Average</a:t>
            </a:r>
            <a:r>
              <a:rPr lang="en-CA" sz="1400" b="1" baseline="0" dirty="0"/>
              <a:t> </a:t>
            </a:r>
            <a:r>
              <a:rPr lang="en-CA" sz="1400" b="1" dirty="0"/>
              <a:t>Operating Profit </a:t>
            </a:r>
            <a:r>
              <a:rPr lang="en-CA" sz="1400" b="1" i="0" u="none" strike="noStrike" baseline="0" dirty="0">
                <a:effectLst/>
              </a:rPr>
              <a:t>between 2013 &amp; 2015 </a:t>
            </a:r>
            <a:r>
              <a:rPr lang="en-CA" sz="1400" b="1" dirty="0"/>
              <a:t>for Soft Drinks Companies</a:t>
            </a:r>
            <a:r>
              <a:rPr lang="en-CA" sz="1400" b="1" baseline="0" dirty="0"/>
              <a:t> </a:t>
            </a:r>
            <a:r>
              <a:rPr lang="en-CA" sz="1400" b="1" dirty="0"/>
              <a:t>in the NYSE </a:t>
            </a:r>
          </a:p>
        </c:rich>
      </c:tx>
      <c:layout>
        <c:manualLayout>
          <c:xMode val="edge"/>
          <c:yMode val="edge"/>
          <c:x val="0.11511569648625485"/>
          <c:y val="2.1428431946885373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711F25"/>
          </a:solidFill>
          <a:ln>
            <a:noFill/>
          </a:ln>
          <a:effectLst/>
        </c:spPr>
      </c:pivotFmt>
      <c:pivotFmt>
        <c:idx val="2"/>
        <c:spPr>
          <a:solidFill>
            <a:srgbClr val="548235"/>
          </a:solidFill>
          <a:ln>
            <a:noFill/>
          </a:ln>
          <a:effectLst/>
        </c:spPr>
      </c:pivotFmt>
      <c:pivotFmt>
        <c:idx val="3"/>
        <c:spPr>
          <a:solidFill>
            <a:srgbClr val="FF0000"/>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pivotFmt>
      <c:pivotFmt>
        <c:idx val="6"/>
        <c:spPr>
          <a:solidFill>
            <a:srgbClr val="548235"/>
          </a:solidFill>
          <a:ln>
            <a:noFill/>
          </a:ln>
          <a:effectLst/>
        </c:spPr>
      </c:pivotFmt>
      <c:pivotFmt>
        <c:idx val="7"/>
        <c:spPr>
          <a:solidFill>
            <a:srgbClr val="711F25"/>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FF0000"/>
          </a:solidFill>
          <a:ln>
            <a:noFill/>
          </a:ln>
          <a:effectLst/>
        </c:spPr>
      </c:pivotFmt>
      <c:pivotFmt>
        <c:idx val="10"/>
        <c:spPr>
          <a:solidFill>
            <a:srgbClr val="548235"/>
          </a:solidFill>
          <a:ln>
            <a:noFill/>
          </a:ln>
          <a:effectLst/>
        </c:spPr>
      </c:pivotFmt>
      <c:pivotFmt>
        <c:idx val="11"/>
        <c:spPr>
          <a:solidFill>
            <a:srgbClr val="711F25"/>
          </a:solidFill>
          <a:ln>
            <a:noFill/>
          </a:ln>
          <a:effectLst/>
        </c:spPr>
      </c:pivotFmt>
    </c:pivotFmts>
    <c:plotArea>
      <c:layout/>
      <c:barChart>
        <c:barDir val="col"/>
        <c:grouping val="clustered"/>
        <c:varyColors val="0"/>
        <c:ser>
          <c:idx val="0"/>
          <c:order val="0"/>
          <c:tx>
            <c:strRef>
              <c:f>'GICS Sub Industry Summary Stats'!$B$4</c:f>
              <c:strCache>
                <c:ptCount val="1"/>
                <c:pt idx="0">
                  <c:v>Total</c:v>
                </c:pt>
              </c:strCache>
            </c:strRef>
          </c:tx>
          <c:spPr>
            <a:solidFill>
              <a:schemeClr val="accent1"/>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1-5803-4296-964B-3E83987FF31B}"/>
              </c:ext>
            </c:extLst>
          </c:dPt>
          <c:dPt>
            <c:idx val="2"/>
            <c:invertIfNegative val="0"/>
            <c:bubble3D val="0"/>
            <c:spPr>
              <a:solidFill>
                <a:srgbClr val="548235"/>
              </a:solidFill>
              <a:ln>
                <a:noFill/>
              </a:ln>
              <a:effectLst/>
            </c:spPr>
            <c:extLst>
              <c:ext xmlns:c16="http://schemas.microsoft.com/office/drawing/2014/chart" uri="{C3380CC4-5D6E-409C-BE32-E72D297353CC}">
                <c16:uniqueId val="{00000003-5803-4296-964B-3E83987FF31B}"/>
              </c:ext>
            </c:extLst>
          </c:dPt>
          <c:dPt>
            <c:idx val="3"/>
            <c:invertIfNegative val="0"/>
            <c:bubble3D val="0"/>
            <c:spPr>
              <a:solidFill>
                <a:srgbClr val="711F25"/>
              </a:solidFill>
              <a:ln>
                <a:noFill/>
              </a:ln>
              <a:effectLst/>
            </c:spPr>
            <c:extLst>
              <c:ext xmlns:c16="http://schemas.microsoft.com/office/drawing/2014/chart" uri="{C3380CC4-5D6E-409C-BE32-E72D297353CC}">
                <c16:uniqueId val="{00000005-5803-4296-964B-3E83987FF31B}"/>
              </c:ext>
            </c:extLst>
          </c:dPt>
          <c:cat>
            <c:strRef>
              <c:f>'GICS Sub Industry Summary Stats'!$A$5:$A$9</c:f>
              <c:strCache>
                <c:ptCount val="4"/>
                <c:pt idx="0">
                  <c:v>PEP</c:v>
                </c:pt>
                <c:pt idx="1">
                  <c:v>KO</c:v>
                </c:pt>
                <c:pt idx="2">
                  <c:v>MNST</c:v>
                </c:pt>
                <c:pt idx="3">
                  <c:v>DPS</c:v>
                </c:pt>
              </c:strCache>
            </c:strRef>
          </c:cat>
          <c:val>
            <c:numRef>
              <c:f>'GICS Sub Industry Summary Stats'!$B$5:$B$9</c:f>
              <c:numCache>
                <c:formatCode>_-* #,##0_-;\-* #,##0_-;_-* "-"??_-;_-@_-</c:formatCode>
                <c:ptCount val="4"/>
                <c:pt idx="0">
                  <c:v>9666000000</c:v>
                </c:pt>
                <c:pt idx="1">
                  <c:v>9554666666.666666</c:v>
                </c:pt>
                <c:pt idx="2">
                  <c:v>1381680666.6666667</c:v>
                </c:pt>
                <c:pt idx="3">
                  <c:v>1174666666.6666667</c:v>
                </c:pt>
              </c:numCache>
            </c:numRef>
          </c:val>
          <c:extLst>
            <c:ext xmlns:c16="http://schemas.microsoft.com/office/drawing/2014/chart" uri="{C3380CC4-5D6E-409C-BE32-E72D297353CC}">
              <c16:uniqueId val="{00000006-5803-4296-964B-3E83987FF31B}"/>
            </c:ext>
          </c:extLst>
        </c:ser>
        <c:dLbls>
          <c:showLegendKey val="0"/>
          <c:showVal val="0"/>
          <c:showCatName val="0"/>
          <c:showSerName val="0"/>
          <c:showPercent val="0"/>
          <c:showBubbleSize val="0"/>
        </c:dLbls>
        <c:gapWidth val="219"/>
        <c:overlap val="-27"/>
        <c:axId val="1537566544"/>
        <c:axId val="441440464"/>
      </c:barChart>
      <c:catAx>
        <c:axId val="1537566544"/>
        <c:scaling>
          <c:orientation val="minMax"/>
        </c:scaling>
        <c:delete val="0"/>
        <c:axPos val="b"/>
        <c:title>
          <c:tx>
            <c:rich>
              <a:bodyPr rot="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r>
                  <a:rPr lang="en-CA" sz="1300" b="1" dirty="0"/>
                  <a:t>Ticker Symbol of Soft Drinks Companies</a:t>
                </a:r>
              </a:p>
            </c:rich>
          </c:tx>
          <c:layout>
            <c:manualLayout>
              <c:xMode val="edge"/>
              <c:yMode val="edge"/>
              <c:x val="0.19519898037664535"/>
              <c:y val="0.90133795482653123"/>
            </c:manualLayout>
          </c:layout>
          <c:overlay val="0"/>
          <c:spPr>
            <a:noFill/>
            <a:ln>
              <a:noFill/>
            </a:ln>
            <a:effectLst/>
          </c:spPr>
          <c:txPr>
            <a:bodyPr rot="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1440464"/>
        <c:crosses val="autoZero"/>
        <c:auto val="1"/>
        <c:lblAlgn val="ctr"/>
        <c:lblOffset val="100"/>
        <c:noMultiLvlLbl val="0"/>
      </c:catAx>
      <c:valAx>
        <c:axId val="441440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r>
                  <a:rPr lang="en-CA" sz="1300" b="1"/>
                  <a:t>Operating Profit ($)</a:t>
                </a:r>
              </a:p>
            </c:rich>
          </c:tx>
          <c:layout>
            <c:manualLayout>
              <c:xMode val="edge"/>
              <c:yMode val="edge"/>
              <c:x val="2.7103522534994619E-2"/>
              <c:y val="0.31316767558419578"/>
            </c:manualLayout>
          </c:layout>
          <c:overlay val="0"/>
          <c:spPr>
            <a:noFill/>
            <a:ln>
              <a:noFill/>
            </a:ln>
            <a:effectLst/>
          </c:spPr>
          <c:txPr>
            <a:bodyPr rot="-540000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566544"/>
        <c:crosses val="autoZero"/>
        <c:crossBetween val="between"/>
        <c:majorUnit val="1000000000"/>
        <c:dispUnits>
          <c:builtInUnit val="b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[projectdata-nyse - (for submission).xlsx]GICS Sub Industry Summary Stats!PivotTable7</c:name>
    <c:fmtId val="9"/>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500" b="0" i="0" u="none" strike="noStrike" kern="1200" spc="0" baseline="0">
                <a:solidFill>
                  <a:sysClr val="windowText" lastClr="000000">
                    <a:lumMod val="65000"/>
                    <a:lumOff val="35000"/>
                  </a:sysClr>
                </a:solidFill>
                <a:latin typeface="+mn-lt"/>
                <a:ea typeface="+mn-ea"/>
                <a:cs typeface="+mn-cs"/>
              </a:defRPr>
            </a:pPr>
            <a:r>
              <a:rPr lang="en-CA" sz="1500" b="1" i="0" baseline="0">
                <a:effectLst/>
              </a:rPr>
              <a:t>Average Cost of Revenue between 2013 &amp; 2015 for Soft Drinks Companies in the NYSE</a:t>
            </a:r>
          </a:p>
          <a:p>
            <a:pPr marL="0" marR="0" lvl="0" indent="0" algn="ctr" defTabSz="914400" rtl="0" eaLnBrk="1" fontAlgn="auto" latinLnBrk="0" hangingPunct="1">
              <a:lnSpc>
                <a:spcPct val="100000"/>
              </a:lnSpc>
              <a:spcBef>
                <a:spcPts val="0"/>
              </a:spcBef>
              <a:spcAft>
                <a:spcPts val="0"/>
              </a:spcAft>
              <a:buClrTx/>
              <a:buSzTx/>
              <a:buFontTx/>
              <a:buNone/>
              <a:tabLst/>
              <a:defRPr sz="1500">
                <a:solidFill>
                  <a:sysClr val="windowText" lastClr="000000">
                    <a:lumMod val="65000"/>
                    <a:lumOff val="35000"/>
                  </a:sysClr>
                </a:solidFill>
              </a:defRPr>
            </a:pPr>
            <a:r>
              <a:rPr lang="en-CA" sz="1500" b="1" i="0" baseline="0">
                <a:effectLst/>
              </a:rPr>
              <a:t> </a:t>
            </a:r>
            <a:endParaRPr lang="en-CA" sz="1500">
              <a:effectLst/>
            </a:endParaRPr>
          </a:p>
        </c:rich>
      </c:tx>
      <c:layout>
        <c:manualLayout>
          <c:xMode val="edge"/>
          <c:yMode val="edge"/>
          <c:x val="0.12843311424914861"/>
          <c:y val="1.8125172153455986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5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pivotFmt>
      <c:pivotFmt>
        <c:idx val="2"/>
        <c:spPr>
          <a:solidFill>
            <a:srgbClr val="711F25"/>
          </a:solidFill>
          <a:ln>
            <a:noFill/>
          </a:ln>
          <a:effectLst/>
        </c:spPr>
      </c:pivotFmt>
      <c:pivotFmt>
        <c:idx val="3"/>
        <c:spPr>
          <a:solidFill>
            <a:srgbClr val="548235"/>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pivotFmt>
      <c:pivotFmt>
        <c:idx val="6"/>
        <c:spPr>
          <a:solidFill>
            <a:srgbClr val="711F25"/>
          </a:solidFill>
          <a:ln>
            <a:noFill/>
          </a:ln>
          <a:effectLst/>
        </c:spPr>
      </c:pivotFmt>
      <c:pivotFmt>
        <c:idx val="7"/>
        <c:spPr>
          <a:solidFill>
            <a:srgbClr val="548235"/>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FF0000"/>
          </a:solidFill>
          <a:ln>
            <a:noFill/>
          </a:ln>
          <a:effectLst/>
        </c:spPr>
      </c:pivotFmt>
      <c:pivotFmt>
        <c:idx val="10"/>
        <c:spPr>
          <a:solidFill>
            <a:srgbClr val="711F25"/>
          </a:solidFill>
          <a:ln>
            <a:noFill/>
          </a:ln>
          <a:effectLst/>
        </c:spPr>
      </c:pivotFmt>
      <c:pivotFmt>
        <c:idx val="11"/>
        <c:spPr>
          <a:solidFill>
            <a:srgbClr val="548235"/>
          </a:solidFill>
          <a:ln>
            <a:noFill/>
          </a:ln>
          <a:effectLst/>
        </c:spPr>
      </c:pivotFmt>
    </c:pivotFmts>
    <c:plotArea>
      <c:layout/>
      <c:barChart>
        <c:barDir val="col"/>
        <c:grouping val="clustered"/>
        <c:varyColors val="0"/>
        <c:ser>
          <c:idx val="0"/>
          <c:order val="0"/>
          <c:tx>
            <c:strRef>
              <c:f>'GICS Sub Industry Summary Stats'!$B$28</c:f>
              <c:strCache>
                <c:ptCount val="1"/>
                <c:pt idx="0">
                  <c:v>Total</c:v>
                </c:pt>
              </c:strCache>
            </c:strRef>
          </c:tx>
          <c:spPr>
            <a:solidFill>
              <a:schemeClr val="accent1"/>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1-CD22-4517-9AD6-E720FA9F2D4A}"/>
              </c:ext>
            </c:extLst>
          </c:dPt>
          <c:dPt>
            <c:idx val="2"/>
            <c:invertIfNegative val="0"/>
            <c:bubble3D val="0"/>
            <c:spPr>
              <a:solidFill>
                <a:srgbClr val="711F25"/>
              </a:solidFill>
              <a:ln>
                <a:noFill/>
              </a:ln>
              <a:effectLst/>
            </c:spPr>
            <c:extLst>
              <c:ext xmlns:c16="http://schemas.microsoft.com/office/drawing/2014/chart" uri="{C3380CC4-5D6E-409C-BE32-E72D297353CC}">
                <c16:uniqueId val="{00000003-CD22-4517-9AD6-E720FA9F2D4A}"/>
              </c:ext>
            </c:extLst>
          </c:dPt>
          <c:dPt>
            <c:idx val="3"/>
            <c:invertIfNegative val="0"/>
            <c:bubble3D val="0"/>
            <c:spPr>
              <a:solidFill>
                <a:srgbClr val="548235"/>
              </a:solidFill>
              <a:ln>
                <a:noFill/>
              </a:ln>
              <a:effectLst/>
            </c:spPr>
            <c:extLst>
              <c:ext xmlns:c16="http://schemas.microsoft.com/office/drawing/2014/chart" uri="{C3380CC4-5D6E-409C-BE32-E72D297353CC}">
                <c16:uniqueId val="{00000005-CD22-4517-9AD6-E720FA9F2D4A}"/>
              </c:ext>
            </c:extLst>
          </c:dPt>
          <c:cat>
            <c:strRef>
              <c:f>'GICS Sub Industry Summary Stats'!$A$29:$A$33</c:f>
              <c:strCache>
                <c:ptCount val="4"/>
                <c:pt idx="0">
                  <c:v>PEP</c:v>
                </c:pt>
                <c:pt idx="1">
                  <c:v>KO</c:v>
                </c:pt>
                <c:pt idx="2">
                  <c:v>DPS</c:v>
                </c:pt>
                <c:pt idx="3">
                  <c:v>MNST</c:v>
                </c:pt>
              </c:strCache>
            </c:strRef>
          </c:cat>
          <c:val>
            <c:numRef>
              <c:f>'GICS Sub Industry Summary Stats'!$B$29:$B$33</c:f>
              <c:numCache>
                <c:formatCode>#,##0</c:formatCode>
                <c:ptCount val="4"/>
                <c:pt idx="0">
                  <c:v>30404000000</c:v>
                </c:pt>
                <c:pt idx="1">
                  <c:v>17930666666.666668</c:v>
                </c:pt>
                <c:pt idx="2">
                  <c:v>2516333333.3333335</c:v>
                </c:pt>
                <c:pt idx="3">
                  <c:v>1096272333.3333333</c:v>
                </c:pt>
              </c:numCache>
            </c:numRef>
          </c:val>
          <c:extLst>
            <c:ext xmlns:c16="http://schemas.microsoft.com/office/drawing/2014/chart" uri="{C3380CC4-5D6E-409C-BE32-E72D297353CC}">
              <c16:uniqueId val="{00000006-CD22-4517-9AD6-E720FA9F2D4A}"/>
            </c:ext>
          </c:extLst>
        </c:ser>
        <c:dLbls>
          <c:showLegendKey val="0"/>
          <c:showVal val="0"/>
          <c:showCatName val="0"/>
          <c:showSerName val="0"/>
          <c:showPercent val="0"/>
          <c:showBubbleSize val="0"/>
        </c:dLbls>
        <c:gapWidth val="219"/>
        <c:overlap val="-27"/>
        <c:axId val="366607600"/>
        <c:axId val="366606352"/>
      </c:barChart>
      <c:catAx>
        <c:axId val="366607600"/>
        <c:scaling>
          <c:orientation val="minMax"/>
        </c:scaling>
        <c:delete val="0"/>
        <c:axPos val="b"/>
        <c:title>
          <c:tx>
            <c:rich>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r>
                  <a:rPr lang="en-CA" sz="1300" b="1" i="0" baseline="0">
                    <a:effectLst/>
                  </a:rPr>
                  <a:t>Ticker Symbol of Soft Drinks Companies</a:t>
                </a:r>
                <a:endParaRPr lang="en-CA" sz="1300">
                  <a:effectLst/>
                </a:endParaRPr>
              </a:p>
            </c:rich>
          </c:tx>
          <c:layout>
            <c:manualLayout>
              <c:xMode val="edge"/>
              <c:yMode val="edge"/>
              <c:x val="0.19380508629329854"/>
              <c:y val="0.8848047256395235"/>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606352"/>
        <c:crosses val="autoZero"/>
        <c:auto val="1"/>
        <c:lblAlgn val="ctr"/>
        <c:lblOffset val="100"/>
        <c:noMultiLvlLbl val="0"/>
      </c:catAx>
      <c:valAx>
        <c:axId val="366606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r>
                  <a:rPr lang="en-CA" sz="1300" b="1" i="0" baseline="0">
                    <a:effectLst/>
                  </a:rPr>
                  <a:t>Cost of Revenue ($)</a:t>
                </a:r>
                <a:endParaRPr lang="en-CA" sz="1300">
                  <a:effectLst/>
                </a:endParaRPr>
              </a:p>
            </c:rich>
          </c:tx>
          <c:layout>
            <c:manualLayout>
              <c:xMode val="edge"/>
              <c:yMode val="edge"/>
              <c:x val="3.3942902423165139E-2"/>
              <c:y val="0.34203833886610691"/>
            </c:manualLayout>
          </c:layout>
          <c:overlay val="0"/>
          <c:spPr>
            <a:noFill/>
            <a:ln>
              <a:noFill/>
            </a:ln>
            <a:effectLst/>
          </c:spPr>
          <c:txPr>
            <a:bodyPr rot="-54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607600"/>
        <c:crosses val="autoZero"/>
        <c:crossBetween val="between"/>
        <c:dispUnits>
          <c:builtInUnit val="b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49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14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504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0778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1441174" y="777737"/>
            <a:ext cx="6261652" cy="32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latin typeface="Open Sans"/>
                <a:ea typeface="Open Sans"/>
                <a:cs typeface="Open Sans"/>
                <a:sym typeface="Open Sans"/>
              </a:rPr>
              <a:t>Analysis with Spreadsheets Project</a:t>
            </a:r>
            <a:endParaRPr sz="3000" dirty="0">
              <a:latin typeface="Open Sans"/>
              <a:ea typeface="Open Sans"/>
              <a:cs typeface="Open Sans"/>
              <a:sym typeface="Open Sans"/>
            </a:endParaRPr>
          </a:p>
          <a:p>
            <a:pPr marL="0" lvl="0" indent="0" algn="ctr" rtl="0">
              <a:spcBef>
                <a:spcPts val="1600"/>
              </a:spcBef>
              <a:spcAft>
                <a:spcPts val="0"/>
              </a:spcAft>
              <a:buNone/>
            </a:pPr>
            <a:r>
              <a:rPr lang="en-CA" dirty="0">
                <a:latin typeface="Open Sans"/>
                <a:ea typeface="Open Sans"/>
                <a:cs typeface="Open Sans"/>
                <a:sym typeface="Open Sans"/>
              </a:rPr>
              <a:t>Analyzing the NYSE Data for the “Soft Drinks” GCIS Sub Industry to Understand Financial Performance from 2013 to 2015</a:t>
            </a:r>
          </a:p>
          <a:p>
            <a:pPr marL="0" lvl="0" indent="0" algn="ctr" rtl="0">
              <a:spcBef>
                <a:spcPts val="1600"/>
              </a:spcBef>
              <a:spcAft>
                <a:spcPts val="0"/>
              </a:spcAft>
              <a:buNone/>
            </a:pPr>
            <a:endParaRPr lang="en-CA" dirty="0">
              <a:latin typeface="Open Sans"/>
              <a:ea typeface="Open Sans"/>
              <a:cs typeface="Open Sans"/>
              <a:sym typeface="Open Sans"/>
            </a:endParaRPr>
          </a:p>
          <a:p>
            <a:pPr marL="0" lvl="0" indent="0" algn="ctr" rtl="0">
              <a:spcBef>
                <a:spcPts val="1600"/>
              </a:spcBef>
              <a:spcAft>
                <a:spcPts val="0"/>
              </a:spcAft>
              <a:buNone/>
            </a:pPr>
            <a:r>
              <a:rPr lang="en-CA" dirty="0">
                <a:latin typeface="Open Sans"/>
                <a:ea typeface="Open Sans"/>
                <a:cs typeface="Open Sans"/>
                <a:sym typeface="Open Sans"/>
              </a:rPr>
              <a:t>By</a:t>
            </a:r>
          </a:p>
          <a:p>
            <a:pPr marL="0" lvl="0" indent="0" algn="ctr" rtl="0">
              <a:spcBef>
                <a:spcPts val="1600"/>
              </a:spcBef>
              <a:spcAft>
                <a:spcPts val="0"/>
              </a:spcAft>
              <a:buNone/>
            </a:pPr>
            <a:endParaRPr lang="en-CA" dirty="0">
              <a:latin typeface="Open Sans"/>
              <a:ea typeface="Open Sans"/>
              <a:cs typeface="Open Sans"/>
              <a:sym typeface="Open Sans"/>
            </a:endParaRPr>
          </a:p>
          <a:p>
            <a:pPr marL="0" lvl="0" indent="0" algn="ctr" rtl="0">
              <a:spcBef>
                <a:spcPts val="1600"/>
              </a:spcBef>
              <a:spcAft>
                <a:spcPts val="0"/>
              </a:spcAft>
              <a:buNone/>
            </a:pPr>
            <a:r>
              <a:rPr lang="en-CA" dirty="0">
                <a:latin typeface="Open Sans"/>
                <a:ea typeface="Open Sans"/>
                <a:cs typeface="Open Sans"/>
                <a:sym typeface="Open Sans"/>
              </a:rPr>
              <a:t>Nsikan Udoma</a:t>
            </a:r>
            <a:endParaRPr dirty="0">
              <a:latin typeface="Open Sans"/>
              <a:ea typeface="Open Sans"/>
              <a:cs typeface="Open Sans"/>
              <a:sym typeface="Open Sans"/>
            </a:endParaRPr>
          </a:p>
        </p:txBody>
      </p:sp>
      <p:pic>
        <p:nvPicPr>
          <p:cNvPr id="3" name="Picture 2" descr="Graphical user interface, text&#10;&#10;Description automatically generated">
            <a:extLst>
              <a:ext uri="{FF2B5EF4-FFF2-40B4-BE49-F238E27FC236}">
                <a16:creationId xmlns:a16="http://schemas.microsoft.com/office/drawing/2014/main" id="{88A6D18A-83E4-B51F-96E4-CC7C91B0BEEE}"/>
              </a:ext>
            </a:extLst>
          </p:cNvPr>
          <p:cNvPicPr>
            <a:picLocks noChangeAspect="1"/>
          </p:cNvPicPr>
          <p:nvPr/>
        </p:nvPicPr>
        <p:blipFill>
          <a:blip r:embed="rId3"/>
          <a:stretch>
            <a:fillRect/>
          </a:stretch>
        </p:blipFill>
        <p:spPr>
          <a:xfrm>
            <a:off x="186566" y="260804"/>
            <a:ext cx="1254608" cy="6585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latin typeface="Open Sans"/>
                <a:ea typeface="Open Sans"/>
                <a:cs typeface="Open Sans"/>
                <a:sym typeface="Open Sans"/>
              </a:rPr>
              <a:t>Presented here is a bar chart of the average total revenue earned between 2013 and 2015 by companies in the NYSE “Soft Drinks” GCIS sub industry. </a:t>
            </a:r>
          </a:p>
          <a:p>
            <a:pPr marL="0" lvl="0" indent="0" algn="l" rtl="0">
              <a:spcBef>
                <a:spcPts val="0"/>
              </a:spcBef>
              <a:spcAft>
                <a:spcPts val="1600"/>
              </a:spcAft>
              <a:buNone/>
            </a:pPr>
            <a:r>
              <a:rPr lang="en-US" sz="900" dirty="0">
                <a:latin typeface="Open Sans"/>
                <a:ea typeface="Open Sans"/>
                <a:cs typeface="Open Sans"/>
                <a:sym typeface="Open Sans"/>
              </a:rPr>
              <a:t>On average, PepsiCo (PEP) earned the highest revenue of $65.38 billion between 2013 and 2015 , followed by Coca-Cola (KO) in 2</a:t>
            </a:r>
            <a:r>
              <a:rPr lang="en-US" sz="900" baseline="30000" dirty="0">
                <a:latin typeface="Open Sans"/>
                <a:ea typeface="Open Sans"/>
                <a:cs typeface="Open Sans"/>
                <a:sym typeface="Open Sans"/>
              </a:rPr>
              <a:t>nd</a:t>
            </a:r>
            <a:r>
              <a:rPr lang="en-US" sz="900" dirty="0">
                <a:latin typeface="Open Sans"/>
                <a:ea typeface="Open Sans"/>
                <a:cs typeface="Open Sans"/>
                <a:sym typeface="Open Sans"/>
              </a:rPr>
              <a:t> position with $45.71 billion. Dr Pepper (DPS) ranks third with $6.13 billion average revenue between 2013 &amp; 2015, while Monster Beverages (MNST) comes in lastly with $2.48 billion.  </a:t>
            </a:r>
          </a:p>
          <a:p>
            <a:pPr marL="0" lvl="0" indent="0" algn="l" rtl="0">
              <a:spcBef>
                <a:spcPts val="0"/>
              </a:spcBef>
              <a:spcAft>
                <a:spcPts val="1600"/>
              </a:spcAft>
              <a:buNone/>
            </a:pPr>
            <a:r>
              <a:rPr lang="en-US" sz="900" dirty="0">
                <a:latin typeface="Open Sans"/>
                <a:ea typeface="Open Sans"/>
                <a:cs typeface="Open Sans"/>
                <a:sym typeface="Open Sans"/>
              </a:rPr>
              <a:t>The mean of the average revenue earned by all 4 companies between 2013 and 2015 was $29.93 billion with a standard deviation of $30.69 billion. This is because the gap or range between PEP (the highest earner) and MNST (the lowest earner) was $62.9 billion. The chart indicates that PEP earned approximately 26.4 times more than MNST; and when compared to the others, PEP earned approximately 10.7 times more than DPS, and 1.4 times more than KO.</a:t>
            </a:r>
          </a:p>
        </p:txBody>
      </p:sp>
      <p:sp>
        <p:nvSpPr>
          <p:cNvPr id="60" name="Google Shape;60;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Open Sans"/>
                <a:ea typeface="Open Sans"/>
                <a:cs typeface="Open Sans"/>
                <a:sym typeface="Open Sans"/>
              </a:rPr>
              <a:t>How did the NYSE soft drinks sub industry perform in terms of average total revenue earned between 2013 &amp; 2015?</a:t>
            </a:r>
            <a:endParaRPr sz="2400" dirty="0">
              <a:solidFill>
                <a:srgbClr val="FFFFFF"/>
              </a:solidFill>
              <a:latin typeface="Open Sans"/>
              <a:ea typeface="Open Sans"/>
              <a:cs typeface="Open Sans"/>
              <a:sym typeface="Open Sans"/>
            </a:endParaRPr>
          </a:p>
        </p:txBody>
      </p:sp>
      <p:graphicFrame>
        <p:nvGraphicFramePr>
          <p:cNvPr id="3" name="Chart 2">
            <a:extLst>
              <a:ext uri="{FF2B5EF4-FFF2-40B4-BE49-F238E27FC236}">
                <a16:creationId xmlns:a16="http://schemas.microsoft.com/office/drawing/2014/main" id="{8A34C6CF-E79F-4919-991D-7E9977841FEE}"/>
              </a:ext>
            </a:extLst>
          </p:cNvPr>
          <p:cNvGraphicFramePr>
            <a:graphicFrameLocks/>
          </p:cNvGraphicFramePr>
          <p:nvPr>
            <p:extLst>
              <p:ext uri="{D42A27DB-BD31-4B8C-83A1-F6EECF244321}">
                <p14:modId xmlns:p14="http://schemas.microsoft.com/office/powerpoint/2010/main" val="1707840386"/>
              </p:ext>
            </p:extLst>
          </p:nvPr>
        </p:nvGraphicFramePr>
        <p:xfrm>
          <a:off x="354301" y="1418450"/>
          <a:ext cx="4550700" cy="3072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952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200" y="1418449"/>
            <a:ext cx="3591300" cy="3368985"/>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latin typeface="Open Sans"/>
                <a:ea typeface="Open Sans"/>
                <a:cs typeface="Open Sans"/>
                <a:sym typeface="Open Sans"/>
              </a:rPr>
              <a:t>Presented here is a bar chart of the average operating profit before taxes and interest between 2013 and 2015 by companies in the NYSE “Soft Drinks” GCIS sub industry. </a:t>
            </a:r>
          </a:p>
          <a:p>
            <a:pPr marL="0" lvl="0" indent="0" algn="l" rtl="0">
              <a:spcBef>
                <a:spcPts val="0"/>
              </a:spcBef>
              <a:spcAft>
                <a:spcPts val="1600"/>
              </a:spcAft>
              <a:buNone/>
            </a:pPr>
            <a:r>
              <a:rPr lang="en-US" sz="900" dirty="0">
                <a:latin typeface="Open Sans"/>
                <a:ea typeface="Open Sans"/>
                <a:cs typeface="Open Sans"/>
                <a:sym typeface="Open Sans"/>
              </a:rPr>
              <a:t>On average between 2013 and 2015, PepsiCo (PEP) generated the highest operating profit of $9.67 billion, followed by Coca-Cola (KO) with $9.55 billion, then Monster Beverages (MNST) with $1.38 billion, and finally Dr Pepper (DPS) with $1.17 billion. </a:t>
            </a:r>
          </a:p>
          <a:p>
            <a:pPr marL="0" lvl="0" indent="0" algn="l" rtl="0">
              <a:spcBef>
                <a:spcPts val="0"/>
              </a:spcBef>
              <a:spcAft>
                <a:spcPts val="1600"/>
              </a:spcAft>
              <a:buNone/>
            </a:pPr>
            <a:r>
              <a:rPr lang="en-US" sz="900" dirty="0">
                <a:latin typeface="Open Sans"/>
                <a:ea typeface="Open Sans"/>
                <a:cs typeface="Open Sans"/>
                <a:sym typeface="Open Sans"/>
              </a:rPr>
              <a:t>The mean of the average operating profit by all 4 companies between 2013 and 2015 was $5.44 billion with a standard deviation of $4.81 billion. This is because the gap or range between PEP (the highest) and DPS (the lowest) was $8.49 billion. The chart indicates that PEP made approx. 8 times more operating profit than DPS, 7 times more than MNST, and almost the same amount with KO. This suggests that although PEP earned significantly more revenues between 2013 and 2015 (as seen from the previous slide), there may be a lot of contributing factors such as costs and expenditures taking away from their profits.</a:t>
            </a:r>
          </a:p>
        </p:txBody>
      </p:sp>
      <p:sp>
        <p:nvSpPr>
          <p:cNvPr id="60" name="Google Shape;60;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Open Sans"/>
                <a:ea typeface="Open Sans"/>
                <a:cs typeface="Open Sans"/>
                <a:sym typeface="Open Sans"/>
              </a:rPr>
              <a:t>How did the NYSE soft drinks sub industry perform in terms of average operating profit generated between 2013 &amp; 2015?</a:t>
            </a:r>
            <a:endParaRPr sz="2400" dirty="0">
              <a:solidFill>
                <a:srgbClr val="FFFFFF"/>
              </a:solidFill>
              <a:latin typeface="Open Sans"/>
              <a:ea typeface="Open Sans"/>
              <a:cs typeface="Open Sans"/>
              <a:sym typeface="Open Sans"/>
            </a:endParaRPr>
          </a:p>
        </p:txBody>
      </p:sp>
      <p:graphicFrame>
        <p:nvGraphicFramePr>
          <p:cNvPr id="4" name="Chart 3">
            <a:extLst>
              <a:ext uri="{FF2B5EF4-FFF2-40B4-BE49-F238E27FC236}">
                <a16:creationId xmlns:a16="http://schemas.microsoft.com/office/drawing/2014/main" id="{3951105A-3458-42D5-A34A-DEDB29C5B72A}"/>
              </a:ext>
            </a:extLst>
          </p:cNvPr>
          <p:cNvGraphicFramePr>
            <a:graphicFrameLocks/>
          </p:cNvGraphicFramePr>
          <p:nvPr>
            <p:extLst>
              <p:ext uri="{D42A27DB-BD31-4B8C-83A1-F6EECF244321}">
                <p14:modId xmlns:p14="http://schemas.microsoft.com/office/powerpoint/2010/main" val="1875337991"/>
              </p:ext>
            </p:extLst>
          </p:nvPr>
        </p:nvGraphicFramePr>
        <p:xfrm>
          <a:off x="354300" y="1418450"/>
          <a:ext cx="4550700" cy="3072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426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200" y="1418449"/>
            <a:ext cx="3591300" cy="3368985"/>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latin typeface="Open Sans"/>
                <a:ea typeface="Open Sans"/>
                <a:cs typeface="Open Sans"/>
                <a:sym typeface="Open Sans"/>
              </a:rPr>
              <a:t>Presented here is a bar chart of the average cost of revenue between 2013 and 2015 by companies in the NYSE “Soft Drinks” GCIS sub industry. </a:t>
            </a:r>
          </a:p>
          <a:p>
            <a:pPr marL="0" lvl="0" indent="0" algn="l" rtl="0">
              <a:spcBef>
                <a:spcPts val="0"/>
              </a:spcBef>
              <a:spcAft>
                <a:spcPts val="1600"/>
              </a:spcAft>
              <a:buNone/>
            </a:pPr>
            <a:r>
              <a:rPr lang="en-US" sz="900" dirty="0">
                <a:latin typeface="Open Sans"/>
                <a:ea typeface="Open Sans"/>
                <a:cs typeface="Open Sans"/>
                <a:sym typeface="Open Sans"/>
              </a:rPr>
              <a:t>On average between 2013 and 2015, PepsiCo (PEP) had the highest cost of revenue of approx. $30.40 billion, followed by Coca-Cola (KO) with $17.93 billion, then Dr Pepper (DPS) with $2.52 billion, and finally Monster Beverages (MNST) with $1.10 billion. </a:t>
            </a:r>
          </a:p>
          <a:p>
            <a:pPr marL="0" lvl="0" indent="0" algn="l" rtl="0">
              <a:spcBef>
                <a:spcPts val="0"/>
              </a:spcBef>
              <a:spcAft>
                <a:spcPts val="1600"/>
              </a:spcAft>
              <a:buNone/>
            </a:pPr>
            <a:r>
              <a:rPr lang="en-US" sz="900" dirty="0">
                <a:latin typeface="Open Sans"/>
                <a:ea typeface="Open Sans"/>
                <a:cs typeface="Open Sans"/>
                <a:sym typeface="Open Sans"/>
              </a:rPr>
              <a:t>The mean of the average cost of revenue by all 4 companies between 2013 and 2015 was $12.99 billion with a standard deviation of $13.89 billion. This is because the gap or range between PEP (the highest) and MNST (the lowest) was $29.31 billion. The chart indicates that PEP spent approx. 28 times more on cost of revenue than MNST, 12 times more than DPS, and almost 2 times more than KO. </a:t>
            </a:r>
          </a:p>
        </p:txBody>
      </p:sp>
      <p:sp>
        <p:nvSpPr>
          <p:cNvPr id="60" name="Google Shape;60;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Open Sans"/>
                <a:ea typeface="Open Sans"/>
                <a:cs typeface="Open Sans"/>
                <a:sym typeface="Open Sans"/>
              </a:rPr>
              <a:t>How did the NYSE soft drinks sub industry perform in terms of average cost of revenue between 2013 &amp; 2015?</a:t>
            </a:r>
            <a:endParaRPr sz="2400" dirty="0">
              <a:solidFill>
                <a:srgbClr val="FFFFFF"/>
              </a:solidFill>
              <a:latin typeface="Open Sans"/>
              <a:ea typeface="Open Sans"/>
              <a:cs typeface="Open Sans"/>
              <a:sym typeface="Open Sans"/>
            </a:endParaRPr>
          </a:p>
        </p:txBody>
      </p:sp>
      <p:graphicFrame>
        <p:nvGraphicFramePr>
          <p:cNvPr id="2" name="Chart 1">
            <a:extLst>
              <a:ext uri="{FF2B5EF4-FFF2-40B4-BE49-F238E27FC236}">
                <a16:creationId xmlns:a16="http://schemas.microsoft.com/office/drawing/2014/main" id="{624DDD30-9344-C6F0-8EE2-0C3ACDEF418B}"/>
              </a:ext>
            </a:extLst>
          </p:cNvPr>
          <p:cNvGraphicFramePr>
            <a:graphicFrameLocks/>
          </p:cNvGraphicFramePr>
          <p:nvPr>
            <p:extLst>
              <p:ext uri="{D42A27DB-BD31-4B8C-83A1-F6EECF244321}">
                <p14:modId xmlns:p14="http://schemas.microsoft.com/office/powerpoint/2010/main" val="662421905"/>
              </p:ext>
            </p:extLst>
          </p:nvPr>
        </p:nvGraphicFramePr>
        <p:xfrm>
          <a:off x="354299" y="1418449"/>
          <a:ext cx="4550701" cy="3072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551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200" y="1789043"/>
            <a:ext cx="3591300" cy="2141883"/>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000" dirty="0">
                <a:latin typeface="Open Sans"/>
                <a:ea typeface="Open Sans"/>
                <a:cs typeface="Open Sans"/>
                <a:sym typeface="Open Sans"/>
              </a:rPr>
              <a:t>The analysis done in this presentation were limited to displaying only information about the total revenue generated, the amounts spent on cost to generate the revenue, and the operating profit before deduction of income taxes and interest payments.</a:t>
            </a:r>
          </a:p>
          <a:p>
            <a:pPr marL="0" lvl="0" indent="0" algn="l" rtl="0">
              <a:spcBef>
                <a:spcPts val="0"/>
              </a:spcBef>
              <a:spcAft>
                <a:spcPts val="1600"/>
              </a:spcAft>
              <a:buNone/>
            </a:pPr>
            <a:r>
              <a:rPr lang="en-US" sz="1000" dirty="0">
                <a:latin typeface="Open Sans"/>
                <a:ea typeface="Open Sans"/>
                <a:cs typeface="Open Sans"/>
                <a:sym typeface="Open Sans"/>
              </a:rPr>
              <a:t>However, a further analysis on other financial metrics such as the profit margin, operating margin, debt-to-asset ratio, and net profit margin would help to better understand performance and measure profitability for these soft-drinks companies</a:t>
            </a:r>
          </a:p>
        </p:txBody>
      </p:sp>
      <p:sp>
        <p:nvSpPr>
          <p:cNvPr id="60" name="Google Shape;60;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Open Sans"/>
                <a:ea typeface="Open Sans"/>
                <a:cs typeface="Open Sans"/>
                <a:sym typeface="Open Sans"/>
              </a:rPr>
              <a:t>Conclusion</a:t>
            </a:r>
            <a:endParaRPr sz="2400" dirty="0">
              <a:solidFill>
                <a:srgbClr val="FFFFFF"/>
              </a:solidFill>
              <a:latin typeface="Open Sans"/>
              <a:ea typeface="Open Sans"/>
              <a:cs typeface="Open Sans"/>
              <a:sym typeface="Open Sans"/>
            </a:endParaRPr>
          </a:p>
        </p:txBody>
      </p:sp>
      <p:pic>
        <p:nvPicPr>
          <p:cNvPr id="4" name="Picture 3" descr="Logo, company name&#10;&#10;Description automatically generated">
            <a:extLst>
              <a:ext uri="{FF2B5EF4-FFF2-40B4-BE49-F238E27FC236}">
                <a16:creationId xmlns:a16="http://schemas.microsoft.com/office/drawing/2014/main" id="{ADD1C505-94F7-D087-E3BC-CB733BE9536D}"/>
              </a:ext>
            </a:extLst>
          </p:cNvPr>
          <p:cNvPicPr>
            <a:picLocks noChangeAspect="1"/>
          </p:cNvPicPr>
          <p:nvPr/>
        </p:nvPicPr>
        <p:blipFill>
          <a:blip r:embed="rId3"/>
          <a:stretch>
            <a:fillRect/>
          </a:stretch>
        </p:blipFill>
        <p:spPr>
          <a:xfrm>
            <a:off x="894520" y="1691026"/>
            <a:ext cx="914401" cy="1258063"/>
          </a:xfrm>
          <a:prstGeom prst="rect">
            <a:avLst/>
          </a:prstGeom>
        </p:spPr>
      </p:pic>
      <p:pic>
        <p:nvPicPr>
          <p:cNvPr id="8" name="Picture 7" descr="Logo, company name&#10;&#10;Description automatically generated">
            <a:extLst>
              <a:ext uri="{FF2B5EF4-FFF2-40B4-BE49-F238E27FC236}">
                <a16:creationId xmlns:a16="http://schemas.microsoft.com/office/drawing/2014/main" id="{994E1193-30E2-FE0C-54A1-9BDB528C8AC5}"/>
              </a:ext>
            </a:extLst>
          </p:cNvPr>
          <p:cNvPicPr>
            <a:picLocks noChangeAspect="1"/>
          </p:cNvPicPr>
          <p:nvPr/>
        </p:nvPicPr>
        <p:blipFill>
          <a:blip r:embed="rId4"/>
          <a:stretch>
            <a:fillRect/>
          </a:stretch>
        </p:blipFill>
        <p:spPr>
          <a:xfrm>
            <a:off x="3092726" y="1731991"/>
            <a:ext cx="1176131" cy="1176131"/>
          </a:xfrm>
          <a:prstGeom prst="rect">
            <a:avLst/>
          </a:prstGeom>
        </p:spPr>
      </p:pic>
      <p:pic>
        <p:nvPicPr>
          <p:cNvPr id="10" name="Picture 9" descr="Logo&#10;&#10;Description automatically generated">
            <a:extLst>
              <a:ext uri="{FF2B5EF4-FFF2-40B4-BE49-F238E27FC236}">
                <a16:creationId xmlns:a16="http://schemas.microsoft.com/office/drawing/2014/main" id="{8CDCAF36-4957-A77D-44FC-FA8A425273FD}"/>
              </a:ext>
            </a:extLst>
          </p:cNvPr>
          <p:cNvPicPr>
            <a:picLocks noChangeAspect="1"/>
          </p:cNvPicPr>
          <p:nvPr/>
        </p:nvPicPr>
        <p:blipFill>
          <a:blip r:embed="rId5"/>
          <a:stretch>
            <a:fillRect/>
          </a:stretch>
        </p:blipFill>
        <p:spPr>
          <a:xfrm>
            <a:off x="826790" y="3380615"/>
            <a:ext cx="1049859" cy="678909"/>
          </a:xfrm>
          <a:prstGeom prst="rect">
            <a:avLst/>
          </a:prstGeom>
        </p:spPr>
      </p:pic>
      <p:pic>
        <p:nvPicPr>
          <p:cNvPr id="14" name="Picture 13" descr="A picture containing text, silhouette&#10;&#10;Description automatically generated">
            <a:extLst>
              <a:ext uri="{FF2B5EF4-FFF2-40B4-BE49-F238E27FC236}">
                <a16:creationId xmlns:a16="http://schemas.microsoft.com/office/drawing/2014/main" id="{BF6726D0-7F21-5301-79CD-E77F1D656D0D}"/>
              </a:ext>
            </a:extLst>
          </p:cNvPr>
          <p:cNvPicPr>
            <a:picLocks noChangeAspect="1"/>
          </p:cNvPicPr>
          <p:nvPr/>
        </p:nvPicPr>
        <p:blipFill>
          <a:blip r:embed="rId6"/>
          <a:stretch>
            <a:fillRect/>
          </a:stretch>
        </p:blipFill>
        <p:spPr>
          <a:xfrm>
            <a:off x="2907747" y="3285232"/>
            <a:ext cx="1546087" cy="869674"/>
          </a:xfrm>
          <a:prstGeom prst="rect">
            <a:avLst/>
          </a:prstGeom>
        </p:spPr>
      </p:pic>
    </p:spTree>
    <p:extLst>
      <p:ext uri="{BB962C8B-B14F-4D97-AF65-F5344CB8AC3E}">
        <p14:creationId xmlns:p14="http://schemas.microsoft.com/office/powerpoint/2010/main" val="135524165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982</TotalTime>
  <Words>810</Words>
  <Application>Microsoft Office PowerPoint</Application>
  <PresentationFormat>On-screen Show (16:9)</PresentationFormat>
  <Paragraphs>31</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Open Sans</vt:lpstr>
      <vt:lpstr>Arial</vt:lpstr>
      <vt:lpstr>Simple Light</vt:lpstr>
      <vt:lpstr>PowerPoint Presentation</vt:lpstr>
      <vt:lpstr>How did the NYSE soft drinks sub industry perform in terms of average total revenue earned between 2013 &amp; 2015?</vt:lpstr>
      <vt:lpstr>How did the NYSE soft drinks sub industry perform in terms of average operating profit generated between 2013 &amp; 2015?</vt:lpstr>
      <vt:lpstr>How did the NYSE soft drinks sub industry perform in terms of average cost of revenue between 2013 &amp; 2015?</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Nsikan Udoma</dc:creator>
  <cp:lastModifiedBy>Nsikan Udoma</cp:lastModifiedBy>
  <cp:revision>17</cp:revision>
  <dcterms:modified xsi:type="dcterms:W3CDTF">2022-11-20T03:11:46Z</dcterms:modified>
</cp:coreProperties>
</file>