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301" r:id="rId3"/>
    <p:sldId id="304" r:id="rId4"/>
    <p:sldId id="307" r:id="rId5"/>
    <p:sldId id="308" r:id="rId6"/>
    <p:sldId id="311" r:id="rId7"/>
    <p:sldId id="306" r:id="rId8"/>
    <p:sldId id="309" r:id="rId9"/>
    <p:sldId id="310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/>
    <p:restoredTop sz="94704"/>
  </p:normalViewPr>
  <p:slideViewPr>
    <p:cSldViewPr snapToGrid="0" snapToObjects="1">
      <p:cViewPr varScale="1">
        <p:scale>
          <a:sx n="119" d="100"/>
          <a:sy n="119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0C77-013C-CF4F-B939-23488C0A65C3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6CBBB-6ED7-1C47-A953-F8AC3A16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24000" y="3510669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2705-01DD-7348-BC07-6867A354A961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78" y="101601"/>
            <a:ext cx="11921066" cy="355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088" y="948267"/>
            <a:ext cx="6141155" cy="527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8C5E-B455-D04A-940B-A92419A7BF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35467" y="457198"/>
            <a:ext cx="1192106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97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Multivariate Two sample 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Nikolay A. Simakov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380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November 24,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4878C-9EB8-CF49-9E4A-CEE4111416AC}"/>
              </a:ext>
            </a:extLst>
          </p:cNvPr>
          <p:cNvSpPr/>
          <p:nvPr/>
        </p:nvSpPr>
        <p:spPr>
          <a:xfrm>
            <a:off x="7844901" y="6478882"/>
            <a:ext cx="434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for STA621:Theory of Stat Inference</a:t>
            </a:r>
          </a:p>
        </p:txBody>
      </p:sp>
    </p:spTree>
    <p:extLst>
      <p:ext uri="{BB962C8B-B14F-4D97-AF65-F5344CB8AC3E}">
        <p14:creationId xmlns:p14="http://schemas.microsoft.com/office/powerpoint/2010/main" val="26077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4699-9A05-1041-919B-C0629A92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F55-704A-3C4B-8F3C-AF55DF1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9" y="694391"/>
            <a:ext cx="9288845" cy="60620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Extended Wilcoxon sum rank methods:</a:t>
            </a:r>
          </a:p>
          <a:p>
            <a:pPr lvl="1"/>
            <a:r>
              <a:rPr lang="en-US" sz="1600" dirty="0"/>
              <a:t>One-sided</a:t>
            </a:r>
          </a:p>
          <a:p>
            <a:pPr lvl="1"/>
            <a:r>
              <a:rPr lang="en-US" sz="1600" dirty="0"/>
              <a:t>Unbiased</a:t>
            </a:r>
          </a:p>
          <a:p>
            <a:pPr lvl="1"/>
            <a:r>
              <a:rPr lang="en-US" sz="1600" dirty="0"/>
              <a:t>Consistent</a:t>
            </a:r>
          </a:p>
          <a:p>
            <a:r>
              <a:rPr lang="en-US" sz="1800" dirty="0"/>
              <a:t>Methods can be applied for high dimensional data</a:t>
            </a:r>
          </a:p>
          <a:p>
            <a:r>
              <a:rPr lang="en-US" sz="1800" dirty="0"/>
              <a:t>Can be used on non-normal data</a:t>
            </a:r>
          </a:p>
          <a:p>
            <a:r>
              <a:rPr lang="en-US" sz="1800" dirty="0"/>
              <a:t>Usage of Tippet criterium significantly improves power</a:t>
            </a:r>
          </a:p>
          <a:p>
            <a:r>
              <a:rPr lang="en-US" sz="1800" dirty="0"/>
              <a:t>JK with Tippet criterium outperform </a:t>
            </a:r>
            <a:r>
              <a:rPr lang="en-US" sz="1800" dirty="0" err="1"/>
              <a:t>Hotelling</a:t>
            </a:r>
            <a:r>
              <a:rPr lang="en-US" sz="1800" dirty="0"/>
              <a:t> on small sized sample, especially with high </a:t>
            </a:r>
            <a:r>
              <a:rPr lang="en-US" sz="1800" dirty="0" err="1"/>
              <a:t>dimentionality</a:t>
            </a:r>
            <a:endParaRPr lang="en-US" sz="1800" dirty="0"/>
          </a:p>
          <a:p>
            <a:r>
              <a:rPr lang="en-US" sz="1800" dirty="0"/>
              <a:t>For normally distributed data </a:t>
            </a:r>
            <a:r>
              <a:rPr lang="en-US" sz="1800" dirty="0" err="1"/>
              <a:t>Hotelling</a:t>
            </a:r>
            <a:r>
              <a:rPr lang="en-US" sz="1800" dirty="0"/>
              <a:t> test performs better on low dimensional, midsized samples</a:t>
            </a:r>
          </a:p>
          <a:p>
            <a:r>
              <a:rPr lang="en-US" sz="1800" dirty="0"/>
              <a:t>Enhanced JK methods are time-consuming</a:t>
            </a:r>
          </a:p>
          <a:p>
            <a:r>
              <a:rPr lang="en-US" sz="1800" dirty="0"/>
              <a:t>For Cauchy distribution enhanced JK methods often outperform </a:t>
            </a:r>
            <a:r>
              <a:rPr lang="en-US" sz="1800" dirty="0" err="1"/>
              <a:t>Hotelling</a:t>
            </a:r>
            <a:r>
              <a:rPr lang="en-US" sz="1800" dirty="0"/>
              <a:t> test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400" dirty="0"/>
              <a:t>References</a:t>
            </a:r>
          </a:p>
          <a:p>
            <a:pPr lvl="1"/>
            <a:r>
              <a:rPr lang="en-US" sz="1200" dirty="0"/>
              <a:t>Jana </a:t>
            </a:r>
            <a:r>
              <a:rPr lang="en-US" sz="1200" dirty="0" err="1"/>
              <a:t>Jurečková</a:t>
            </a:r>
            <a:r>
              <a:rPr lang="en-US" sz="1200" dirty="0"/>
              <a:t> and Jan </a:t>
            </a:r>
            <a:r>
              <a:rPr lang="en-US" sz="1200" dirty="0" err="1"/>
              <a:t>Kalina</a:t>
            </a:r>
            <a:r>
              <a:rPr lang="en-US" sz="1200" dirty="0"/>
              <a:t>. Nonparametric multivariate rank tests and their unbiasedness. Bernoulli. Volume 18, Number 1 (2012), 229-251.</a:t>
            </a:r>
          </a:p>
          <a:p>
            <a:pPr lvl="1"/>
            <a:r>
              <a:rPr lang="en-US" sz="1200" dirty="0"/>
              <a:t>Marco </a:t>
            </a:r>
            <a:r>
              <a:rPr lang="en-US" sz="1200" dirty="0" err="1"/>
              <a:t>Marozzi</a:t>
            </a:r>
            <a:r>
              <a:rPr lang="en-US" sz="1200" dirty="0"/>
              <a:t> Multivariate tests based on interpoint distances with application to magnetic resonance imaging. Statistical Methods in Medical Research. 2016;25(6):2593-2610.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FD089-2C6C-5B4A-BAE6-B022A155E563}"/>
              </a:ext>
            </a:extLst>
          </p:cNvPr>
          <p:cNvSpPr txBox="1">
            <a:spLocks/>
          </p:cNvSpPr>
          <p:nvPr/>
        </p:nvSpPr>
        <p:spPr>
          <a:xfrm>
            <a:off x="1414591" y="3547597"/>
            <a:ext cx="6141155" cy="224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F1BCDD-6C09-9E4A-AB43-F740DCA4B84B}"/>
              </a:ext>
            </a:extLst>
          </p:cNvPr>
          <p:cNvSpPr txBox="1">
            <a:spLocks/>
          </p:cNvSpPr>
          <p:nvPr/>
        </p:nvSpPr>
        <p:spPr>
          <a:xfrm>
            <a:off x="1283962" y="3850105"/>
            <a:ext cx="6141155" cy="224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6FE7ED-2D1F-9047-899E-41607EEA2291}"/>
              </a:ext>
            </a:extLst>
          </p:cNvPr>
          <p:cNvSpPr txBox="1">
            <a:spLocks/>
          </p:cNvSpPr>
          <p:nvPr/>
        </p:nvSpPr>
        <p:spPr>
          <a:xfrm>
            <a:off x="1414590" y="3753853"/>
            <a:ext cx="6141155" cy="224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739D30-2E8C-024F-A541-09CD052024D0}"/>
              </a:ext>
            </a:extLst>
          </p:cNvPr>
          <p:cNvSpPr txBox="1">
            <a:spLocks/>
          </p:cNvSpPr>
          <p:nvPr/>
        </p:nvSpPr>
        <p:spPr>
          <a:xfrm>
            <a:off x="1462717" y="3310403"/>
            <a:ext cx="6141155" cy="224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4699-9A05-1041-919B-C0629A9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8" y="35637"/>
            <a:ext cx="11921066" cy="421561"/>
          </a:xfrm>
        </p:spPr>
        <p:txBody>
          <a:bodyPr>
            <a:noAutofit/>
          </a:bodyPr>
          <a:lstStyle/>
          <a:p>
            <a:r>
              <a:rPr lang="en-US" sz="3600" dirty="0"/>
              <a:t>Introduction: Multivariate Two sample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F55-704A-3C4B-8F3C-AF55DF1F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modern datasets are multivariate</a:t>
            </a:r>
          </a:p>
          <a:p>
            <a:pPr lvl="1"/>
            <a:r>
              <a:rPr lang="en-US" dirty="0"/>
              <a:t>Medical field:</a:t>
            </a:r>
          </a:p>
          <a:p>
            <a:pPr lvl="2"/>
            <a:r>
              <a:rPr lang="en-US" dirty="0"/>
              <a:t>Imaging data (Ultrasound, MRI, etc.)</a:t>
            </a:r>
          </a:p>
          <a:p>
            <a:pPr lvl="2"/>
            <a:r>
              <a:rPr lang="en-US" dirty="0"/>
              <a:t>Gene expression arrays</a:t>
            </a:r>
          </a:p>
          <a:p>
            <a:r>
              <a:rPr lang="en-US" dirty="0"/>
              <a:t>Testing that two samples are from same or different distributions is critical in many scenario.</a:t>
            </a:r>
          </a:p>
          <a:p>
            <a:pPr lvl="1"/>
            <a:r>
              <a:rPr lang="en-US" dirty="0"/>
              <a:t>Control vs treatment</a:t>
            </a:r>
          </a:p>
          <a:p>
            <a:pPr lvl="1"/>
            <a:r>
              <a:rPr lang="en-US" dirty="0"/>
              <a:t>Healthy vs diseased</a:t>
            </a:r>
          </a:p>
          <a:p>
            <a:r>
              <a:rPr lang="en-US" dirty="0"/>
              <a:t>Distribution is often unknown or can not be approximated by normal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E600DD-A3A0-0344-B580-C7A8893B31C7}"/>
                  </a:ext>
                </a:extLst>
              </p:cNvPr>
              <p:cNvSpPr txBox="1"/>
              <p:nvPr/>
            </p:nvSpPr>
            <p:spPr>
              <a:xfrm>
                <a:off x="290611" y="863600"/>
                <a:ext cx="21329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E600DD-A3A0-0344-B580-C7A8893B3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1" y="863600"/>
                <a:ext cx="2132993" cy="369332"/>
              </a:xfrm>
              <a:prstGeom prst="rect">
                <a:avLst/>
              </a:prstGeom>
              <a:blipFill>
                <a:blip r:embed="rId2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CB0908-EB02-9B48-A6E1-FA52A1C61402}"/>
                  </a:ext>
                </a:extLst>
              </p:cNvPr>
              <p:cNvSpPr txBox="1"/>
              <p:nvPr/>
            </p:nvSpPr>
            <p:spPr>
              <a:xfrm>
                <a:off x="3338641" y="863600"/>
                <a:ext cx="1706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CB0908-EB02-9B48-A6E1-FA52A1C61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41" y="863600"/>
                <a:ext cx="1706172" cy="369332"/>
              </a:xfrm>
              <a:prstGeom prst="rect">
                <a:avLst/>
              </a:prstGeom>
              <a:blipFill>
                <a:blip r:embed="rId3"/>
                <a:stretch>
                  <a:fillRect l="-1481" t="-3333" r="-74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1E25FD-873E-A845-806D-69DFD60EBFF4}"/>
                  </a:ext>
                </a:extLst>
              </p:cNvPr>
              <p:cNvSpPr txBox="1"/>
              <p:nvPr/>
            </p:nvSpPr>
            <p:spPr>
              <a:xfrm>
                <a:off x="1100944" y="2527620"/>
                <a:ext cx="3090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1E25FD-873E-A845-806D-69DFD60E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44" y="2527620"/>
                <a:ext cx="3090783" cy="369332"/>
              </a:xfrm>
              <a:prstGeom prst="rect">
                <a:avLst/>
              </a:prstGeom>
              <a:blipFill>
                <a:blip r:embed="rId4"/>
                <a:stretch>
                  <a:fillRect l="-1639" t="-3333" r="-123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65E53-AA92-E54E-8F8B-CA8357708AEE}"/>
                  </a:ext>
                </a:extLst>
              </p:cNvPr>
              <p:cNvSpPr/>
              <p:nvPr/>
            </p:nvSpPr>
            <p:spPr>
              <a:xfrm>
                <a:off x="1525351" y="778933"/>
                <a:ext cx="6688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65E53-AA92-E54E-8F8B-CA8357708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1" y="778933"/>
                <a:ext cx="668837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F787F3-9017-6E47-915A-0563B60B7D51}"/>
                  </a:ext>
                </a:extLst>
              </p:cNvPr>
              <p:cNvSpPr/>
              <p:nvPr/>
            </p:nvSpPr>
            <p:spPr>
              <a:xfrm>
                <a:off x="4308651" y="767123"/>
                <a:ext cx="6688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F787F3-9017-6E47-915A-0563B60B7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651" y="767123"/>
                <a:ext cx="66883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984C50-BB60-2D45-AA79-0650D3C95EB5}"/>
              </a:ext>
            </a:extLst>
          </p:cNvPr>
          <p:cNvSpPr txBox="1"/>
          <p:nvPr/>
        </p:nvSpPr>
        <p:spPr>
          <a:xfrm>
            <a:off x="290611" y="1414059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Y</a:t>
            </a:r>
            <a:r>
              <a:rPr lang="en-US" i="1" baseline="-25000" dirty="0"/>
              <a:t>i</a:t>
            </a:r>
            <a:r>
              <a:rPr lang="en-US" i="1" dirty="0"/>
              <a:t> are p</a:t>
            </a:r>
            <a:r>
              <a:rPr lang="en-US" dirty="0"/>
              <a:t>-variate, </a:t>
            </a:r>
            <a:r>
              <a:rPr lang="en-US" i="1" dirty="0"/>
              <a:t>i.e.: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6A679-B14B-F449-B41C-F62B2B6A600A}"/>
                  </a:ext>
                </a:extLst>
              </p:cNvPr>
              <p:cNvSpPr/>
              <p:nvPr/>
            </p:nvSpPr>
            <p:spPr>
              <a:xfrm>
                <a:off x="996266" y="1707828"/>
                <a:ext cx="2033441" cy="445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6A679-B14B-F449-B41C-F62B2B6A6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6" y="1707828"/>
                <a:ext cx="2033441" cy="445828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7B2BE1-26C4-8049-9306-42C153A34486}"/>
                  </a:ext>
                </a:extLst>
              </p:cNvPr>
              <p:cNvSpPr/>
              <p:nvPr/>
            </p:nvSpPr>
            <p:spPr>
              <a:xfrm>
                <a:off x="3175006" y="1711608"/>
                <a:ext cx="1921295" cy="445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7B2BE1-26C4-8049-9306-42C153A34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6" y="1711608"/>
                <a:ext cx="1921295" cy="44582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BD07D2B-485F-5F47-B5C9-B9BB9BEAC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659" y="3532078"/>
            <a:ext cx="3195889" cy="25467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B22BBD-B998-4946-A637-BD3394CDE788}"/>
              </a:ext>
            </a:extLst>
          </p:cNvPr>
          <p:cNvSpPr/>
          <p:nvPr/>
        </p:nvSpPr>
        <p:spPr>
          <a:xfrm>
            <a:off x="971036" y="6078802"/>
            <a:ext cx="2801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Roboto"/>
              </a:rPr>
              <a:t>Ultrasound image of eyeball segments [Silva, 2018]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3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AEF76A-5C27-0E4D-B59B-FAE68D274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2" b="6790"/>
          <a:stretch/>
        </p:blipFill>
        <p:spPr>
          <a:xfrm>
            <a:off x="0" y="577049"/>
            <a:ext cx="7315200" cy="264554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B00FD83-B6B5-6E4E-8C14-F50482AF5FD0}"/>
              </a:ext>
            </a:extLst>
          </p:cNvPr>
          <p:cNvGrpSpPr/>
          <p:nvPr/>
        </p:nvGrpSpPr>
        <p:grpSpPr>
          <a:xfrm>
            <a:off x="590930" y="878790"/>
            <a:ext cx="6459415" cy="1679550"/>
            <a:chOff x="715108" y="1312985"/>
            <a:chExt cx="6459415" cy="167955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A65F910-77E4-BB4E-963F-626A9E64C895}"/>
                </a:ext>
              </a:extLst>
            </p:cNvPr>
            <p:cNvGrpSpPr/>
            <p:nvPr/>
          </p:nvGrpSpPr>
          <p:grpSpPr>
            <a:xfrm>
              <a:off x="715108" y="1875692"/>
              <a:ext cx="2236068" cy="1116843"/>
              <a:chOff x="715108" y="1875692"/>
              <a:chExt cx="2236068" cy="111684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F799A79-0960-1F4D-A1BB-3CE50FEB8645}"/>
                  </a:ext>
                </a:extLst>
              </p:cNvPr>
              <p:cNvCxnSpPr/>
              <p:nvPr/>
            </p:nvCxnSpPr>
            <p:spPr>
              <a:xfrm flipH="1" flipV="1">
                <a:off x="715108" y="2540000"/>
                <a:ext cx="1133230" cy="3126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838A8FF-8B76-B247-A152-4191A5F2B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75509" y="2403231"/>
                <a:ext cx="472829" cy="16803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80153C1-4233-A44D-AB4F-7EA1D395E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2243015"/>
                <a:ext cx="97693" cy="3282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575000-5CC9-3143-92BB-731E04FC77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2403230"/>
                <a:ext cx="465016" cy="16803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7BD7C79-BF2E-9442-BD55-4207DA000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27016" y="2090615"/>
                <a:ext cx="621322" cy="4806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BCB651-78A1-824A-8EF2-DF491FB72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1875692"/>
                <a:ext cx="248140" cy="6955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B52694F-DCB0-784B-875A-C0B7FB475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409" y="2571261"/>
                <a:ext cx="452313" cy="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2AEEB1-3A4D-0F4D-A2BF-4F46A4D74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712" y="2571261"/>
                <a:ext cx="301870" cy="42127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C20A4F-2046-D948-8147-F0E81E78E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409" y="2579075"/>
                <a:ext cx="110576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7B3894B-D7FB-C34E-9126-55115A2E0BF2}"/>
                </a:ext>
              </a:extLst>
            </p:cNvPr>
            <p:cNvGrpSpPr/>
            <p:nvPr/>
          </p:nvGrpSpPr>
          <p:grpSpPr>
            <a:xfrm>
              <a:off x="4368013" y="1312985"/>
              <a:ext cx="2806510" cy="1258276"/>
              <a:chOff x="4368013" y="1312985"/>
              <a:chExt cx="2806510" cy="125827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48AADB8-E388-E945-B166-3A278B1DD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8013" y="2532186"/>
                <a:ext cx="1133230" cy="3126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818654F-0624-CF4A-887E-D31C89750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28414" y="2395417"/>
                <a:ext cx="472830" cy="16803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F87F9A6-4C4B-D44F-AE33-890F090F4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2235201"/>
                <a:ext cx="97693" cy="3282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EF1380-B8AA-B044-A665-27CD2D044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2395416"/>
                <a:ext cx="465016" cy="16803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EF4A183-7B10-8046-8E8F-E54FCBD0B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3415" y="1520092"/>
                <a:ext cx="57828" cy="104335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D60584-2978-3749-A989-7C3DA21B04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1312985"/>
                <a:ext cx="817495" cy="125046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067C1C-55CA-A740-8A0F-F29879909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8314" y="2016369"/>
                <a:ext cx="995254" cy="54707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DDF8536-1A38-EF43-A292-ADACCB0D1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6617" y="2450123"/>
                <a:ext cx="882460" cy="1133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9990F07-9B4E-D84A-A24B-2FA9226261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8314" y="2016369"/>
                <a:ext cx="1676209" cy="55489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F5FD49-F68E-8B4C-91E6-7DFF27A176F7}"/>
              </a:ext>
            </a:extLst>
          </p:cNvPr>
          <p:cNvGrpSpPr/>
          <p:nvPr/>
        </p:nvGrpSpPr>
        <p:grpSpPr>
          <a:xfrm>
            <a:off x="1665301" y="2074539"/>
            <a:ext cx="3784354" cy="123095"/>
            <a:chOff x="1789479" y="2508734"/>
            <a:chExt cx="3784354" cy="12309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B198F50-7E4A-654C-8DC8-92071E7CA740}"/>
                </a:ext>
              </a:extLst>
            </p:cNvPr>
            <p:cNvSpPr/>
            <p:nvPr/>
          </p:nvSpPr>
          <p:spPr>
            <a:xfrm>
              <a:off x="1789479" y="2510690"/>
              <a:ext cx="125046" cy="1211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788949E-7A77-CD43-8403-A36565CE19C8}"/>
                </a:ext>
              </a:extLst>
            </p:cNvPr>
            <p:cNvSpPr/>
            <p:nvPr/>
          </p:nvSpPr>
          <p:spPr>
            <a:xfrm>
              <a:off x="5448787" y="2508734"/>
              <a:ext cx="125046" cy="1211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3401AF-4E7C-F842-B98F-DB9A02384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922125" cy="341313"/>
          </a:xfrm>
        </p:spPr>
        <p:txBody>
          <a:bodyPr>
            <a:noAutofit/>
          </a:bodyPr>
          <a:lstStyle/>
          <a:p>
            <a:r>
              <a:rPr lang="en-US" sz="3200" dirty="0"/>
              <a:t>Extending of Wilcoxon Rank Sum Test: </a:t>
            </a:r>
            <a:r>
              <a:rPr lang="en-US" sz="3200" b="1" dirty="0" err="1"/>
              <a:t>Jereckova-Kalina</a:t>
            </a:r>
            <a:r>
              <a:rPr lang="en-US" sz="3200" b="1" dirty="0"/>
              <a:t> (JK) Test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8A75F6-6912-F04C-BB34-385B43336582}"/>
              </a:ext>
            </a:extLst>
          </p:cNvPr>
          <p:cNvSpPr txBox="1"/>
          <p:nvPr/>
        </p:nvSpPr>
        <p:spPr>
          <a:xfrm>
            <a:off x="7335868" y="161654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Randomly select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5C71E8-D1C8-D143-B217-39D694B80137}"/>
              </a:ext>
            </a:extLst>
          </p:cNvPr>
          <p:cNvSpPr txBox="1"/>
          <p:nvPr/>
        </p:nvSpPr>
        <p:spPr>
          <a:xfrm>
            <a:off x="7315200" y="1985875"/>
            <a:ext cx="51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 </a:t>
            </a:r>
            <a:r>
              <a:rPr lang="en-US" i="1" dirty="0" err="1"/>
              <a:t>l</a:t>
            </a:r>
            <a:r>
              <a:rPr lang="en-US" i="1" baseline="-25000" dirty="0" err="1"/>
              <a:t>ik</a:t>
            </a:r>
            <a:r>
              <a:rPr lang="en-US" dirty="0"/>
              <a:t> - distance from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to </a:t>
            </a:r>
            <a:r>
              <a:rPr lang="en-US" i="1" dirty="0"/>
              <a:t>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DCB27C-65FE-4947-A3AC-D16F707DA811}"/>
              </a:ext>
            </a:extLst>
          </p:cNvPr>
          <p:cNvSpPr txBox="1"/>
          <p:nvPr/>
        </p:nvSpPr>
        <p:spPr>
          <a:xfrm>
            <a:off x="7315200" y="2347213"/>
            <a:ext cx="469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Calculate ranks </a:t>
            </a:r>
            <a:r>
              <a:rPr lang="en-US" i="1" dirty="0"/>
              <a:t>R</a:t>
            </a:r>
            <a:r>
              <a:rPr lang="en-US" i="1" baseline="-25000" dirty="0"/>
              <a:t>ik </a:t>
            </a:r>
            <a:r>
              <a:rPr lang="en-US" dirty="0"/>
              <a:t>(skipping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6B897FC-64EF-084F-8932-76E12C40840D}"/>
              </a:ext>
            </a:extLst>
          </p:cNvPr>
          <p:cNvSpPr/>
          <p:nvPr/>
        </p:nvSpPr>
        <p:spPr>
          <a:xfrm>
            <a:off x="7318781" y="2667943"/>
            <a:ext cx="26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Calculate ranks statistics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D20D58-ED4A-5A46-996D-256F5AF682B3}"/>
              </a:ext>
            </a:extLst>
          </p:cNvPr>
          <p:cNvSpPr/>
          <p:nvPr/>
        </p:nvSpPr>
        <p:spPr>
          <a:xfrm>
            <a:off x="1520982" y="43001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JK</a:t>
            </a:r>
            <a:r>
              <a:rPr lang="en-US" baseline="-25000" dirty="0"/>
              <a:t>2</a:t>
            </a:r>
            <a:r>
              <a:rPr lang="en-US" dirty="0"/>
              <a:t>=22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7E1745-AD4B-6B42-807F-6679227B865A}"/>
              </a:ext>
            </a:extLst>
          </p:cNvPr>
          <p:cNvSpPr/>
          <p:nvPr/>
        </p:nvSpPr>
        <p:spPr>
          <a:xfrm>
            <a:off x="7334694" y="4544226"/>
            <a:ext cx="377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 Make decision: keep H0 or reject H0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910D6F4-576C-9241-B27F-6CBBE951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82541"/>
              </p:ext>
            </p:extLst>
          </p:nvPr>
        </p:nvGraphicFramePr>
        <p:xfrm>
          <a:off x="283168" y="3429702"/>
          <a:ext cx="3252689" cy="727668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293565245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30082101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376503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9601950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7525318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3730963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690872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259108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1380789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9516879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22582184"/>
                    </a:ext>
                  </a:extLst>
                </a:gridCol>
              </a:tblGrid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8339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5827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01714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1A15301-40B1-2346-B808-139E63C98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07137"/>
              </p:ext>
            </p:extLst>
          </p:nvPr>
        </p:nvGraphicFramePr>
        <p:xfrm>
          <a:off x="4038848" y="3417746"/>
          <a:ext cx="3252689" cy="739623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335148371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77927864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7637455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0236761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9302999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4928936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420649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417870579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23044949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7715907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44755774"/>
                    </a:ext>
                  </a:extLst>
                </a:gridCol>
              </a:tblGrid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180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8185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15707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F1C4B22B-1C98-7B4C-ABB0-D72BF06BC9B5}"/>
              </a:ext>
            </a:extLst>
          </p:cNvPr>
          <p:cNvSpPr/>
          <p:nvPr/>
        </p:nvSpPr>
        <p:spPr>
          <a:xfrm>
            <a:off x="5588182" y="435252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JK</a:t>
            </a:r>
            <a:r>
              <a:rPr lang="en-US" baseline="-25000" dirty="0"/>
              <a:t>2</a:t>
            </a:r>
            <a:r>
              <a:rPr lang="en-US" dirty="0"/>
              <a:t>=24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354BFB-41C9-F845-A041-1FF2415F5F24}"/>
              </a:ext>
            </a:extLst>
          </p:cNvPr>
          <p:cNvSpPr/>
          <p:nvPr/>
        </p:nvSpPr>
        <p:spPr>
          <a:xfrm>
            <a:off x="1089537" y="4606556"/>
            <a:ext cx="15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p-value=0.492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D3C964-F228-4441-9F6B-D5BFEA502599}"/>
              </a:ext>
            </a:extLst>
          </p:cNvPr>
          <p:cNvSpPr/>
          <p:nvPr/>
        </p:nvSpPr>
        <p:spPr>
          <a:xfrm>
            <a:off x="5149330" y="4603683"/>
            <a:ext cx="1570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p-value= 0.056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4B7EB9-E2FD-3E46-B57C-875A368E3ED5}"/>
              </a:ext>
            </a:extLst>
          </p:cNvPr>
          <p:cNvSpPr/>
          <p:nvPr/>
        </p:nvSpPr>
        <p:spPr>
          <a:xfrm>
            <a:off x="609788" y="4975890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p-value&gt;0.05 keep H</a:t>
            </a:r>
            <a:r>
              <a:rPr lang="en-US" baseline="-250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20AE55-402A-D940-838C-55F1F78F7AFC}"/>
              </a:ext>
            </a:extLst>
          </p:cNvPr>
          <p:cNvSpPr/>
          <p:nvPr/>
        </p:nvSpPr>
        <p:spPr>
          <a:xfrm>
            <a:off x="4720098" y="4993270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p-value&gt;0.05 keep H</a:t>
            </a:r>
            <a:r>
              <a:rPr lang="en-US" baseline="-250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BB405B-DC90-1A4C-BE9F-2098C1DD50D5}"/>
              </a:ext>
            </a:extLst>
          </p:cNvPr>
          <p:cNvSpPr/>
          <p:nvPr/>
        </p:nvSpPr>
        <p:spPr>
          <a:xfrm>
            <a:off x="1885881" y="472916"/>
            <a:ext cx="2019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True: Same Distr.</a:t>
            </a:r>
            <a:endParaRPr lang="en-US" baseline="-25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0136AE-C156-E64D-AFD8-302539925554}"/>
              </a:ext>
            </a:extLst>
          </p:cNvPr>
          <p:cNvSpPr/>
          <p:nvPr/>
        </p:nvSpPr>
        <p:spPr>
          <a:xfrm>
            <a:off x="5209081" y="477933"/>
            <a:ext cx="251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True: Different Distr.</a:t>
            </a:r>
            <a:endParaRPr lang="en-US" baseline="-25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7546830-4EE7-4C41-B63B-632262244BE2}"/>
              </a:ext>
            </a:extLst>
          </p:cNvPr>
          <p:cNvSpPr/>
          <p:nvPr/>
        </p:nvSpPr>
        <p:spPr>
          <a:xfrm>
            <a:off x="7334694" y="3126256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5. Calculate 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94423A-428E-064C-9606-7FFA196C4B9F}"/>
                  </a:ext>
                </a:extLst>
              </p:cNvPr>
              <p:cNvSpPr txBox="1"/>
              <p:nvPr/>
            </p:nvSpPr>
            <p:spPr>
              <a:xfrm>
                <a:off x="7947266" y="4837769"/>
                <a:ext cx="2609689" cy="3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94423A-428E-064C-9606-7FFA196C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66" y="4837769"/>
                <a:ext cx="2609689" cy="396519"/>
              </a:xfrm>
              <a:prstGeom prst="rect">
                <a:avLst/>
              </a:prstGeom>
              <a:blipFill>
                <a:blip r:embed="rId3"/>
                <a:stretch>
                  <a:fillRect l="-1456" t="-18750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3AFEE49-5C74-984B-853F-26DB350F7181}"/>
                  </a:ext>
                </a:extLst>
              </p:cNvPr>
              <p:cNvSpPr txBox="1"/>
              <p:nvPr/>
            </p:nvSpPr>
            <p:spPr>
              <a:xfrm>
                <a:off x="7819148" y="3473595"/>
                <a:ext cx="2721707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𝐽𝐾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3AFEE49-5C74-984B-853F-26DB350F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48" y="3473595"/>
                <a:ext cx="2721707" cy="315536"/>
              </a:xfrm>
              <a:prstGeom prst="rect">
                <a:avLst/>
              </a:prstGeom>
              <a:blipFill>
                <a:blip r:embed="rId4"/>
                <a:stretch>
                  <a:fillRect l="-139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4417EC0-16F6-044A-805F-C123ABFFCE0F}"/>
                  </a:ext>
                </a:extLst>
              </p:cNvPr>
              <p:cNvSpPr txBox="1"/>
              <p:nvPr/>
            </p:nvSpPr>
            <p:spPr>
              <a:xfrm>
                <a:off x="9965221" y="2573711"/>
                <a:ext cx="1632305" cy="59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4417EC0-16F6-044A-805F-C123ABFF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21" y="2573711"/>
                <a:ext cx="1632305" cy="598882"/>
              </a:xfrm>
              <a:prstGeom prst="rect">
                <a:avLst/>
              </a:prstGeom>
              <a:blipFill>
                <a:blip r:embed="rId5"/>
                <a:stretch>
                  <a:fillRect t="-114583" b="-1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7978FB8F-BBD9-514F-B716-BFD6010A9E7A}"/>
              </a:ext>
            </a:extLst>
          </p:cNvPr>
          <p:cNvSpPr txBox="1"/>
          <p:nvPr/>
        </p:nvSpPr>
        <p:spPr>
          <a:xfrm>
            <a:off x="9252111" y="3732433"/>
            <a:ext cx="296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exact perturbation or normal approximation for large sample sizes (R </a:t>
            </a:r>
            <a:r>
              <a:rPr lang="en-US" sz="1600" dirty="0" err="1"/>
              <a:t>wilcox.test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/>
              <p:nvPr/>
            </p:nvSpPr>
            <p:spPr>
              <a:xfrm>
                <a:off x="7315200" y="539710"/>
                <a:ext cx="21329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39710"/>
                <a:ext cx="2132993" cy="307777"/>
              </a:xfrm>
              <a:prstGeom prst="rect">
                <a:avLst/>
              </a:prstGeom>
              <a:blipFill>
                <a:blip r:embed="rId6"/>
                <a:stretch>
                  <a:fillRect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/>
              <p:nvPr/>
            </p:nvSpPr>
            <p:spPr>
              <a:xfrm>
                <a:off x="9598091" y="572522"/>
                <a:ext cx="21669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91" y="572522"/>
                <a:ext cx="2166940" cy="307777"/>
              </a:xfrm>
              <a:prstGeom prst="rect">
                <a:avLst/>
              </a:prstGeom>
              <a:blipFill>
                <a:blip r:embed="rId7"/>
                <a:stretch>
                  <a:fillRect l="-2941" t="-4000" r="-411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/>
              <p:nvPr/>
            </p:nvSpPr>
            <p:spPr>
              <a:xfrm>
                <a:off x="8392333" y="455581"/>
                <a:ext cx="4885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333" y="455581"/>
                <a:ext cx="488532" cy="307777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/>
              <p:nvPr/>
            </p:nvSpPr>
            <p:spPr>
              <a:xfrm>
                <a:off x="10399945" y="473100"/>
                <a:ext cx="444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945" y="473100"/>
                <a:ext cx="444416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/>
              <p:nvPr/>
            </p:nvSpPr>
            <p:spPr>
              <a:xfrm>
                <a:off x="7947266" y="931616"/>
                <a:ext cx="3021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66" y="931616"/>
                <a:ext cx="3021981" cy="369332"/>
              </a:xfrm>
              <a:prstGeom prst="rect">
                <a:avLst/>
              </a:prstGeom>
              <a:blipFill>
                <a:blip r:embed="rId10"/>
                <a:stretch>
                  <a:fillRect l="-2092" t="-3333" r="-1674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AEF76A-5C27-0E4D-B59B-FAE68D274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2" b="6790"/>
          <a:stretch/>
        </p:blipFill>
        <p:spPr>
          <a:xfrm>
            <a:off x="0" y="577049"/>
            <a:ext cx="7315200" cy="264554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6B00FD83-B6B5-6E4E-8C14-F50482AF5FD0}"/>
              </a:ext>
            </a:extLst>
          </p:cNvPr>
          <p:cNvGrpSpPr/>
          <p:nvPr/>
        </p:nvGrpSpPr>
        <p:grpSpPr>
          <a:xfrm>
            <a:off x="590930" y="878790"/>
            <a:ext cx="6459415" cy="1679550"/>
            <a:chOff x="715108" y="1312985"/>
            <a:chExt cx="6459415" cy="167955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A65F910-77E4-BB4E-963F-626A9E64C895}"/>
                </a:ext>
              </a:extLst>
            </p:cNvPr>
            <p:cNvGrpSpPr/>
            <p:nvPr/>
          </p:nvGrpSpPr>
          <p:grpSpPr>
            <a:xfrm>
              <a:off x="715108" y="1875692"/>
              <a:ext cx="2236068" cy="1116843"/>
              <a:chOff x="715108" y="1875692"/>
              <a:chExt cx="2236068" cy="111684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F799A79-0960-1F4D-A1BB-3CE50FEB8645}"/>
                  </a:ext>
                </a:extLst>
              </p:cNvPr>
              <p:cNvCxnSpPr/>
              <p:nvPr/>
            </p:nvCxnSpPr>
            <p:spPr>
              <a:xfrm flipH="1" flipV="1">
                <a:off x="715108" y="2540000"/>
                <a:ext cx="1133230" cy="3126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838A8FF-8B76-B247-A152-4191A5F2B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75509" y="2403231"/>
                <a:ext cx="472829" cy="16803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80153C1-4233-A44D-AB4F-7EA1D395E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2243015"/>
                <a:ext cx="97693" cy="3282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575000-5CC9-3143-92BB-731E04FC77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2403230"/>
                <a:ext cx="465016" cy="16803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7BD7C79-BF2E-9442-BD55-4207DA000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27016" y="2090615"/>
                <a:ext cx="621322" cy="4806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BCB651-78A1-824A-8EF2-DF491FB72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338" y="1875692"/>
                <a:ext cx="248140" cy="6955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B52694F-DCB0-784B-875A-C0B7FB475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409" y="2571261"/>
                <a:ext cx="452313" cy="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2AEEB1-3A4D-0F4D-A2BF-4F46A4D74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712" y="2571261"/>
                <a:ext cx="301870" cy="42127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C20A4F-2046-D948-8147-F0E81E78E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409" y="2579075"/>
                <a:ext cx="110576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7B3894B-D7FB-C34E-9126-55115A2E0BF2}"/>
                </a:ext>
              </a:extLst>
            </p:cNvPr>
            <p:cNvGrpSpPr/>
            <p:nvPr/>
          </p:nvGrpSpPr>
          <p:grpSpPr>
            <a:xfrm>
              <a:off x="4368013" y="1312985"/>
              <a:ext cx="2806510" cy="1258276"/>
              <a:chOff x="4368013" y="1312985"/>
              <a:chExt cx="2806510" cy="125827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48AADB8-E388-E945-B166-3A278B1DD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8013" y="2532186"/>
                <a:ext cx="1133230" cy="3126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818654F-0624-CF4A-887E-D31C89750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28414" y="2395417"/>
                <a:ext cx="472830" cy="16803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F87F9A6-4C4B-D44F-AE33-890F090F4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2235201"/>
                <a:ext cx="97693" cy="3282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EF1380-B8AA-B044-A665-27CD2D044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2395416"/>
                <a:ext cx="465016" cy="16803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EF4A183-7B10-8046-8E8F-E54FCBD0B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3415" y="1520092"/>
                <a:ext cx="57828" cy="104335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D60584-2978-3749-A989-7C3DA21B04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243" y="1312985"/>
                <a:ext cx="817495" cy="125046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067C1C-55CA-A740-8A0F-F29879909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8314" y="2016369"/>
                <a:ext cx="995254" cy="54707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DDF8536-1A38-EF43-A292-ADACCB0D1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6617" y="2450123"/>
                <a:ext cx="882460" cy="1133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9990F07-9B4E-D84A-A24B-2FA9226261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8314" y="2016369"/>
                <a:ext cx="1676209" cy="55489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F5FD49-F68E-8B4C-91E6-7DFF27A176F7}"/>
              </a:ext>
            </a:extLst>
          </p:cNvPr>
          <p:cNvGrpSpPr/>
          <p:nvPr/>
        </p:nvGrpSpPr>
        <p:grpSpPr>
          <a:xfrm>
            <a:off x="1665301" y="2074539"/>
            <a:ext cx="3784354" cy="123095"/>
            <a:chOff x="1789479" y="2508734"/>
            <a:chExt cx="3784354" cy="12309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B198F50-7E4A-654C-8DC8-92071E7CA740}"/>
                </a:ext>
              </a:extLst>
            </p:cNvPr>
            <p:cNvSpPr/>
            <p:nvPr/>
          </p:nvSpPr>
          <p:spPr>
            <a:xfrm>
              <a:off x="1789479" y="2510690"/>
              <a:ext cx="125046" cy="1211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788949E-7A77-CD43-8403-A36565CE19C8}"/>
                </a:ext>
              </a:extLst>
            </p:cNvPr>
            <p:cNvSpPr/>
            <p:nvPr/>
          </p:nvSpPr>
          <p:spPr>
            <a:xfrm>
              <a:off x="5448787" y="2508734"/>
              <a:ext cx="125046" cy="1211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3401AF-4E7C-F842-B98F-DB9A02384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922125" cy="341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Permutated </a:t>
            </a:r>
            <a:r>
              <a:rPr lang="en-US" b="1" dirty="0" err="1"/>
              <a:t>Jereckova-Kalina</a:t>
            </a:r>
            <a:r>
              <a:rPr lang="en-US" b="1" dirty="0"/>
              <a:t> (PJK) Test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D20D58-ED4A-5A46-996D-256F5AF682B3}"/>
              </a:ext>
            </a:extLst>
          </p:cNvPr>
          <p:cNvSpPr/>
          <p:nvPr/>
        </p:nvSpPr>
        <p:spPr>
          <a:xfrm>
            <a:off x="2567827" y="530577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JK</a:t>
            </a:r>
            <a:r>
              <a:rPr lang="en-US" baseline="-25000" dirty="0"/>
              <a:t>2</a:t>
            </a:r>
            <a:r>
              <a:rPr lang="en-US" dirty="0"/>
              <a:t>*=20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910D6F4-576C-9241-B27F-6CBBE951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82953"/>
              </p:ext>
            </p:extLst>
          </p:nvPr>
        </p:nvGraphicFramePr>
        <p:xfrm>
          <a:off x="283168" y="3429702"/>
          <a:ext cx="3252689" cy="727668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293565245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30082101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376503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9601950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7525318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3730963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690872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259108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1380789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9516879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22582184"/>
                    </a:ext>
                  </a:extLst>
                </a:gridCol>
              </a:tblGrid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8339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5827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01714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1A15301-40B1-2346-B808-139E63C98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12014"/>
              </p:ext>
            </p:extLst>
          </p:nvPr>
        </p:nvGraphicFramePr>
        <p:xfrm>
          <a:off x="4038848" y="3417746"/>
          <a:ext cx="3252689" cy="739623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335148371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77927864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7637455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0236761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9302999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4928936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420649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417870579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23044949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7715907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44755774"/>
                    </a:ext>
                  </a:extLst>
                </a:gridCol>
              </a:tblGrid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180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8185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15707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F1C4B22B-1C98-7B4C-ABB0-D72BF06BC9B5}"/>
              </a:ext>
            </a:extLst>
          </p:cNvPr>
          <p:cNvSpPr/>
          <p:nvPr/>
        </p:nvSpPr>
        <p:spPr>
          <a:xfrm>
            <a:off x="5908366" y="532474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JK</a:t>
            </a:r>
            <a:r>
              <a:rPr lang="en-US" baseline="-25000" dirty="0"/>
              <a:t>2</a:t>
            </a:r>
            <a:r>
              <a:rPr lang="en-US" dirty="0"/>
              <a:t>*=23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354BFB-41C9-F845-A041-1FF2415F5F24}"/>
              </a:ext>
            </a:extLst>
          </p:cNvPr>
          <p:cNvSpPr/>
          <p:nvPr/>
        </p:nvSpPr>
        <p:spPr>
          <a:xfrm>
            <a:off x="1363971" y="5902408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Est. p-value ~ 0.492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D3C964-F228-4441-9F6B-D5BFEA502599}"/>
              </a:ext>
            </a:extLst>
          </p:cNvPr>
          <p:cNvSpPr/>
          <p:nvPr/>
        </p:nvSpPr>
        <p:spPr>
          <a:xfrm>
            <a:off x="5140651" y="5876721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Est. p-value ~ 0.056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4B7EB9-E2FD-3E46-B57C-875A368E3ED5}"/>
              </a:ext>
            </a:extLst>
          </p:cNvPr>
          <p:cNvSpPr/>
          <p:nvPr/>
        </p:nvSpPr>
        <p:spPr>
          <a:xfrm>
            <a:off x="1157248" y="6409167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p-value&gt;0.05 keep H</a:t>
            </a:r>
            <a:r>
              <a:rPr lang="en-US" baseline="-250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20AE55-402A-D940-838C-55F1F78F7AFC}"/>
              </a:ext>
            </a:extLst>
          </p:cNvPr>
          <p:cNvSpPr/>
          <p:nvPr/>
        </p:nvSpPr>
        <p:spPr>
          <a:xfrm>
            <a:off x="4933928" y="6428697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p-value&gt;0.05 keep H</a:t>
            </a:r>
            <a:r>
              <a:rPr lang="en-US" baseline="-250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BB405B-DC90-1A4C-BE9F-2098C1DD50D5}"/>
              </a:ext>
            </a:extLst>
          </p:cNvPr>
          <p:cNvSpPr/>
          <p:nvPr/>
        </p:nvSpPr>
        <p:spPr>
          <a:xfrm>
            <a:off x="1885881" y="472916"/>
            <a:ext cx="2019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True: Same Distr.</a:t>
            </a:r>
            <a:endParaRPr lang="en-US" baseline="-25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0136AE-C156-E64D-AFD8-302539925554}"/>
              </a:ext>
            </a:extLst>
          </p:cNvPr>
          <p:cNvSpPr/>
          <p:nvPr/>
        </p:nvSpPr>
        <p:spPr>
          <a:xfrm>
            <a:off x="5209081" y="477933"/>
            <a:ext cx="251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True: Different Distr.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/>
              <p:nvPr/>
            </p:nvSpPr>
            <p:spPr>
              <a:xfrm>
                <a:off x="7315200" y="539710"/>
                <a:ext cx="21329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39710"/>
                <a:ext cx="2132993" cy="246221"/>
              </a:xfrm>
              <a:prstGeom prst="rect">
                <a:avLst/>
              </a:prstGeom>
              <a:blipFill>
                <a:blip r:embed="rId3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/>
              <p:nvPr/>
            </p:nvSpPr>
            <p:spPr>
              <a:xfrm>
                <a:off x="9598091" y="572522"/>
                <a:ext cx="17452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91" y="572522"/>
                <a:ext cx="1745285" cy="246221"/>
              </a:xfrm>
              <a:prstGeom prst="rect">
                <a:avLst/>
              </a:prstGeom>
              <a:blipFill>
                <a:blip r:embed="rId4"/>
                <a:stretch>
                  <a:fillRect l="-2920" t="-5000" r="-365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/>
              <p:nvPr/>
            </p:nvSpPr>
            <p:spPr>
              <a:xfrm>
                <a:off x="8392333" y="455581"/>
                <a:ext cx="4231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333" y="455581"/>
                <a:ext cx="423193" cy="261610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/>
              <p:nvPr/>
            </p:nvSpPr>
            <p:spPr>
              <a:xfrm>
                <a:off x="10399945" y="473100"/>
                <a:ext cx="4231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945" y="473100"/>
                <a:ext cx="423193" cy="2616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/>
              <p:nvPr/>
            </p:nvSpPr>
            <p:spPr>
              <a:xfrm>
                <a:off x="8025509" y="842746"/>
                <a:ext cx="228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509" y="842746"/>
                <a:ext cx="2283766" cy="276999"/>
              </a:xfrm>
              <a:prstGeom prst="rect">
                <a:avLst/>
              </a:prstGeom>
              <a:blipFill>
                <a:blip r:embed="rId7"/>
                <a:stretch>
                  <a:fillRect l="-1657" t="-4348" r="-165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714DB3B-0D21-3040-9DBA-1EFC8C687C56}"/>
              </a:ext>
            </a:extLst>
          </p:cNvPr>
          <p:cNvSpPr txBox="1"/>
          <p:nvPr/>
        </p:nvSpPr>
        <p:spPr>
          <a:xfrm>
            <a:off x="7227389" y="1389651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1. Randomly select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C99F7-29B2-6B4A-B145-440320BE3E9A}"/>
              </a:ext>
            </a:extLst>
          </p:cNvPr>
          <p:cNvSpPr txBox="1"/>
          <p:nvPr/>
        </p:nvSpPr>
        <p:spPr>
          <a:xfrm>
            <a:off x="7224481" y="1750105"/>
            <a:ext cx="39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2. Calculate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 i="1" baseline="-25000" dirty="0" err="1">
                <a:solidFill>
                  <a:schemeClr val="bg2">
                    <a:lumMod val="50000"/>
                  </a:schemeClr>
                </a:solidFill>
              </a:rPr>
              <a:t>ik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distance from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EAE6BD-B6AB-544B-A53E-BCA9175A3BE5}"/>
              </a:ext>
            </a:extLst>
          </p:cNvPr>
          <p:cNvSpPr txBox="1"/>
          <p:nvPr/>
        </p:nvSpPr>
        <p:spPr>
          <a:xfrm>
            <a:off x="7206721" y="2120321"/>
            <a:ext cx="469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3. Calculate ranks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ik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(skipping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8BE1D-43A9-8544-9773-783F0EA8571F}"/>
              </a:ext>
            </a:extLst>
          </p:cNvPr>
          <p:cNvSpPr/>
          <p:nvPr/>
        </p:nvSpPr>
        <p:spPr>
          <a:xfrm>
            <a:off x="7210302" y="2441051"/>
            <a:ext cx="26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4. Calculate ranks statistics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7B96FA-27B7-0F47-B9B1-B0971C2CB535}"/>
              </a:ext>
            </a:extLst>
          </p:cNvPr>
          <p:cNvSpPr/>
          <p:nvPr/>
        </p:nvSpPr>
        <p:spPr>
          <a:xfrm>
            <a:off x="7279824" y="6159405"/>
            <a:ext cx="377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 Make decision: keep H0 or reject H0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38653E-3164-B941-802B-8CCCBB2EC621}"/>
              </a:ext>
            </a:extLst>
          </p:cNvPr>
          <p:cNvSpPr/>
          <p:nvPr/>
        </p:nvSpPr>
        <p:spPr>
          <a:xfrm>
            <a:off x="7226215" y="2801706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5. Calculate 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038A36-F73E-1741-A1CC-24BB36FEB274}"/>
                  </a:ext>
                </a:extLst>
              </p:cNvPr>
              <p:cNvSpPr txBox="1"/>
              <p:nvPr/>
            </p:nvSpPr>
            <p:spPr>
              <a:xfrm>
                <a:off x="7936217" y="6441017"/>
                <a:ext cx="3014480" cy="3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038A36-F73E-1741-A1CC-24BB36FE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17" y="6441017"/>
                <a:ext cx="3014480" cy="396519"/>
              </a:xfrm>
              <a:prstGeom prst="rect">
                <a:avLst/>
              </a:prstGeom>
              <a:blipFill>
                <a:blip r:embed="rId8"/>
                <a:stretch>
                  <a:fillRect l="-840" t="-15625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13138D-A243-604B-817A-5AC2E26B7424}"/>
                  </a:ext>
                </a:extLst>
              </p:cNvPr>
              <p:cNvSpPr txBox="1"/>
              <p:nvPr/>
            </p:nvSpPr>
            <p:spPr>
              <a:xfrm>
                <a:off x="7710669" y="3184557"/>
                <a:ext cx="2456185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13138D-A243-604B-817A-5AC2E26B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69" y="3184557"/>
                <a:ext cx="2456185" cy="315536"/>
              </a:xfrm>
              <a:prstGeom prst="rect">
                <a:avLst/>
              </a:prstGeom>
              <a:blipFill>
                <a:blip r:embed="rId9"/>
                <a:stretch>
                  <a:fillRect l="-205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A4076-9D37-5D4E-AFF9-6A068C8A1FC3}"/>
                  </a:ext>
                </a:extLst>
              </p:cNvPr>
              <p:cNvSpPr txBox="1"/>
              <p:nvPr/>
            </p:nvSpPr>
            <p:spPr>
              <a:xfrm>
                <a:off x="9856742" y="2346819"/>
                <a:ext cx="1632305" cy="59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A4076-9D37-5D4E-AFF9-6A068C8A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42" y="2346819"/>
                <a:ext cx="1632305" cy="598882"/>
              </a:xfrm>
              <a:prstGeom prst="rect">
                <a:avLst/>
              </a:prstGeom>
              <a:blipFill>
                <a:blip r:embed="rId10"/>
                <a:stretch>
                  <a:fillRect t="-114583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F177C0F-EE24-384D-9A76-DFBFE1D1D0A8}"/>
              </a:ext>
            </a:extLst>
          </p:cNvPr>
          <p:cNvSpPr txBox="1"/>
          <p:nvPr/>
        </p:nvSpPr>
        <p:spPr>
          <a:xfrm>
            <a:off x="7894331" y="3644427"/>
            <a:ext cx="39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Permutate </a:t>
            </a:r>
            <a:r>
              <a:rPr lang="en-US" i="1" dirty="0" err="1"/>
              <a:t>l</a:t>
            </a:r>
            <a:r>
              <a:rPr lang="en-US" i="1" baseline="-25000" dirty="0" err="1"/>
              <a:t>ik</a:t>
            </a:r>
            <a:r>
              <a:rPr lang="en-US" dirty="0"/>
              <a:t> a distance vector</a:t>
            </a:r>
            <a:endParaRPr lang="en-US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43CDB-5B8B-654F-8FC5-BB624DD03955}"/>
              </a:ext>
            </a:extLst>
          </p:cNvPr>
          <p:cNvSpPr txBox="1"/>
          <p:nvPr/>
        </p:nvSpPr>
        <p:spPr>
          <a:xfrm>
            <a:off x="7876571" y="4253540"/>
            <a:ext cx="469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Calculate ranks </a:t>
            </a:r>
            <a:r>
              <a:rPr lang="en-US" i="1" dirty="0"/>
              <a:t>R</a:t>
            </a:r>
            <a:r>
              <a:rPr lang="en-US" i="1" baseline="-25000" dirty="0"/>
              <a:t>ik </a:t>
            </a:r>
            <a:r>
              <a:rPr lang="en-US" dirty="0"/>
              <a:t>statistics and p-value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2420B36-AF76-BA44-87BD-D8731E93F196}"/>
                  </a:ext>
                </a:extLst>
              </p:cNvPr>
              <p:cNvSpPr txBox="1"/>
              <p:nvPr/>
            </p:nvSpPr>
            <p:spPr>
              <a:xfrm>
                <a:off x="8562717" y="4758936"/>
                <a:ext cx="2534796" cy="317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𝐽𝐾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2420B36-AF76-BA44-87BD-D8731E93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17" y="4758936"/>
                <a:ext cx="2534796" cy="317651"/>
              </a:xfrm>
              <a:prstGeom prst="rect">
                <a:avLst/>
              </a:prstGeom>
              <a:blipFill>
                <a:blip r:embed="rId11"/>
                <a:stretch>
                  <a:fillRect l="-199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191A9405-7367-E246-A4CB-45230099E914}"/>
              </a:ext>
            </a:extLst>
          </p:cNvPr>
          <p:cNvSpPr/>
          <p:nvPr/>
        </p:nvSpPr>
        <p:spPr>
          <a:xfrm>
            <a:off x="7230828" y="5111958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8. Calculate p-value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61DDBEF5-AC70-E640-927C-3B34EC94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50233"/>
              </p:ext>
            </p:extLst>
          </p:nvPr>
        </p:nvGraphicFramePr>
        <p:xfrm>
          <a:off x="283168" y="4531504"/>
          <a:ext cx="3252689" cy="727668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293565245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30082101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376503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9601950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7525318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3730963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690872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259108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1380789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9516879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22582184"/>
                    </a:ext>
                  </a:extLst>
                </a:gridCol>
              </a:tblGrid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8339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5827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01714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9A3ABDC-400F-0B40-A5BC-523863024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46203"/>
              </p:ext>
            </p:extLst>
          </p:nvPr>
        </p:nvGraphicFramePr>
        <p:xfrm>
          <a:off x="4038848" y="4519548"/>
          <a:ext cx="3252689" cy="739623"/>
        </p:xfrm>
        <a:graphic>
          <a:graphicData uri="http://schemas.openxmlformats.org/drawingml/2006/table">
            <a:tbl>
              <a:tblPr/>
              <a:tblGrid>
                <a:gridCol w="295699">
                  <a:extLst>
                    <a:ext uri="{9D8B030D-6E8A-4147-A177-3AD203B41FA5}">
                      <a16:colId xmlns:a16="http://schemas.microsoft.com/office/drawing/2014/main" val="3351483716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77927864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887637455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02367613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9302999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54928936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420649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417870579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23044949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7715907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844755774"/>
                    </a:ext>
                  </a:extLst>
                </a:gridCol>
              </a:tblGrid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180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81859"/>
                  </a:ext>
                </a:extLst>
              </a:tr>
              <a:tr h="24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157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AEB9E4-D6A3-8940-980F-15B85E090125}"/>
                  </a:ext>
                </a:extLst>
              </p:cNvPr>
              <p:cNvSpPr txBox="1"/>
              <p:nvPr/>
            </p:nvSpPr>
            <p:spPr>
              <a:xfrm>
                <a:off x="7805586" y="5242834"/>
                <a:ext cx="3759812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𝑄𝐽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𝑄𝐽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AEB9E4-D6A3-8940-980F-15B85E090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86" y="5242834"/>
                <a:ext cx="3759812" cy="803233"/>
              </a:xfrm>
              <a:prstGeom prst="rect">
                <a:avLst/>
              </a:prstGeom>
              <a:blipFill>
                <a:blip r:embed="rId12"/>
                <a:stretch>
                  <a:fillRect l="-673" t="-107813" r="-1347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850F3F6-4FEC-1C48-BCE3-91A48FD21A86}"/>
              </a:ext>
            </a:extLst>
          </p:cNvPr>
          <p:cNvSpPr txBox="1"/>
          <p:nvPr/>
        </p:nvSpPr>
        <p:spPr>
          <a:xfrm rot="16200000">
            <a:off x="6745278" y="4137201"/>
            <a:ext cx="167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C times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260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1AF-4E7C-F842-B98F-DB9A02384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922125" cy="341313"/>
          </a:xfrm>
        </p:spPr>
        <p:txBody>
          <a:bodyPr>
            <a:noAutofit/>
          </a:bodyPr>
          <a:lstStyle/>
          <a:p>
            <a:r>
              <a:rPr lang="en-US" sz="3200" b="1" dirty="0"/>
              <a:t>Using all </a:t>
            </a:r>
            <a:r>
              <a:rPr lang="en-US" sz="3200" b="1" i="1" dirty="0"/>
              <a:t>X</a:t>
            </a:r>
            <a:r>
              <a:rPr lang="en-US" sz="3200" b="1" i="1" baseline="-25000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/>
              <p:nvPr/>
            </p:nvSpPr>
            <p:spPr>
              <a:xfrm>
                <a:off x="270564" y="527042"/>
                <a:ext cx="21329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0E2C0B4-8081-9741-889F-98B3AD99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4" y="527042"/>
                <a:ext cx="2132993" cy="246221"/>
              </a:xfrm>
              <a:prstGeom prst="rect">
                <a:avLst/>
              </a:prstGeom>
              <a:blipFill>
                <a:blip r:embed="rId2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/>
              <p:nvPr/>
            </p:nvSpPr>
            <p:spPr>
              <a:xfrm>
                <a:off x="2553455" y="559854"/>
                <a:ext cx="17452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826F7D-0784-DC49-8B84-789A3B9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55" y="559854"/>
                <a:ext cx="1745285" cy="246221"/>
              </a:xfrm>
              <a:prstGeom prst="rect">
                <a:avLst/>
              </a:prstGeom>
              <a:blipFill>
                <a:blip r:embed="rId3"/>
                <a:stretch>
                  <a:fillRect l="-2174" t="-5000" r="-362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/>
              <p:nvPr/>
            </p:nvSpPr>
            <p:spPr>
              <a:xfrm>
                <a:off x="1347697" y="442913"/>
                <a:ext cx="4231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1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7E6F88-BF12-F64C-B923-70AE53FD7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97" y="442913"/>
                <a:ext cx="423193" cy="26161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/>
              <p:nvPr/>
            </p:nvSpPr>
            <p:spPr>
              <a:xfrm>
                <a:off x="3355309" y="460432"/>
                <a:ext cx="4231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105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C29D951-872E-EC4B-A456-944A7B6D4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09" y="460432"/>
                <a:ext cx="423193" cy="26161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/>
              <p:nvPr/>
            </p:nvSpPr>
            <p:spPr>
              <a:xfrm>
                <a:off x="980873" y="830078"/>
                <a:ext cx="228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82FF30-6A0A-024F-811A-0D080D7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3" y="830078"/>
                <a:ext cx="2283766" cy="276999"/>
              </a:xfrm>
              <a:prstGeom prst="rect">
                <a:avLst/>
              </a:prstGeom>
              <a:blipFill>
                <a:blip r:embed="rId6"/>
                <a:stretch>
                  <a:fillRect l="-1657" t="-4348" r="-165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714DB3B-0D21-3040-9DBA-1EFC8C687C56}"/>
              </a:ext>
            </a:extLst>
          </p:cNvPr>
          <p:cNvSpPr txBox="1"/>
          <p:nvPr/>
        </p:nvSpPr>
        <p:spPr>
          <a:xfrm>
            <a:off x="182753" y="13769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1. Select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C99F7-29B2-6B4A-B145-440320BE3E9A}"/>
              </a:ext>
            </a:extLst>
          </p:cNvPr>
          <p:cNvSpPr txBox="1"/>
          <p:nvPr/>
        </p:nvSpPr>
        <p:spPr>
          <a:xfrm>
            <a:off x="179845" y="1737437"/>
            <a:ext cx="39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2. Calculate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 i="1" baseline="-25000" dirty="0" err="1">
                <a:solidFill>
                  <a:schemeClr val="bg2">
                    <a:lumMod val="50000"/>
                  </a:schemeClr>
                </a:solidFill>
              </a:rPr>
              <a:t>ik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distance from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EAE6BD-B6AB-544B-A53E-BCA9175A3BE5}"/>
              </a:ext>
            </a:extLst>
          </p:cNvPr>
          <p:cNvSpPr txBox="1"/>
          <p:nvPr/>
        </p:nvSpPr>
        <p:spPr>
          <a:xfrm>
            <a:off x="162085" y="2107653"/>
            <a:ext cx="469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3. Calculate ranks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ik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(skipping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8BE1D-43A9-8544-9773-783F0EA8571F}"/>
              </a:ext>
            </a:extLst>
          </p:cNvPr>
          <p:cNvSpPr/>
          <p:nvPr/>
        </p:nvSpPr>
        <p:spPr>
          <a:xfrm>
            <a:off x="165666" y="2428383"/>
            <a:ext cx="26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4. Calculate ranks statistics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38653E-3164-B941-802B-8CCCBB2EC621}"/>
              </a:ext>
            </a:extLst>
          </p:cNvPr>
          <p:cNvSpPr/>
          <p:nvPr/>
        </p:nvSpPr>
        <p:spPr>
          <a:xfrm>
            <a:off x="181579" y="2789038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5. Calculate 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13138D-A243-604B-817A-5AC2E26B7424}"/>
                  </a:ext>
                </a:extLst>
              </p:cNvPr>
              <p:cNvSpPr txBox="1"/>
              <p:nvPr/>
            </p:nvSpPr>
            <p:spPr>
              <a:xfrm>
                <a:off x="666033" y="3171889"/>
                <a:ext cx="2456185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13138D-A243-604B-817A-5AC2E26B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3" y="3171889"/>
                <a:ext cx="2456185" cy="315536"/>
              </a:xfrm>
              <a:prstGeom prst="rect">
                <a:avLst/>
              </a:prstGeom>
              <a:blipFill>
                <a:blip r:embed="rId7"/>
                <a:stretch>
                  <a:fillRect l="-205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A4076-9D37-5D4E-AFF9-6A068C8A1FC3}"/>
                  </a:ext>
                </a:extLst>
              </p:cNvPr>
              <p:cNvSpPr txBox="1"/>
              <p:nvPr/>
            </p:nvSpPr>
            <p:spPr>
              <a:xfrm>
                <a:off x="2812106" y="2334151"/>
                <a:ext cx="1632305" cy="59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A4076-9D37-5D4E-AFF9-6A068C8A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06" y="2334151"/>
                <a:ext cx="1632305" cy="598882"/>
              </a:xfrm>
              <a:prstGeom prst="rect">
                <a:avLst/>
              </a:prstGeom>
              <a:blipFill>
                <a:blip r:embed="rId8"/>
                <a:stretch>
                  <a:fillRect t="-114583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F177C0F-EE24-384D-9A76-DFBFE1D1D0A8}"/>
              </a:ext>
            </a:extLst>
          </p:cNvPr>
          <p:cNvSpPr txBox="1"/>
          <p:nvPr/>
        </p:nvSpPr>
        <p:spPr>
          <a:xfrm>
            <a:off x="849695" y="3631759"/>
            <a:ext cx="39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Permutate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distance vector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43CDB-5B8B-654F-8FC5-BB624DD03955}"/>
              </a:ext>
            </a:extLst>
          </p:cNvPr>
          <p:cNvSpPr txBox="1"/>
          <p:nvPr/>
        </p:nvSpPr>
        <p:spPr>
          <a:xfrm>
            <a:off x="849696" y="4220408"/>
            <a:ext cx="352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 Calculate ranks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ik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statistics and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p-value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2420B36-AF76-BA44-87BD-D8731E93F196}"/>
                  </a:ext>
                </a:extLst>
              </p:cNvPr>
              <p:cNvSpPr txBox="1"/>
              <p:nvPr/>
            </p:nvSpPr>
            <p:spPr>
              <a:xfrm>
                <a:off x="1367693" y="4874543"/>
                <a:ext cx="2534796" cy="317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𝐽𝐾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2420B36-AF76-BA44-87BD-D8731E93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93" y="4874543"/>
                <a:ext cx="2534796" cy="317651"/>
              </a:xfrm>
              <a:prstGeom prst="rect">
                <a:avLst/>
              </a:prstGeom>
              <a:blipFill>
                <a:blip r:embed="rId9"/>
                <a:stretch>
                  <a:fillRect l="-301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850F3F6-4FEC-1C48-BCE3-91A48FD21A86}"/>
              </a:ext>
            </a:extLst>
          </p:cNvPr>
          <p:cNvSpPr txBox="1"/>
          <p:nvPr/>
        </p:nvSpPr>
        <p:spPr>
          <a:xfrm rot="16200000">
            <a:off x="-299358" y="4124533"/>
            <a:ext cx="167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Repeat C times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19AE51-3007-D444-9D57-AB366CBEEA27}"/>
              </a:ext>
            </a:extLst>
          </p:cNvPr>
          <p:cNvSpPr txBox="1"/>
          <p:nvPr/>
        </p:nvSpPr>
        <p:spPr>
          <a:xfrm rot="16200000">
            <a:off x="-1268799" y="2619890"/>
            <a:ext cx="27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all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BE980B-F375-DC49-8155-E5B27F0D34F2}"/>
              </a:ext>
            </a:extLst>
          </p:cNvPr>
          <p:cNvSpPr/>
          <p:nvPr/>
        </p:nvSpPr>
        <p:spPr>
          <a:xfrm>
            <a:off x="179845" y="1449859"/>
            <a:ext cx="90719" cy="38460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E821D-3D2E-0D4E-A663-4A393D3DF8F1}"/>
                  </a:ext>
                </a:extLst>
              </p:cNvPr>
              <p:cNvSpPr txBox="1"/>
              <p:nvPr/>
            </p:nvSpPr>
            <p:spPr>
              <a:xfrm>
                <a:off x="5863418" y="1079774"/>
                <a:ext cx="3262432" cy="17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𝑄𝐽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E821D-3D2E-0D4E-A663-4A393D3D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18" y="1079774"/>
                <a:ext cx="3262432" cy="1720023"/>
              </a:xfrm>
              <a:prstGeom prst="rect">
                <a:avLst/>
              </a:prstGeom>
              <a:blipFill>
                <a:blip r:embed="rId10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0F3962B-82CD-E94A-A185-087067467823}"/>
              </a:ext>
            </a:extLst>
          </p:cNvPr>
          <p:cNvSpPr/>
          <p:nvPr/>
        </p:nvSpPr>
        <p:spPr>
          <a:xfrm>
            <a:off x="4911231" y="460432"/>
            <a:ext cx="1594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 matrix: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E98ED-F35B-2F47-B134-562EEBE16EC7}"/>
              </a:ext>
            </a:extLst>
          </p:cNvPr>
          <p:cNvSpPr txBox="1"/>
          <p:nvPr/>
        </p:nvSpPr>
        <p:spPr>
          <a:xfrm>
            <a:off x="9495606" y="1079774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order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5268A3-1568-8F4F-8416-B414BDAA4221}"/>
              </a:ext>
            </a:extLst>
          </p:cNvPr>
          <p:cNvSpPr txBox="1"/>
          <p:nvPr/>
        </p:nvSpPr>
        <p:spPr>
          <a:xfrm>
            <a:off x="9495603" y="1888632"/>
            <a:ext cx="17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Perturbed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D52B4-6E43-1448-A323-EE28CD952E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125850" y="1264440"/>
            <a:ext cx="36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D2810DE-5A86-3942-98CD-C7C3B36DCDAE}"/>
              </a:ext>
            </a:extLst>
          </p:cNvPr>
          <p:cNvSpPr txBox="1"/>
          <p:nvPr/>
        </p:nvSpPr>
        <p:spPr>
          <a:xfrm>
            <a:off x="7624065" y="544236"/>
            <a:ext cx="374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calculated from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distances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10B801-07DD-764B-943A-F919B5325D1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450521" y="790857"/>
            <a:ext cx="216157" cy="2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C77D0E9-2B49-A348-960B-32B7B48DC071}"/>
              </a:ext>
            </a:extLst>
          </p:cNvPr>
          <p:cNvSpPr/>
          <p:nvPr/>
        </p:nvSpPr>
        <p:spPr>
          <a:xfrm>
            <a:off x="7096293" y="1060051"/>
            <a:ext cx="708455" cy="18225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FC6C41-14C3-DA47-B3C9-DA12D3964E73}"/>
              </a:ext>
            </a:extLst>
          </p:cNvPr>
          <p:cNvSpPr/>
          <p:nvPr/>
        </p:nvSpPr>
        <p:spPr>
          <a:xfrm>
            <a:off x="4895617" y="4620941"/>
            <a:ext cx="356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Make decision: keep H0 or reject H0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F4BB624-1750-514C-AEAA-DBF262444C7F}"/>
                  </a:ext>
                </a:extLst>
              </p:cNvPr>
              <p:cNvSpPr txBox="1"/>
              <p:nvPr/>
            </p:nvSpPr>
            <p:spPr>
              <a:xfrm>
                <a:off x="6318736" y="5080730"/>
                <a:ext cx="3014480" cy="3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F4BB624-1750-514C-AEAA-DBF26244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36" y="5080730"/>
                <a:ext cx="3014480" cy="396519"/>
              </a:xfrm>
              <a:prstGeom prst="rect">
                <a:avLst/>
              </a:prstGeom>
              <a:blipFill>
                <a:blip r:embed="rId11"/>
                <a:stretch>
                  <a:fillRect l="-1261" t="-18750" b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48939431-6DF5-7945-BC62-765FD70781D9}"/>
              </a:ext>
            </a:extLst>
          </p:cNvPr>
          <p:cNvSpPr/>
          <p:nvPr/>
        </p:nvSpPr>
        <p:spPr>
          <a:xfrm>
            <a:off x="4887410" y="2831088"/>
            <a:ext cx="1793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Mixing criterium: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9DD2CEF-452C-594F-8AB5-B4B965F7FC62}"/>
                  </a:ext>
                </a:extLst>
              </p:cNvPr>
              <p:cNvSpPr txBox="1"/>
              <p:nvPr/>
            </p:nvSpPr>
            <p:spPr>
              <a:xfrm>
                <a:off x="5419065" y="3145833"/>
                <a:ext cx="2615075" cy="3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9DD2CEF-452C-594F-8AB5-B4B965F7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65" y="3145833"/>
                <a:ext cx="2615075" cy="312521"/>
              </a:xfrm>
              <a:prstGeom prst="rect">
                <a:avLst/>
              </a:prstGeom>
              <a:blipFill>
                <a:blip r:embed="rId12"/>
                <a:stretch>
                  <a:fillRect l="-1449" r="-241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B15D7C4-D45E-4B41-93E4-FCED4078B036}"/>
                  </a:ext>
                </a:extLst>
              </p:cNvPr>
              <p:cNvSpPr txBox="1"/>
              <p:nvPr/>
            </p:nvSpPr>
            <p:spPr>
              <a:xfrm>
                <a:off x="8936817" y="3135797"/>
                <a:ext cx="2615075" cy="31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B15D7C4-D45E-4B41-93E4-FCED4078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817" y="3135797"/>
                <a:ext cx="2615075" cy="318036"/>
              </a:xfrm>
              <a:prstGeom prst="rect">
                <a:avLst/>
              </a:prstGeom>
              <a:blipFill>
                <a:blip r:embed="rId13"/>
                <a:stretch>
                  <a:fillRect l="-1449" r="-2415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A0D5A411-F70F-8C43-B40A-96E9473184F4}"/>
              </a:ext>
            </a:extLst>
          </p:cNvPr>
          <p:cNvSpPr/>
          <p:nvPr/>
        </p:nvSpPr>
        <p:spPr>
          <a:xfrm>
            <a:off x="4876701" y="3626341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Estimate p-value: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028706-A03D-8544-914C-6C62B91D328E}"/>
                  </a:ext>
                </a:extLst>
              </p:cNvPr>
              <p:cNvSpPr txBox="1"/>
              <p:nvPr/>
            </p:nvSpPr>
            <p:spPr>
              <a:xfrm>
                <a:off x="5917974" y="3779905"/>
                <a:ext cx="3473964" cy="780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𝐽𝐾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028706-A03D-8544-914C-6C62B91D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74" y="3779905"/>
                <a:ext cx="3473964" cy="780470"/>
              </a:xfrm>
              <a:prstGeom prst="rect">
                <a:avLst/>
              </a:prstGeom>
              <a:blipFill>
                <a:blip r:embed="rId14"/>
                <a:stretch>
                  <a:fillRect l="-727" t="-111290" r="-1455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B847541-67BD-0549-85A8-F999F460A1BA}"/>
              </a:ext>
            </a:extLst>
          </p:cNvPr>
          <p:cNvSpPr/>
          <p:nvPr/>
        </p:nvSpPr>
        <p:spPr>
          <a:xfrm>
            <a:off x="4857964" y="5679595"/>
            <a:ext cx="3844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Mixing functions: Median, Tippet (min)</a:t>
            </a:r>
          </a:p>
        </p:txBody>
      </p:sp>
    </p:spTree>
    <p:extLst>
      <p:ext uri="{BB962C8B-B14F-4D97-AF65-F5344CB8AC3E}">
        <p14:creationId xmlns:p14="http://schemas.microsoft.com/office/powerpoint/2010/main" val="153696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66E0-990B-9142-8EB2-C43D818D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Hotelling</a:t>
            </a:r>
            <a:r>
              <a:rPr lang="en-US" sz="3200" dirty="0"/>
              <a:t> Two-sample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F8227-401D-5D4F-B180-B7F548170CC2}"/>
                  </a:ext>
                </a:extLst>
              </p:cNvPr>
              <p:cNvSpPr txBox="1"/>
              <p:nvPr/>
            </p:nvSpPr>
            <p:spPr>
              <a:xfrm>
                <a:off x="4400121" y="541327"/>
                <a:ext cx="2132993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F8227-401D-5D4F-B180-B7F54817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121" y="541327"/>
                <a:ext cx="2132993" cy="331437"/>
              </a:xfrm>
              <a:prstGeom prst="rect">
                <a:avLst/>
              </a:prstGeom>
              <a:blipFill>
                <a:blip r:embed="rId2"/>
                <a:stretch>
                  <a:fillRect l="-3550" t="-7407" r="-1183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FA415-7ABE-2142-A525-B70E8C55A5C9}"/>
                  </a:ext>
                </a:extLst>
              </p:cNvPr>
              <p:cNvSpPr txBox="1"/>
              <p:nvPr/>
            </p:nvSpPr>
            <p:spPr>
              <a:xfrm>
                <a:off x="7233028" y="541327"/>
                <a:ext cx="2570768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FA415-7ABE-2142-A525-B70E8C55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28" y="541327"/>
                <a:ext cx="2570768" cy="331437"/>
              </a:xfrm>
              <a:prstGeom prst="rect">
                <a:avLst/>
              </a:prstGeom>
              <a:blipFill>
                <a:blip r:embed="rId3"/>
                <a:stretch>
                  <a:fillRect l="-1970" t="-7407" r="-2956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EC83F4-F31C-B340-B07F-AFE08CC6F63B}"/>
                  </a:ext>
                </a:extLst>
              </p:cNvPr>
              <p:cNvSpPr/>
              <p:nvPr/>
            </p:nvSpPr>
            <p:spPr>
              <a:xfrm>
                <a:off x="5477254" y="457198"/>
                <a:ext cx="4885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EC83F4-F31C-B340-B07F-AFE08CC6F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254" y="457198"/>
                <a:ext cx="488532" cy="307777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B03C8C-5497-1042-9B35-80A8827F9A6A}"/>
                  </a:ext>
                </a:extLst>
              </p:cNvPr>
              <p:cNvSpPr/>
              <p:nvPr/>
            </p:nvSpPr>
            <p:spPr>
              <a:xfrm>
                <a:off x="8034882" y="441905"/>
                <a:ext cx="444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B03C8C-5497-1042-9B35-80A8827F9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82" y="441905"/>
                <a:ext cx="44441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AA9A24-26A3-8940-BD06-6FD2EAAB3961}"/>
                  </a:ext>
                </a:extLst>
              </p:cNvPr>
              <p:cNvSpPr txBox="1"/>
              <p:nvPr/>
            </p:nvSpPr>
            <p:spPr>
              <a:xfrm>
                <a:off x="5257248" y="1452636"/>
                <a:ext cx="3021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AA9A24-26A3-8940-BD06-6FD2EAAB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248" y="1452636"/>
                <a:ext cx="3021981" cy="369332"/>
              </a:xfrm>
              <a:prstGeom prst="rect">
                <a:avLst/>
              </a:prstGeom>
              <a:blipFill>
                <a:blip r:embed="rId6"/>
                <a:stretch>
                  <a:fillRect l="-2092" t="-3333" r="-167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31B1DE-7F14-A34B-9624-06743C591718}"/>
                  </a:ext>
                </a:extLst>
              </p:cNvPr>
              <p:cNvSpPr txBox="1"/>
              <p:nvPr/>
            </p:nvSpPr>
            <p:spPr>
              <a:xfrm>
                <a:off x="5809535" y="2439271"/>
                <a:ext cx="29150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31B1DE-7F14-A34B-9624-06743C59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35" y="2439271"/>
                <a:ext cx="2915079" cy="307777"/>
              </a:xfrm>
              <a:prstGeom prst="rect">
                <a:avLst/>
              </a:prstGeom>
              <a:blipFill>
                <a:blip r:embed="rId7"/>
                <a:stretch>
                  <a:fillRect l="-43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98E7-EB6E-0343-BC25-81A5778D9AAD}"/>
                  </a:ext>
                </a:extLst>
              </p:cNvPr>
              <p:cNvSpPr txBox="1"/>
              <p:nvPr/>
            </p:nvSpPr>
            <p:spPr>
              <a:xfrm>
                <a:off x="5501514" y="3620398"/>
                <a:ext cx="346697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98E7-EB6E-0343-BC25-81A5778D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14" y="3620398"/>
                <a:ext cx="3466972" cy="630044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CDCF726-7FDB-224F-A339-2C0BB6323654}"/>
              </a:ext>
            </a:extLst>
          </p:cNvPr>
          <p:cNvSpPr txBox="1"/>
          <p:nvPr/>
        </p:nvSpPr>
        <p:spPr>
          <a:xfrm>
            <a:off x="5116620" y="2037962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statistic: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C2F16-5C69-3A40-BC96-45417F01D1F5}"/>
              </a:ext>
            </a:extLst>
          </p:cNvPr>
          <p:cNvSpPr txBox="1"/>
          <p:nvPr/>
        </p:nvSpPr>
        <p:spPr>
          <a:xfrm>
            <a:off x="5116620" y="3327943"/>
            <a:ext cx="306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statistic has F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96820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1AF-4E7C-F842-B98F-DB9A023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 Experiment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B7CF6-570B-2442-B6A6-6432F8CB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42" y="551935"/>
            <a:ext cx="8008702" cy="5667890"/>
          </a:xfrm>
        </p:spPr>
        <p:txBody>
          <a:bodyPr/>
          <a:lstStyle/>
          <a:p>
            <a:r>
              <a:rPr lang="en-US" dirty="0"/>
              <a:t>Normal Distribution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/>
              <a:t>~Norm</a:t>
            </a:r>
            <a:r>
              <a:rPr lang="en-US" dirty="0"/>
              <a:t>(0,1), </a:t>
            </a: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 err="1"/>
              <a:t>~Norm</a:t>
            </a:r>
            <a:r>
              <a:rPr lang="en-US" dirty="0"/>
              <a:t>(mu,1)</a:t>
            </a:r>
          </a:p>
          <a:p>
            <a:pPr lvl="1"/>
            <a:r>
              <a:rPr lang="en-US" dirty="0"/>
              <a:t>p=2,4,18</a:t>
            </a:r>
          </a:p>
          <a:p>
            <a:pPr lvl="1"/>
            <a:r>
              <a:rPr lang="en-US" dirty="0"/>
              <a:t>n=m=10,30,50</a:t>
            </a:r>
          </a:p>
          <a:p>
            <a:pPr lvl="1"/>
            <a:r>
              <a:rPr lang="en-US" dirty="0"/>
              <a:t>mu=0.0,0.52,0.77,1.01</a:t>
            </a:r>
          </a:p>
          <a:p>
            <a:r>
              <a:rPr lang="en-US" dirty="0"/>
              <a:t>Cauchy Distribution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/>
              <a:t>~Cauchy</a:t>
            </a:r>
            <a:r>
              <a:rPr lang="en-US" dirty="0"/>
              <a:t>(0), </a:t>
            </a: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~ Cauchy(mu)</a:t>
            </a:r>
          </a:p>
          <a:p>
            <a:pPr lvl="1"/>
            <a:r>
              <a:rPr lang="en-US" dirty="0"/>
              <a:t>p=2,4,18</a:t>
            </a:r>
          </a:p>
          <a:p>
            <a:pPr lvl="1"/>
            <a:r>
              <a:rPr lang="en-US" dirty="0"/>
              <a:t>n=m=10,30,50</a:t>
            </a:r>
          </a:p>
          <a:p>
            <a:pPr lvl="1"/>
            <a:r>
              <a:rPr lang="en-US" dirty="0"/>
              <a:t>mu=0.0,1.95,3.25,5.45</a:t>
            </a:r>
          </a:p>
          <a:p>
            <a:r>
              <a:rPr lang="en-US" dirty="0"/>
              <a:t>N</a:t>
            </a:r>
            <a:r>
              <a:rPr lang="en-US" baseline="-25000" dirty="0"/>
              <a:t>MC</a:t>
            </a:r>
            <a:r>
              <a:rPr lang="en-US" dirty="0"/>
              <a:t>=1000</a:t>
            </a:r>
          </a:p>
          <a:p>
            <a:r>
              <a:rPr lang="en-US" dirty="0"/>
              <a:t>C=250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917DB-35DC-994A-9D03-0ECA65D2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82296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7700-78D9-C443-BDC8-A8783CB5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Normal Distribution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367B43F-0588-8C4C-9A78-C273C7C04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532426"/>
              </p:ext>
            </p:extLst>
          </p:nvPr>
        </p:nvGraphicFramePr>
        <p:xfrm>
          <a:off x="8582829" y="531726"/>
          <a:ext cx="3367382" cy="4027794"/>
        </p:xfrm>
        <a:graphic>
          <a:graphicData uri="http://schemas.openxmlformats.org/drawingml/2006/table">
            <a:tbl>
              <a:tblPr/>
              <a:tblGrid>
                <a:gridCol w="721382">
                  <a:extLst>
                    <a:ext uri="{9D8B030D-6E8A-4147-A177-3AD203B41FA5}">
                      <a16:colId xmlns:a16="http://schemas.microsoft.com/office/drawing/2014/main" val="1278782188"/>
                    </a:ext>
                  </a:extLst>
                </a:gridCol>
                <a:gridCol w="529200">
                  <a:extLst>
                    <a:ext uri="{9D8B030D-6E8A-4147-A177-3AD203B41FA5}">
                      <a16:colId xmlns:a16="http://schemas.microsoft.com/office/drawing/2014/main" val="2775224031"/>
                    </a:ext>
                  </a:extLst>
                </a:gridCol>
                <a:gridCol w="529200">
                  <a:extLst>
                    <a:ext uri="{9D8B030D-6E8A-4147-A177-3AD203B41FA5}">
                      <a16:colId xmlns:a16="http://schemas.microsoft.com/office/drawing/2014/main" val="2087165547"/>
                    </a:ext>
                  </a:extLst>
                </a:gridCol>
                <a:gridCol w="529200">
                  <a:extLst>
                    <a:ext uri="{9D8B030D-6E8A-4147-A177-3AD203B41FA5}">
                      <a16:colId xmlns:a16="http://schemas.microsoft.com/office/drawing/2014/main" val="3586838769"/>
                    </a:ext>
                  </a:extLst>
                </a:gridCol>
                <a:gridCol w="529200">
                  <a:extLst>
                    <a:ext uri="{9D8B030D-6E8A-4147-A177-3AD203B41FA5}">
                      <a16:colId xmlns:a16="http://schemas.microsoft.com/office/drawing/2014/main" val="3261122409"/>
                    </a:ext>
                  </a:extLst>
                </a:gridCol>
                <a:gridCol w="529200">
                  <a:extLst>
                    <a:ext uri="{9D8B030D-6E8A-4147-A177-3AD203B41FA5}">
                      <a16:colId xmlns:a16="http://schemas.microsoft.com/office/drawing/2014/main" val="924548629"/>
                    </a:ext>
                  </a:extLst>
                </a:gridCol>
              </a:tblGrid>
              <a:tr h="130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mu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JK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PJK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Med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Tip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Ht</a:t>
                      </a:r>
                    </a:p>
                  </a:txBody>
                  <a:tcPr marL="13348" marR="13348" marT="26697" marB="266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43765"/>
                  </a:ext>
                </a:extLst>
              </a:tr>
              <a:tr h="114262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effectLst/>
                        </a:rPr>
                        <a:t>m=n=10 p=2</a:t>
                      </a:r>
                      <a:endParaRPr lang="en-US" sz="1400" dirty="0">
                        <a:effectLst/>
                      </a:endParaRP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04303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0.053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0.076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0.037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0.040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A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3059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0.52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0.134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0.152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0.170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0.242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3188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0.77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0.245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0.316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0.325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0.508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12831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1.01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0.367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0.391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0.514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0.569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0.749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00856"/>
                  </a:ext>
                </a:extLst>
              </a:tr>
              <a:tr h="114262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effectLst/>
                        </a:rPr>
                        <a:t>m=n=10 p=4</a:t>
                      </a:r>
                      <a:endParaRPr lang="en-US" sz="1400" dirty="0">
                        <a:effectLst/>
                      </a:endParaRP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26222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0.037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0.045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0.039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E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24461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0.52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0.135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0.150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0.199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0.228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0.328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687313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0.77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0.282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0.300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0.421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0.524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0.636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98751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1.01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0.448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0.462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0.673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0.795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0.894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82407"/>
                  </a:ext>
                </a:extLst>
              </a:tr>
              <a:tr h="114262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m=n=10 p=18</a:t>
                      </a:r>
                      <a:endParaRPr lang="en-US" sz="1400">
                        <a:effectLst/>
                      </a:endParaRP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86021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0.065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0.042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3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882137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0.52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0.271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0.297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0.406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0.466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0.058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40926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0.77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0.586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0.601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0.849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0.884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0.083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9480"/>
                  </a:ext>
                </a:extLst>
              </a:tr>
              <a:tr h="114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1.01</a:t>
                      </a:r>
                    </a:p>
                  </a:txBody>
                  <a:tcPr marL="25629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0.813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0.820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0.987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0.994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0.117</a:t>
                      </a:r>
                    </a:p>
                  </a:txBody>
                  <a:tcPr marL="13348" marR="13348" marT="18688" marB="186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7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BB99-193D-7D44-985C-58D322B21835}"/>
                  </a:ext>
                </a:extLst>
              </p:cNvPr>
              <p:cNvSpPr txBox="1"/>
              <p:nvPr/>
            </p:nvSpPr>
            <p:spPr>
              <a:xfrm>
                <a:off x="6096000" y="457198"/>
                <a:ext cx="1832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BB99-193D-7D44-985C-58D322B21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7198"/>
                <a:ext cx="1832296" cy="276999"/>
              </a:xfrm>
              <a:prstGeom prst="rect">
                <a:avLst/>
              </a:prstGeom>
              <a:blipFill>
                <a:blip r:embed="rId3"/>
                <a:stretch>
                  <a:fillRect l="-2778" t="-9091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8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522F08-240C-9041-B645-9F2F886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224"/>
            <a:ext cx="8226930" cy="62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7700-78D9-C443-BDC8-A8783CB5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Cauchy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6E8341-DF3E-1E43-B976-CFD7A68B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7622"/>
              </p:ext>
            </p:extLst>
          </p:nvPr>
        </p:nvGraphicFramePr>
        <p:xfrm>
          <a:off x="8566953" y="460069"/>
          <a:ext cx="3478291" cy="3673244"/>
        </p:xfrm>
        <a:graphic>
          <a:graphicData uri="http://schemas.openxmlformats.org/drawingml/2006/table">
            <a:tbl>
              <a:tblPr/>
              <a:tblGrid>
                <a:gridCol w="745141">
                  <a:extLst>
                    <a:ext uri="{9D8B030D-6E8A-4147-A177-3AD203B41FA5}">
                      <a16:colId xmlns:a16="http://schemas.microsoft.com/office/drawing/2014/main" val="542177394"/>
                    </a:ext>
                  </a:extLst>
                </a:gridCol>
                <a:gridCol w="546630">
                  <a:extLst>
                    <a:ext uri="{9D8B030D-6E8A-4147-A177-3AD203B41FA5}">
                      <a16:colId xmlns:a16="http://schemas.microsoft.com/office/drawing/2014/main" val="3594333603"/>
                    </a:ext>
                  </a:extLst>
                </a:gridCol>
                <a:gridCol w="546630">
                  <a:extLst>
                    <a:ext uri="{9D8B030D-6E8A-4147-A177-3AD203B41FA5}">
                      <a16:colId xmlns:a16="http://schemas.microsoft.com/office/drawing/2014/main" val="2918746990"/>
                    </a:ext>
                  </a:extLst>
                </a:gridCol>
                <a:gridCol w="546630">
                  <a:extLst>
                    <a:ext uri="{9D8B030D-6E8A-4147-A177-3AD203B41FA5}">
                      <a16:colId xmlns:a16="http://schemas.microsoft.com/office/drawing/2014/main" val="2540513928"/>
                    </a:ext>
                  </a:extLst>
                </a:gridCol>
                <a:gridCol w="546630">
                  <a:extLst>
                    <a:ext uri="{9D8B030D-6E8A-4147-A177-3AD203B41FA5}">
                      <a16:colId xmlns:a16="http://schemas.microsoft.com/office/drawing/2014/main" val="3499823995"/>
                    </a:ext>
                  </a:extLst>
                </a:gridCol>
                <a:gridCol w="546630">
                  <a:extLst>
                    <a:ext uri="{9D8B030D-6E8A-4147-A177-3AD203B41FA5}">
                      <a16:colId xmlns:a16="http://schemas.microsoft.com/office/drawing/2014/main" val="1628903289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mu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JK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PJK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Med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Tip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Ht</a:t>
                      </a:r>
                    </a:p>
                  </a:txBody>
                  <a:tcPr marL="38159" marR="38159" marT="76319" marB="763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245960"/>
                  </a:ext>
                </a:extLst>
              </a:tr>
              <a:tr h="284966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m=n=10 p=2</a:t>
                      </a:r>
                      <a:endParaRPr lang="en-US" sz="1400">
                        <a:effectLst/>
                      </a:endParaRPr>
                    </a:p>
                  </a:txBody>
                  <a:tcPr marL="38159" marR="38159" marT="53423" marB="53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833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0.013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65894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1.95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0.272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0.295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0.338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0.405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0.226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3.25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0.498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0.515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0.638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0.678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0.485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110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5.45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0.726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0.733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0.879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0.845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0.738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20790"/>
                  </a:ext>
                </a:extLst>
              </a:tr>
              <a:tr h="210312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effectLst/>
                        </a:rPr>
                        <a:t>m=n=10 p=4</a:t>
                      </a:r>
                      <a:endParaRPr lang="en-US" sz="1400" dirty="0">
                        <a:effectLst/>
                      </a:endParaRP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64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0.046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0.013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0624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1.95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0.177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0.195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0.214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0.308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0.338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302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3.25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0.355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0.383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0.477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0.582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0.670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708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5.45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0.622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0.641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0.767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0.809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0.908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11170"/>
                  </a:ext>
                </a:extLst>
              </a:tr>
              <a:tr h="210312">
                <a:tc gridSpan="6"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m=n=10 p=18</a:t>
                      </a:r>
                      <a:endParaRPr lang="en-US" sz="1400">
                        <a:effectLst/>
                      </a:endParaRP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333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0.053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0.049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0.061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0.050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2684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1.95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0.100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0.118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0.094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0.161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0.095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0605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3.25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0.182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0.208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0.172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0.309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0.137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415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5.45</a:t>
                      </a:r>
                    </a:p>
                  </a:txBody>
                  <a:tcPr marL="73266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0.381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0.401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0.549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0.207</a:t>
                      </a:r>
                    </a:p>
                  </a:txBody>
                  <a:tcPr marL="38159" marR="3815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48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42F4C6-A20B-9842-92A5-CB6F20B1D818}"/>
                  </a:ext>
                </a:extLst>
              </p:cNvPr>
              <p:cNvSpPr txBox="1"/>
              <p:nvPr/>
            </p:nvSpPr>
            <p:spPr>
              <a:xfrm>
                <a:off x="6096000" y="457198"/>
                <a:ext cx="1832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42F4C6-A20B-9842-92A5-CB6F20B1D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7198"/>
                <a:ext cx="1832296" cy="276999"/>
              </a:xfrm>
              <a:prstGeom prst="rect">
                <a:avLst/>
              </a:prstGeom>
              <a:blipFill>
                <a:blip r:embed="rId3"/>
                <a:stretch>
                  <a:fillRect l="-2778" t="-9091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691F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36185</TotalTime>
  <Words>1307</Words>
  <Application>Microsoft Macintosh PowerPoint</Application>
  <PresentationFormat>Widescreen</PresentationFormat>
  <Paragraphs>512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Roboto</vt:lpstr>
      <vt:lpstr>Office Theme</vt:lpstr>
      <vt:lpstr>Multivariate Two sample Hypothesis Testing</vt:lpstr>
      <vt:lpstr>Introduction: Multivariate Two sample Hypothesis Testing</vt:lpstr>
      <vt:lpstr>Extending of Wilcoxon Rank Sum Test: Jereckova-Kalina (JK) Test</vt:lpstr>
      <vt:lpstr>Permutated Jereckova-Kalina (PJK) Test</vt:lpstr>
      <vt:lpstr>Using all Xi</vt:lpstr>
      <vt:lpstr>Hotelling Two-sample Test</vt:lpstr>
      <vt:lpstr>MC Experiment</vt:lpstr>
      <vt:lpstr>Results: Normal Distribution</vt:lpstr>
      <vt:lpstr>Results: Cauchy Distribution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Simulator</dc:title>
  <dc:creator>Nikolay Simakov</dc:creator>
  <cp:lastModifiedBy>Nikolay Simakov</cp:lastModifiedBy>
  <cp:revision>117</cp:revision>
  <cp:lastPrinted>2017-11-27T16:16:58Z</cp:lastPrinted>
  <dcterms:created xsi:type="dcterms:W3CDTF">2017-05-09T16:25:12Z</dcterms:created>
  <dcterms:modified xsi:type="dcterms:W3CDTF">2020-11-23T22:57:38Z</dcterms:modified>
</cp:coreProperties>
</file>