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7" r:id="rId6"/>
    <p:sldId id="262" r:id="rId7"/>
    <p:sldId id="264" r:id="rId8"/>
    <p:sldId id="265" r:id="rId9"/>
    <p:sldId id="257" r:id="rId10"/>
    <p:sldId id="258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9652-DFEE-4070-9678-EDC15E670A92}" type="datetimeFigureOut">
              <a:rPr lang="pt-BR" smtClean="0"/>
              <a:pPr/>
              <a:t>21/12/2017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AC2-AAE9-4CDD-A984-E4BD2E3173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400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9652-DFEE-4070-9678-EDC15E670A92}" type="datetimeFigureOut">
              <a:rPr lang="pt-BR" smtClean="0"/>
              <a:pPr/>
              <a:t>21/12/2017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AC2-AAE9-4CDD-A984-E4BD2E3173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89269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9652-DFEE-4070-9678-EDC15E670A92}" type="datetimeFigureOut">
              <a:rPr lang="pt-BR" smtClean="0"/>
              <a:pPr/>
              <a:t>21/12/2017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AC2-AAE9-4CDD-A984-E4BD2E3173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969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9652-DFEE-4070-9678-EDC15E670A92}" type="datetimeFigureOut">
              <a:rPr lang="pt-BR" smtClean="0"/>
              <a:pPr/>
              <a:t>21/12/2017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AC2-AAE9-4CDD-A984-E4BD2E3173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9151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9652-DFEE-4070-9678-EDC15E670A92}" type="datetimeFigureOut">
              <a:rPr lang="pt-BR" smtClean="0"/>
              <a:pPr/>
              <a:t>21/12/2017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AC2-AAE9-4CDD-A984-E4BD2E3173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04059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9652-DFEE-4070-9678-EDC15E670A92}" type="datetimeFigureOut">
              <a:rPr lang="pt-BR" smtClean="0"/>
              <a:pPr/>
              <a:t>21/12/2017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AC2-AAE9-4CDD-A984-E4BD2E3173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1336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9652-DFEE-4070-9678-EDC15E670A92}" type="datetimeFigureOut">
              <a:rPr lang="pt-BR" smtClean="0"/>
              <a:pPr/>
              <a:t>21/12/2017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AC2-AAE9-4CDD-A984-E4BD2E3173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3150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9652-DFEE-4070-9678-EDC15E670A92}" type="datetimeFigureOut">
              <a:rPr lang="pt-BR" smtClean="0"/>
              <a:pPr/>
              <a:t>21/12/2017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AC2-AAE9-4CDD-A984-E4BD2E3173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9064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9652-DFEE-4070-9678-EDC15E670A92}" type="datetimeFigureOut">
              <a:rPr lang="pt-BR" smtClean="0"/>
              <a:pPr/>
              <a:t>21/12/2017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AC2-AAE9-4CDD-A984-E4BD2E3173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9439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9652-DFEE-4070-9678-EDC15E670A92}" type="datetimeFigureOut">
              <a:rPr lang="pt-BR" smtClean="0"/>
              <a:pPr/>
              <a:t>21/12/2017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AC2-AAE9-4CDD-A984-E4BD2E3173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08695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29652-DFEE-4070-9678-EDC15E670A92}" type="datetimeFigureOut">
              <a:rPr lang="pt-BR" smtClean="0"/>
              <a:pPr/>
              <a:t>21/12/2017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AC2-AAE9-4CDD-A984-E4BD2E3173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3323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29652-DFEE-4070-9678-EDC15E670A92}" type="datetimeFigureOut">
              <a:rPr lang="pt-BR" smtClean="0"/>
              <a:pPr/>
              <a:t>21/12/2017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8AAC2-AAE9-4CDD-A984-E4BD2E3173F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26673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6706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67864060"/>
              </p:ext>
            </p:extLst>
          </p:nvPr>
        </p:nvGraphicFramePr>
        <p:xfrm>
          <a:off x="179512" y="908720"/>
          <a:ext cx="8496943" cy="5675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615"/>
                <a:gridCol w="2952328"/>
              </a:tblGrid>
              <a:tr h="629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Representante 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do</a:t>
                      </a:r>
                      <a:r>
                        <a:rPr lang="pt-BR" sz="1800" b="0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 Poder Executivo Municipal</a:t>
                      </a:r>
                      <a:endParaRPr lang="pt-BR" sz="18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29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Representante </a:t>
                      </a: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da</a:t>
                      </a:r>
                      <a:r>
                        <a:rPr lang="pt-BR" sz="1800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 Secretaria Municipal de Educação</a:t>
                      </a:r>
                      <a:endParaRPr lang="pt-BR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Mariene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Mab</a:t>
                      </a:r>
                      <a:endParaRPr lang="pt-BR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29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Representante </a:t>
                      </a: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 de Diretores</a:t>
                      </a:r>
                      <a:endParaRPr lang="pt-BR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Eliane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Ilza</a:t>
                      </a:r>
                      <a:endParaRPr lang="pt-BR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29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Representante </a:t>
                      </a: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dos Funcionários</a:t>
                      </a:r>
                      <a:endParaRPr lang="pt-BR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Jaiane</a:t>
                      </a:r>
                      <a:endParaRPr lang="pt-BR" sz="180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015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Representante dos </a:t>
                      </a: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Professores</a:t>
                      </a:r>
                      <a:endParaRPr lang="pt-BR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Daíza</a:t>
                      </a: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Taíza</a:t>
                      </a:r>
                      <a:endParaRPr lang="pt-BR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29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Representante </a:t>
                      </a: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de</a:t>
                      </a:r>
                      <a:r>
                        <a:rPr lang="pt-BR" sz="1800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 Pais</a:t>
                      </a:r>
                      <a:endParaRPr lang="pt-BR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Rivanildo</a:t>
                      </a:r>
                      <a:endParaRPr lang="pt-BR" sz="1800" dirty="0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Maria do Socorro (</a:t>
                      </a:r>
                      <a:r>
                        <a:rPr lang="pt-BR" sz="1800" dirty="0" err="1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Nenza</a:t>
                      </a: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)</a:t>
                      </a:r>
                      <a:endParaRPr lang="pt-BR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29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Representante </a:t>
                      </a: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de</a:t>
                      </a:r>
                      <a:r>
                        <a:rPr lang="pt-BR" sz="1800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 Alunos</a:t>
                      </a:r>
                      <a:endParaRPr lang="pt-BR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29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Representante </a:t>
                      </a: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do</a:t>
                      </a:r>
                      <a:r>
                        <a:rPr lang="pt-BR" sz="1800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 CME</a:t>
                      </a:r>
                      <a:endParaRPr lang="pt-BR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Francisco Neto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Valquíria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29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Representante </a:t>
                      </a: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do</a:t>
                      </a:r>
                      <a:r>
                        <a:rPr lang="pt-BR" sz="1800" baseline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 Conselho Tutelar</a:t>
                      </a:r>
                      <a:endParaRPr lang="pt-BR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Marlene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Elian</a:t>
                      </a:r>
                      <a:endParaRPr lang="pt-BR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79512" y="260648"/>
            <a:ext cx="896448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PERÍODO DE VIGENCIA DA COMISSÃO DO FUNDEB                         2018 A 2019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xmlns="" val="12722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7920880" cy="105156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O que é o CME? 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988840"/>
            <a:ext cx="7992888" cy="418795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pt-BR" dirty="0" smtClean="0"/>
              <a:t>            É o órgão do sistema responsável pela legislação educacional, que regulamenta, fiscaliza e propõe medidas para melhoria das políticas educacionais. É também um instrumento de ação social atendendo a demandas da sociedade quanto a transparência no uso dos recursos e a qualificação dos serviços públicos educacionais. A sociedade, representada no conselho, torna-se vigilante na defesa do direito de todos à educação de qualidade e na observância dos regulamentos e leis federais.</a:t>
            </a:r>
          </a:p>
          <a:p>
            <a:pPr algn="just">
              <a:buNone/>
            </a:pPr>
            <a:endParaRPr lang="pt-BR" dirty="0" smtClean="0"/>
          </a:p>
          <a:p>
            <a:pPr algn="just">
              <a:buNone/>
            </a:pPr>
            <a:endParaRPr lang="pt-BR" dirty="0" smtClean="0"/>
          </a:p>
          <a:p>
            <a:pPr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2291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620688"/>
            <a:ext cx="7920880" cy="105156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Objetivo da reunião: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1988840"/>
            <a:ext cx="7992888" cy="418795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pt-BR" dirty="0" smtClean="0"/>
              <a:t>            Reconstituir a comissão responsável pelas ações do CME, de preferencialmente, por diferentes representações efetivas da educação e da sociedade com vistas a dividir com a população a preocupação com a educação municipal na busca de alternativas para os problemas existentes, evitando vínculo com partidos políticos.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83780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183880" cy="62068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 smtClean="0">
                <a:solidFill>
                  <a:schemeClr val="tx1"/>
                </a:solidFill>
              </a:rPr>
              <a:t>Atribuições;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980728"/>
            <a:ext cx="8075240" cy="587727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630238" algn="just">
              <a:buFont typeface="Wingdings" pitchFamily="2" charset="2"/>
              <a:buChar char="§"/>
            </a:pPr>
            <a:r>
              <a:rPr lang="pt-BR" sz="2400" dirty="0" smtClean="0">
                <a:cs typeface="Arial" pitchFamily="34" charset="0"/>
              </a:rPr>
              <a:t> Atuar na defesa dos direitos educacionais assegurados nas leis vigentes; </a:t>
            </a:r>
          </a:p>
          <a:p>
            <a:pPr marL="0" indent="630238" algn="just">
              <a:buFont typeface="Wingdings" pitchFamily="2" charset="2"/>
              <a:buChar char="§"/>
            </a:pPr>
            <a:r>
              <a:rPr lang="pt-BR" sz="2400" dirty="0" smtClean="0">
                <a:cs typeface="Arial" pitchFamily="34" charset="0"/>
              </a:rPr>
              <a:t> Sensibilizar os poderes públicos municipais quanto às responsabilidades no atendimento das demandas dos segmentos, em conformidade com as políticas públicas da educação;</a:t>
            </a:r>
          </a:p>
          <a:p>
            <a:pPr marL="0" indent="630238" algn="just">
              <a:buFont typeface="Wingdings" pitchFamily="2" charset="2"/>
              <a:buChar char="§"/>
            </a:pPr>
            <a:r>
              <a:rPr lang="pt-BR" sz="2400" dirty="0" smtClean="0">
                <a:cs typeface="Arial" pitchFamily="34" charset="0"/>
              </a:rPr>
              <a:t> Procurar formas de parcerias que defendam o direito de todos à educação de qualidade;</a:t>
            </a:r>
          </a:p>
          <a:p>
            <a:pPr marL="0" indent="630238" algn="just">
              <a:buFont typeface="Wingdings" pitchFamily="2" charset="2"/>
              <a:buChar char="§"/>
            </a:pPr>
            <a:r>
              <a:rPr lang="pt-BR" sz="2400" dirty="0" smtClean="0">
                <a:cs typeface="Arial" pitchFamily="34" charset="0"/>
              </a:rPr>
              <a:t> Municipalizar a preocupação na resolução dos problemas educacionais;</a:t>
            </a:r>
          </a:p>
          <a:p>
            <a:pPr marL="0" indent="630238" algn="just">
              <a:buFont typeface="Wingdings" pitchFamily="2" charset="2"/>
              <a:buChar char="§"/>
            </a:pPr>
            <a:r>
              <a:rPr lang="pt-BR" sz="2400" dirty="0" smtClean="0">
                <a:cs typeface="Arial" pitchFamily="34" charset="0"/>
              </a:rPr>
              <a:t> Participar da formulação, implantação, supervisão e avaliação da política educacional;</a:t>
            </a:r>
          </a:p>
          <a:p>
            <a:pPr marL="0" indent="630238" algn="just">
              <a:buFont typeface="Wingdings" pitchFamily="2" charset="2"/>
              <a:buChar char="§"/>
            </a:pPr>
            <a:r>
              <a:rPr lang="pt-BR" sz="2400" dirty="0" smtClean="0">
                <a:cs typeface="Arial" pitchFamily="34" charset="0"/>
              </a:rPr>
              <a:t> Estabelecer um elo interlocutor entre a sociedade e o poder público. </a:t>
            </a:r>
            <a:endParaRPr lang="pt-BR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775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548681"/>
            <a:ext cx="7772400" cy="305177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Reunião de recomposição do CME - </a:t>
            </a:r>
            <a:br>
              <a:rPr lang="pt-BR" dirty="0" smtClean="0">
                <a:solidFill>
                  <a:schemeClr val="tx1"/>
                </a:solidFill>
              </a:rPr>
            </a:br>
            <a:r>
              <a:rPr lang="pt-BR" dirty="0" smtClean="0">
                <a:solidFill>
                  <a:schemeClr val="tx1"/>
                </a:solidFill>
              </a:rPr>
              <a:t> ( Conselho Municipal de Educação)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3645024"/>
            <a:ext cx="7128792" cy="432048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pt-BR" sz="2800" dirty="0" smtClean="0">
                <a:solidFill>
                  <a:schemeClr val="tx1"/>
                </a:solidFill>
              </a:rPr>
              <a:t>Ibitiara, BA 21 de dezembro de 2017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146" name="AutoShape 2" descr="Resultado de imagem para imagem de reunião em coletivo bonequinh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148" name="AutoShape 4" descr="Resultado de imagem para imagem de reunião em coletivo bonequinh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150" name="Picture 6" descr="Imagem relacionada"/>
          <p:cNvPicPr>
            <a:picLocks noChangeAspect="1" noChangeArrowheads="1"/>
          </p:cNvPicPr>
          <p:nvPr/>
        </p:nvPicPr>
        <p:blipFill>
          <a:blip r:embed="rId2" cstate="print"/>
          <a:srcRect b="10803"/>
          <a:stretch>
            <a:fillRect/>
          </a:stretch>
        </p:blipFill>
        <p:spPr bwMode="auto">
          <a:xfrm>
            <a:off x="2699792" y="4111352"/>
            <a:ext cx="3275856" cy="2746648"/>
          </a:xfrm>
          <a:prstGeom prst="rect">
            <a:avLst/>
          </a:prstGeom>
          <a:noFill/>
        </p:spPr>
      </p:pic>
      <p:sp>
        <p:nvSpPr>
          <p:cNvPr id="7" name="CaixaDeTexto 6"/>
          <p:cNvSpPr txBox="1"/>
          <p:nvPr/>
        </p:nvSpPr>
        <p:spPr>
          <a:xfrm>
            <a:off x="3491880" y="4941168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 smtClean="0"/>
              <a:t>CME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xmlns="" val="388976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9552" y="476672"/>
            <a:ext cx="8183880" cy="504056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pt-BR" b="0" dirty="0" smtClean="0">
                <a:solidFill>
                  <a:schemeClr val="tx1"/>
                </a:solidFill>
              </a:rPr>
              <a:t>Funções do CME</a:t>
            </a:r>
            <a:endParaRPr lang="pt-BR" b="0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11560" y="1196752"/>
            <a:ext cx="8075240" cy="5400600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62500" lnSpcReduction="20000"/>
          </a:bodyPr>
          <a:lstStyle/>
          <a:p>
            <a:pPr algn="just"/>
            <a:r>
              <a:rPr lang="pt-BR" sz="3400" b="1" u="sng" dirty="0" smtClean="0"/>
              <a:t>Consultiva</a:t>
            </a:r>
            <a:r>
              <a:rPr lang="pt-BR" sz="3400" dirty="0" smtClean="0"/>
              <a:t> – Responder a consultas sobre alvará, credenciamento e leis educacionais e suas aplicações, submetidas a ele por entidades da sociedade pública ou civil (Secretaria Municipal da Educação, escolas, universidades, sindicatos, câmara municipal, Ministério Público), cidadão ou grupo de cidadãos.</a:t>
            </a:r>
          </a:p>
          <a:p>
            <a:pPr algn="just">
              <a:buNone/>
            </a:pPr>
            <a:r>
              <a:rPr lang="pt-BR" sz="3400" dirty="0" smtClean="0"/>
              <a:t> </a:t>
            </a:r>
          </a:p>
          <a:p>
            <a:pPr algn="just"/>
            <a:r>
              <a:rPr lang="pt-BR" sz="3400" dirty="0" smtClean="0"/>
              <a:t> </a:t>
            </a:r>
            <a:r>
              <a:rPr lang="pt-BR" sz="3400" b="1" u="sng" dirty="0" smtClean="0"/>
              <a:t>Deliberativa</a:t>
            </a:r>
            <a:r>
              <a:rPr lang="pt-BR" sz="3400" dirty="0" smtClean="0"/>
              <a:t> – essa atribuição deverá ser definida na lei que cria o conselho, que pode, por exemplo, aprovar regimentos e estatutos; autorizar cursos, séries ou ciclos; e deliberar sobre os currículos propostos pela secretaria.</a:t>
            </a:r>
          </a:p>
          <a:p>
            <a:pPr algn="just">
              <a:buNone/>
            </a:pPr>
            <a:endParaRPr lang="pt-BR" sz="3400" dirty="0" smtClean="0"/>
          </a:p>
          <a:p>
            <a:pPr algn="just"/>
            <a:r>
              <a:rPr lang="pt-BR" sz="3400" b="1" u="sng" dirty="0" smtClean="0"/>
              <a:t>Normativa</a:t>
            </a:r>
            <a:r>
              <a:rPr lang="pt-BR" sz="3400" dirty="0" smtClean="0"/>
              <a:t> – só é exercida quando existe o sistema de ensino próprio. Ele pode assim, elaborar normas complementares às nacionais em relação às diretrizes para regimento escolar, determinar critérios para acolhimento de alunos sem escolaridade e interpretar a legislação e as normas educacionais.</a:t>
            </a:r>
          </a:p>
        </p:txBody>
      </p:sp>
    </p:spTree>
    <p:extLst>
      <p:ext uri="{BB962C8B-B14F-4D97-AF65-F5344CB8AC3E}">
        <p14:creationId xmlns:p14="http://schemas.microsoft.com/office/powerpoint/2010/main" xmlns="" val="39682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560" y="548680"/>
            <a:ext cx="8183880" cy="105156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pt-BR" dirty="0" smtClean="0">
                <a:solidFill>
                  <a:schemeClr val="tx1"/>
                </a:solidFill>
              </a:rPr>
              <a:t>Decisão coletiva: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5536" y="1700808"/>
            <a:ext cx="8183880" cy="5157192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Presidente:</a:t>
            </a:r>
          </a:p>
          <a:p>
            <a:pPr marL="0" indent="0">
              <a:buNone/>
            </a:pPr>
            <a:r>
              <a:rPr lang="pt-BR" dirty="0" smtClean="0"/>
              <a:t>Francisco Neto</a:t>
            </a:r>
            <a:endParaRPr lang="pt-BR" dirty="0"/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 smtClean="0"/>
              <a:t>Vice Presidente:</a:t>
            </a:r>
          </a:p>
          <a:p>
            <a:pPr marL="0" indent="0">
              <a:buNone/>
            </a:pPr>
            <a:r>
              <a:rPr lang="pt-BR" dirty="0" smtClean="0"/>
              <a:t>Pe. </a:t>
            </a:r>
            <a:r>
              <a:rPr lang="pt-BR" dirty="0" err="1" smtClean="0"/>
              <a:t>Nicivaldo</a:t>
            </a:r>
            <a:endParaRPr lang="pt-BR" dirty="0" smtClean="0"/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Secretário:</a:t>
            </a:r>
          </a:p>
          <a:p>
            <a:pPr marL="0" indent="0">
              <a:buNone/>
            </a:pPr>
            <a:r>
              <a:rPr lang="pt-BR" dirty="0" smtClean="0"/>
              <a:t>Elizete</a:t>
            </a:r>
          </a:p>
          <a:p>
            <a:pPr marL="0" indent="0">
              <a:buNone/>
            </a:pP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1026" name="AutoShape 2" descr="Resultado de imagem para imagem de reunião em coletivo bonequinh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28" name="AutoShape 4" descr="Resultado de imagem para imagem de reunião em coletivo bonequinh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0" name="AutoShape 6" descr="Resultado de imagem para imagem de reunião em coletivo bonequinh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32" name="AutoShape 8" descr="Resultado de imagem para imagem de reunião em coletivo bonequinh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34" name="Picture 10" descr="http://www6.ensp.fiocruz.br/radis/sites/default/files/87/bonequinh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5652120" y="692696"/>
            <a:ext cx="3345160" cy="5760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6389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706960"/>
          </a:xfrm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pPr algn="ctr">
              <a:buNone/>
            </a:pPr>
            <a:r>
              <a:rPr lang="pt-BR" b="1" u="sng" dirty="0" smtClean="0"/>
              <a:t>COMBINADO:</a:t>
            </a:r>
          </a:p>
          <a:p>
            <a:pPr>
              <a:buNone/>
            </a:pPr>
            <a:r>
              <a:rPr lang="pt-BR" dirty="0" smtClean="0"/>
              <a:t>PROXIMO ENCONTRO: 28 DE DEZEMBRO DE 2017</a:t>
            </a:r>
          </a:p>
          <a:p>
            <a:endParaRPr lang="pt-BR" dirty="0" smtClean="0"/>
          </a:p>
          <a:p>
            <a:pPr>
              <a:buNone/>
            </a:pPr>
            <a:r>
              <a:rPr lang="pt-BR" dirty="0" smtClean="0"/>
              <a:t>ASSUNTO: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Portaria de quantitativo de alunos por turma</a:t>
            </a:r>
          </a:p>
          <a:p>
            <a:r>
              <a:rPr lang="pt-BR" dirty="0" smtClean="0"/>
              <a:t>Calendário escolar 2018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91593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132558160"/>
              </p:ext>
            </p:extLst>
          </p:nvPr>
        </p:nvGraphicFramePr>
        <p:xfrm>
          <a:off x="251520" y="537647"/>
          <a:ext cx="8568952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9298"/>
                <a:gridCol w="2839654"/>
              </a:tblGrid>
              <a:tr h="629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Representante da secretaria M. de </a:t>
                      </a:r>
                      <a:r>
                        <a:rPr lang="pt-BR" sz="1800" b="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Educação</a:t>
                      </a:r>
                      <a:endParaRPr lang="pt-BR" sz="18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Marineide</a:t>
                      </a:r>
                      <a:r>
                        <a:rPr lang="pt-BR" sz="18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Eva 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29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Representante dos professores da Educação Infantil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Valquíria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Maucilene</a:t>
                      </a:r>
                      <a:endParaRPr lang="pt-BR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29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Representante dos professores do Ensino Fundamental I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Elizete</a:t>
                      </a:r>
                      <a:endParaRPr lang="pt-BR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Adriana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29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Representante dos professores do Ensino Fundamental II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Francisco Neto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Luciana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015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Representante dos diretores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Ilza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Eliane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29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Representante dos coordenadores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Kátia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Darcy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29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Representante dos Trabalhadores em Educação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Taíza</a:t>
                      </a:r>
                      <a:endParaRPr lang="pt-BR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Daíza</a:t>
                      </a: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 </a:t>
                      </a:r>
                      <a:endParaRPr lang="pt-BR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29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Representante dos  pais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Rivanildo</a:t>
                      </a:r>
                      <a:endParaRPr lang="pt-BR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Mirandi</a:t>
                      </a:r>
                      <a:endParaRPr lang="pt-BR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29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Representante dos alunos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Carla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Marcelo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62946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Representante de instituição religiosa</a:t>
                      </a: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Pe</a:t>
                      </a:r>
                      <a:r>
                        <a:rPr lang="pt-BR" sz="18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pt-BR" sz="1800" dirty="0" err="1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Nicivaldo</a:t>
                      </a:r>
                      <a:endParaRPr lang="pt-BR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800" dirty="0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Times New Roman"/>
                        </a:rPr>
                        <a:t>Elizabete</a:t>
                      </a:r>
                      <a:endParaRPr lang="pt-BR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179512" y="260648"/>
            <a:ext cx="8964488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1200" b="1" dirty="0" smtClean="0"/>
              <a:t>PERÍODO DE VIGENCIA DA COMISSÃO DO CME                                    2018 A 2019</a:t>
            </a:r>
            <a:endParaRPr lang="pt-BR" sz="1200" b="1" dirty="0"/>
          </a:p>
        </p:txBody>
      </p:sp>
    </p:spTree>
    <p:extLst>
      <p:ext uri="{BB962C8B-B14F-4D97-AF65-F5344CB8AC3E}">
        <p14:creationId xmlns:p14="http://schemas.microsoft.com/office/powerpoint/2010/main" xmlns="" val="3576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482</Words>
  <Application>Microsoft Office PowerPoint</Application>
  <PresentationFormat>Apresentação na tela 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Slide 1</vt:lpstr>
      <vt:lpstr>O que é o CME? </vt:lpstr>
      <vt:lpstr>Objetivo da reunião:</vt:lpstr>
      <vt:lpstr>Atribuições;</vt:lpstr>
      <vt:lpstr>Reunião de recomposição do CME -   ( Conselho Municipal de Educação)</vt:lpstr>
      <vt:lpstr>Funções do CME</vt:lpstr>
      <vt:lpstr>Decisão coletiva: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mai-not</dc:creator>
  <cp:lastModifiedBy>Sec-06</cp:lastModifiedBy>
  <cp:revision>1</cp:revision>
  <dcterms:created xsi:type="dcterms:W3CDTF">2017-12-21T14:48:28Z</dcterms:created>
  <dcterms:modified xsi:type="dcterms:W3CDTF">2017-12-21T19:46:52Z</dcterms:modified>
</cp:coreProperties>
</file>