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3" r:id="rId3"/>
    <p:sldId id="275" r:id="rId4"/>
    <p:sldId id="257" r:id="rId5"/>
    <p:sldId id="258" r:id="rId6"/>
    <p:sldId id="276" r:id="rId7"/>
    <p:sldId id="260" r:id="rId8"/>
    <p:sldId id="261" r:id="rId9"/>
    <p:sldId id="259" r:id="rId10"/>
    <p:sldId id="263" r:id="rId11"/>
    <p:sldId id="262" r:id="rId12"/>
    <p:sldId id="264" r:id="rId13"/>
    <p:sldId id="265" r:id="rId14"/>
    <p:sldId id="272" r:id="rId15"/>
    <p:sldId id="270" r:id="rId16"/>
    <p:sldId id="274" r:id="rId17"/>
    <p:sldId id="266" r:id="rId18"/>
    <p:sldId id="268" r:id="rId19"/>
    <p:sldId id="27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77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5158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173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6593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572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561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972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698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969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38589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076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F8FA-EED7-45BA-8F49-8FAE934F3B01}" type="datetimeFigureOut">
              <a:rPr lang="pt-BR" smtClean="0"/>
              <a:pPr/>
              <a:t>25/08/2015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B8F9-4735-4322-8FE9-A16CA9C38F8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3439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>Documentos para Prestação de Contas Mais Educação, de acordo com a </a:t>
            </a:r>
            <a:r>
              <a:rPr lang="pt-BR" b="1" dirty="0"/>
              <a:t>Resolução FNDE nº 15 de 10 de julho de 2014,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r>
              <a:rPr lang="pt-BR" sz="8800" b="1" dirty="0" smtClean="0">
                <a:solidFill>
                  <a:schemeClr val="tx1"/>
                </a:solidFill>
              </a:rPr>
              <a:t>PDDE</a:t>
            </a:r>
            <a:endParaRPr lang="pt-BR" sz="8800" b="1" dirty="0">
              <a:solidFill>
                <a:schemeClr val="tx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395536" y="1700808"/>
            <a:ext cx="5400600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9º </a:t>
            </a:r>
            <a:r>
              <a:rPr lang="pt-BR" dirty="0"/>
              <a:t>DOCUMENTO</a:t>
            </a:r>
          </a:p>
          <a:p>
            <a:r>
              <a:rPr lang="pt-BR" dirty="0" smtClean="0"/>
              <a:t>Notas </a:t>
            </a:r>
            <a:r>
              <a:rPr lang="pt-BR" dirty="0"/>
              <a:t>Fiscais de Compra </a:t>
            </a:r>
            <a:r>
              <a:rPr lang="pt-BR" b="1" u="sng" dirty="0" smtClean="0">
                <a:solidFill>
                  <a:srgbClr val="FF0000"/>
                </a:solidFill>
              </a:rPr>
              <a:t>(ORGANIZADAS MÊS A MÊS) </a:t>
            </a:r>
            <a:r>
              <a:rPr lang="pt-BR" dirty="0" smtClean="0"/>
              <a:t>(Eletrônica</a:t>
            </a:r>
            <a:r>
              <a:rPr lang="pt-BR" dirty="0"/>
              <a:t>) e de Serviços (Manual</a:t>
            </a:r>
            <a:r>
              <a:rPr lang="pt-BR" dirty="0" smtClean="0"/>
              <a:t>) - </a:t>
            </a:r>
            <a:r>
              <a:rPr lang="pt-BR" dirty="0"/>
              <a:t>Identificação de “Pago com recursos do (</a:t>
            </a:r>
            <a:r>
              <a:rPr lang="pt-BR" dirty="0" smtClean="0"/>
              <a:t>PDDE/EDUCAÇÃO INTEGRAL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10º DOCUMENTO</a:t>
            </a:r>
          </a:p>
          <a:p>
            <a:r>
              <a:rPr lang="pt-BR" dirty="0" smtClean="0"/>
              <a:t>Cópia </a:t>
            </a:r>
            <a:r>
              <a:rPr lang="pt-BR" dirty="0"/>
              <a:t>de cheque (somente nominal) de </a:t>
            </a:r>
            <a:r>
              <a:rPr lang="pt-BR" dirty="0" smtClean="0"/>
              <a:t>todas  </a:t>
            </a:r>
            <a:r>
              <a:rPr lang="pt-BR" dirty="0"/>
              <a:t>as despesas </a:t>
            </a:r>
            <a:r>
              <a:rPr lang="pt-BR" dirty="0" smtClean="0"/>
              <a:t>efetuadas </a:t>
            </a:r>
            <a:r>
              <a:rPr lang="pt-BR" b="1" u="sng" dirty="0">
                <a:solidFill>
                  <a:srgbClr val="FF0000"/>
                </a:solidFill>
              </a:rPr>
              <a:t>(ORGANIZADAS MÊS A MÊS) </a:t>
            </a:r>
            <a:r>
              <a:rPr lang="pt-BR" dirty="0" smtClean="0"/>
              <a:t>. </a:t>
            </a:r>
            <a:r>
              <a:rPr lang="pt-BR" dirty="0"/>
              <a:t>Um cheque para </a:t>
            </a:r>
            <a:r>
              <a:rPr lang="pt-BR" dirty="0" smtClean="0"/>
              <a:t>cada despesa</a:t>
            </a:r>
            <a:r>
              <a:rPr lang="pt-BR" dirty="0"/>
              <a:t>. Para o Mais Educação e FEFS um cheque para cada </a:t>
            </a:r>
            <a:r>
              <a:rPr lang="pt-BR" dirty="0" smtClean="0"/>
              <a:t>monitor/</a:t>
            </a:r>
            <a:r>
              <a:rPr lang="pt-BR" dirty="0" err="1" smtClean="0"/>
              <a:t>oficineiro</a:t>
            </a:r>
            <a:r>
              <a:rPr lang="pt-BR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dirty="0" smtClean="0"/>
              <a:t>11º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Extrato Bancário do exercício (conta corrente e </a:t>
            </a:r>
            <a:r>
              <a:rPr lang="pt-BR" dirty="0" smtClean="0"/>
              <a:t>aplicação.</a:t>
            </a:r>
          </a:p>
          <a:p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6300192" y="404664"/>
            <a:ext cx="2736304" cy="59093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OBSERVAÇÃO:</a:t>
            </a:r>
            <a:endParaRPr lang="pt-BR" dirty="0"/>
          </a:p>
          <a:p>
            <a:r>
              <a:rPr lang="pt-BR" u="sng" dirty="0"/>
              <a:t>A Nota Fiscal tem que constar:</a:t>
            </a:r>
            <a:endParaRPr lang="pt-BR" dirty="0"/>
          </a:p>
          <a:p>
            <a:pPr lvl="0"/>
            <a:r>
              <a:rPr lang="pt-BR" dirty="0"/>
              <a:t> Razão Social em nome da APM da Escola;</a:t>
            </a:r>
          </a:p>
          <a:p>
            <a:pPr lvl="0"/>
            <a:r>
              <a:rPr lang="pt-BR" dirty="0"/>
              <a:t> Carimbo de </a:t>
            </a:r>
            <a:r>
              <a:rPr lang="pt-BR" b="1" dirty="0"/>
              <a:t>Atesto que o Material Foi Recebido</a:t>
            </a:r>
            <a:r>
              <a:rPr lang="pt-BR" dirty="0"/>
              <a:t> ou </a:t>
            </a:r>
            <a:r>
              <a:rPr lang="pt-BR" b="1" dirty="0"/>
              <a:t>Atesto que o Serviço foi prestado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 Carimbo de </a:t>
            </a:r>
            <a:r>
              <a:rPr lang="pt-BR" b="1" dirty="0"/>
              <a:t>PAGUE-SE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 O Recebido por parte da empresa;</a:t>
            </a:r>
          </a:p>
          <a:p>
            <a:pPr lvl="0"/>
            <a:r>
              <a:rPr lang="pt-BR" dirty="0"/>
              <a:t> Carimbo específico do Programa/Ação: Exemplo: PDDE/EDUCAÇÃO INTEGRAL, PDDE/ENSINO MÉDIO INOVADOR, PDDE/QUALIDADE, </a:t>
            </a:r>
            <a:r>
              <a:rPr lang="pt-BR" dirty="0" smtClean="0"/>
              <a:t>PDDE/CAMPO, </a:t>
            </a:r>
            <a:r>
              <a:rPr lang="pt-BR" dirty="0"/>
              <a:t>PDDE/ACESSIBILIDADE;</a:t>
            </a:r>
          </a:p>
          <a:p>
            <a:endParaRPr lang="pt-BR" dirty="0"/>
          </a:p>
        </p:txBody>
      </p:sp>
      <p:sp>
        <p:nvSpPr>
          <p:cNvPr id="5" name="Seta em curva para baixo 4"/>
          <p:cNvSpPr/>
          <p:nvPr/>
        </p:nvSpPr>
        <p:spPr>
          <a:xfrm rot="20205114">
            <a:off x="4165095" y="636141"/>
            <a:ext cx="2301734" cy="62830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23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12º DOCUMENTO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979712" y="905544"/>
            <a:ext cx="555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Consolidação de pesquisa de preços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dirty="0"/>
              <a:t>Anexar </a:t>
            </a:r>
            <a:r>
              <a:rPr lang="pt-BR" b="1" dirty="0"/>
              <a:t>a cada </a:t>
            </a:r>
            <a:r>
              <a:rPr lang="pt-BR" dirty="0"/>
              <a:t>nota fiscal a </a:t>
            </a:r>
            <a:r>
              <a:rPr lang="pt-BR" b="1" dirty="0"/>
              <a:t>“Consolidação de Pesquisa de Preço</a:t>
            </a:r>
            <a:r>
              <a:rPr lang="pt-BR" b="1" dirty="0" smtClean="0"/>
              <a:t>” </a:t>
            </a:r>
            <a:r>
              <a:rPr lang="pt-BR" b="1" u="sng" dirty="0">
                <a:solidFill>
                  <a:srgbClr val="FF0000"/>
                </a:solidFill>
              </a:rPr>
              <a:t>(ORGANIZADAS MÊS A MÊS)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8" y="2105873"/>
            <a:ext cx="5939862" cy="4194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809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13º DOCUMENTO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55776" y="1196752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COMPROVANTE DE BENEFICIOS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467544" y="1897650"/>
            <a:ext cx="2808312" cy="4247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Registrar os materiais e </a:t>
            </a:r>
            <a:r>
              <a:rPr lang="pt-BR" dirty="0" smtClean="0"/>
              <a:t>bens fornecidos </a:t>
            </a:r>
            <a:r>
              <a:rPr lang="pt-BR" dirty="0"/>
              <a:t>e ou serviços prestados.</a:t>
            </a:r>
          </a:p>
          <a:p>
            <a:r>
              <a:rPr lang="pt-BR" dirty="0"/>
              <a:t>➢ Ficar atento a soma total dos </a:t>
            </a:r>
            <a:r>
              <a:rPr lang="pt-BR" dirty="0" smtClean="0"/>
              <a:t>valores gastos</a:t>
            </a:r>
            <a:r>
              <a:rPr lang="pt-BR" dirty="0"/>
              <a:t>.</a:t>
            </a:r>
          </a:p>
          <a:p>
            <a:r>
              <a:rPr lang="pt-BR" dirty="0"/>
              <a:t>➢ Deve conter </a:t>
            </a:r>
            <a:r>
              <a:rPr lang="pt-BR" dirty="0" smtClean="0"/>
              <a:t> nome/assinatura </a:t>
            </a:r>
            <a:r>
              <a:rPr lang="pt-BR" dirty="0"/>
              <a:t>do</a:t>
            </a:r>
          </a:p>
          <a:p>
            <a:r>
              <a:rPr lang="pt-BR" dirty="0"/>
              <a:t>presidente como responsável pelas</a:t>
            </a:r>
          </a:p>
          <a:p>
            <a:r>
              <a:rPr lang="pt-BR" dirty="0"/>
              <a:t>informações.</a:t>
            </a:r>
          </a:p>
          <a:p>
            <a:r>
              <a:rPr lang="pt-BR" dirty="0"/>
              <a:t>➢ De conter </a:t>
            </a:r>
            <a:r>
              <a:rPr lang="pt-BR" dirty="0" smtClean="0"/>
              <a:t>nome/assinatura </a:t>
            </a:r>
            <a:r>
              <a:rPr lang="pt-BR" dirty="0"/>
              <a:t>do</a:t>
            </a:r>
          </a:p>
          <a:p>
            <a:r>
              <a:rPr lang="pt-BR" dirty="0"/>
              <a:t>funcionário ou Membro da APMF como</a:t>
            </a:r>
          </a:p>
          <a:p>
            <a:r>
              <a:rPr lang="pt-BR" dirty="0"/>
              <a:t>responsável pelo atesto.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869" y="1800132"/>
            <a:ext cx="4376539" cy="4442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71302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14º DOCUMENTO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699792" y="1477834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CONCILIAÇÃO BANCÁRIA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959" y="3460048"/>
            <a:ext cx="3919536" cy="269081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2" y="1847166"/>
            <a:ext cx="4544367" cy="3225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45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15º DOCUMENTO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475656" y="1484784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ATAS DAS </a:t>
            </a:r>
            <a:r>
              <a:rPr lang="pt-BR" dirty="0" smtClean="0"/>
              <a:t>REUNIÕES - </a:t>
            </a:r>
            <a:r>
              <a:rPr lang="pt-BR" b="1" u="sng" dirty="0">
                <a:solidFill>
                  <a:srgbClr val="FF0000"/>
                </a:solidFill>
              </a:rPr>
              <a:t>(ORGANIZADAS MÊS A MÊS) 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43608" y="1900245"/>
            <a:ext cx="75608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Deve-se realizar </a:t>
            </a:r>
            <a:r>
              <a:rPr lang="pt-BR" dirty="0" smtClean="0"/>
              <a:t>ATAS</a:t>
            </a:r>
            <a:r>
              <a:rPr lang="pt-BR" dirty="0"/>
              <a:t>, junto aos membros e/ou representantes da</a:t>
            </a:r>
          </a:p>
          <a:p>
            <a:r>
              <a:rPr lang="pt-BR" dirty="0"/>
              <a:t>comunidade escolar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➢ A </a:t>
            </a:r>
            <a:r>
              <a:rPr lang="pt-BR" dirty="0" smtClean="0"/>
              <a:t>ATA </a:t>
            </a:r>
            <a:r>
              <a:rPr lang="pt-BR" dirty="0"/>
              <a:t>a fim de selecionar os materiais e bens a serem adquiridos e</a:t>
            </a:r>
          </a:p>
          <a:p>
            <a:r>
              <a:rPr lang="pt-BR" dirty="0"/>
              <a:t>os serviços a serem contratados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➢ A </a:t>
            </a:r>
            <a:r>
              <a:rPr lang="pt-BR" dirty="0" smtClean="0"/>
              <a:t>ATA </a:t>
            </a:r>
            <a:r>
              <a:rPr lang="pt-BR" dirty="0"/>
              <a:t>para indicar o fornecedor e/ou prestadores vitoriosos e</a:t>
            </a:r>
          </a:p>
          <a:p>
            <a:r>
              <a:rPr lang="pt-BR" dirty="0"/>
              <a:t>explicar os critérios de escolha, pelo menor preço e/ou pela </a:t>
            </a:r>
            <a:r>
              <a:rPr lang="pt-BR" dirty="0" smtClean="0"/>
              <a:t>melhor  qualidade, bem como apontar os esclarecimentos considerados necessários. 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/>
              <a:t>A ATA para justificar qualquer alteração em relação as ações do Programa Mais Educação.</a:t>
            </a:r>
          </a:p>
          <a:p>
            <a:endParaRPr lang="pt-BR" dirty="0" smtClean="0"/>
          </a:p>
          <a:p>
            <a:r>
              <a:rPr lang="pt-BR" dirty="0" smtClean="0"/>
              <a:t>➢ </a:t>
            </a:r>
            <a:r>
              <a:rPr lang="pt-BR" dirty="0"/>
              <a:t>As ATAS deverão constar as assinaturas de todos os participantes.</a:t>
            </a:r>
          </a:p>
        </p:txBody>
      </p:sp>
    </p:spTree>
    <p:extLst>
      <p:ext uri="{BB962C8B-B14F-4D97-AF65-F5344CB8AC3E}">
        <p14:creationId xmlns="" xmlns:p14="http://schemas.microsoft.com/office/powerpoint/2010/main" val="17660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16º DOCUMENTO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11760" y="1412776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Termo de compromisso do(a) monitor(a) – Mais </a:t>
            </a:r>
            <a:r>
              <a:rPr lang="pt-BR" dirty="0" smtClean="0"/>
              <a:t>Educação.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04" y="1735941"/>
            <a:ext cx="4033440" cy="46267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688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17º DOCUMENTO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1872208" y="1196752"/>
            <a:ext cx="673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Recibo dos monitores, com frequência e relatório mensal das oficinas realizadas </a:t>
            </a:r>
            <a:r>
              <a:rPr lang="pt-BR" dirty="0" smtClean="0"/>
              <a:t>devidamente preenchidos </a:t>
            </a:r>
            <a:r>
              <a:rPr lang="pt-BR" dirty="0"/>
              <a:t>(Mais </a:t>
            </a:r>
            <a:r>
              <a:rPr lang="pt-BR" dirty="0" smtClean="0"/>
              <a:t>Educação), </a:t>
            </a:r>
            <a:r>
              <a:rPr lang="pt-BR" dirty="0"/>
              <a:t>junto com a respectiva cópia de cheque</a:t>
            </a:r>
            <a:r>
              <a:rPr lang="pt-BR" dirty="0" smtClean="0"/>
              <a:t>. </a:t>
            </a:r>
            <a:r>
              <a:rPr lang="pt-BR" b="1" u="sng" dirty="0">
                <a:solidFill>
                  <a:srgbClr val="FF0000"/>
                </a:solidFill>
              </a:rPr>
              <a:t>(</a:t>
            </a:r>
            <a:r>
              <a:rPr lang="pt-BR" b="1" u="sng" dirty="0" smtClean="0">
                <a:solidFill>
                  <a:srgbClr val="FF0000"/>
                </a:solidFill>
              </a:rPr>
              <a:t>ORGANIZADOS </a:t>
            </a:r>
            <a:r>
              <a:rPr lang="pt-BR" b="1" u="sng" dirty="0">
                <a:solidFill>
                  <a:srgbClr val="FF0000"/>
                </a:solidFill>
              </a:rPr>
              <a:t>MÊS A MÊS</a:t>
            </a:r>
            <a:r>
              <a:rPr lang="pt-BR" b="1" u="sng" dirty="0" smtClean="0">
                <a:solidFill>
                  <a:srgbClr val="FF0000"/>
                </a:solidFill>
              </a:rPr>
              <a:t>). 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45" y="2099408"/>
            <a:ext cx="4356484" cy="31512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7" y="2276872"/>
            <a:ext cx="3422578" cy="407998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33518" y="5293204"/>
            <a:ext cx="4482498" cy="14465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b="1" dirty="0"/>
              <a:t>IMPORTANTE!!!!</a:t>
            </a:r>
            <a:endParaRPr lang="pt-BR" sz="1400" dirty="0"/>
          </a:p>
          <a:p>
            <a:r>
              <a:rPr lang="pt-BR" sz="1400" dirty="0"/>
              <a:t>O Valor recebido pelo </a:t>
            </a:r>
            <a:r>
              <a:rPr lang="pt-BR" sz="1400" b="1" dirty="0"/>
              <a:t>MONITOR (atividade não remunerada) </a:t>
            </a:r>
            <a:r>
              <a:rPr lang="pt-BR" sz="1400" dirty="0"/>
              <a:t>não configura Pagamento e sim ressarcimento de despesas com alimentação e transporte, regido pela </a:t>
            </a:r>
            <a:r>
              <a:rPr lang="pt-BR" sz="1400" b="1" dirty="0"/>
              <a:t>LEI FEDERAL Nº9.608 de 02/08/1998</a:t>
            </a:r>
            <a:r>
              <a:rPr lang="pt-BR" sz="14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49185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375756" y="17934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18º DOCUMENTO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78687" y="648361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OFICIO DE SOLICITAÇÃO DE </a:t>
            </a:r>
            <a:r>
              <a:rPr lang="pt-BR" dirty="0" smtClean="0"/>
              <a:t>REPROGRAMAÇÃO</a:t>
            </a:r>
          </a:p>
          <a:p>
            <a:pPr algn="ctr"/>
            <a:r>
              <a:rPr lang="pt-BR" dirty="0" smtClean="0"/>
              <a:t>(quando houver)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7380312" y="1484784"/>
            <a:ext cx="1656184" cy="34163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 valor a reprogramar, deve ser somado ao rendimento.</a:t>
            </a:r>
          </a:p>
          <a:p>
            <a:r>
              <a:rPr lang="pt-BR" dirty="0"/>
              <a:t>➢ Deve ser assinado pelo presidente da APMF e encaminhado ao secretário</a:t>
            </a:r>
          </a:p>
          <a:p>
            <a:r>
              <a:rPr lang="pt-BR" dirty="0" smtClean="0"/>
              <a:t>de </a:t>
            </a:r>
            <a:r>
              <a:rPr lang="pt-BR" dirty="0"/>
              <a:t>educação.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91017" y="1700808"/>
            <a:ext cx="660927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Atenção!</a:t>
            </a:r>
          </a:p>
          <a:p>
            <a:pPr algn="just"/>
            <a:r>
              <a:rPr lang="pt-BR" dirty="0"/>
              <a:t>➢ Os recursos do PDDE não utilizados no ano em que foram </a:t>
            </a:r>
            <a:r>
              <a:rPr lang="pt-BR" dirty="0" smtClean="0"/>
              <a:t>repassados devem </a:t>
            </a:r>
            <a:r>
              <a:rPr lang="pt-BR" dirty="0"/>
              <a:t>ser reprogramados para o ano seguinte.</a:t>
            </a:r>
          </a:p>
          <a:p>
            <a:pPr algn="just"/>
            <a:r>
              <a:rPr lang="pt-BR" dirty="0"/>
              <a:t>➢ No entanto, a partir de 2013, se o saldo apurado em 31 de dezembro </a:t>
            </a:r>
            <a:r>
              <a:rPr lang="pt-BR" dirty="0" smtClean="0"/>
              <a:t>for superior </a:t>
            </a:r>
            <a:r>
              <a:rPr lang="pt-BR" dirty="0"/>
              <a:t>a 30% (trinta por cento) do total de recursos disponíveis no </a:t>
            </a:r>
            <a:r>
              <a:rPr lang="pt-BR" dirty="0" smtClean="0"/>
              <a:t>exercício, o </a:t>
            </a:r>
            <a:r>
              <a:rPr lang="pt-BR" dirty="0"/>
              <a:t>valor que exceder esse percentual será deduzido do(s) </a:t>
            </a:r>
            <a:r>
              <a:rPr lang="pt-BR" dirty="0" smtClean="0"/>
              <a:t>próximo(s) repasse(s</a:t>
            </a:r>
            <a:r>
              <a:rPr lang="pt-BR" dirty="0"/>
              <a:t>).</a:t>
            </a:r>
          </a:p>
          <a:p>
            <a:pPr algn="just"/>
            <a:r>
              <a:rPr lang="pt-BR" dirty="0"/>
              <a:t>➢ No caso de o saldo apurado em 31 de dezembro ser inferior a 30% do </a:t>
            </a:r>
            <a:r>
              <a:rPr lang="pt-BR" dirty="0" smtClean="0"/>
              <a:t>total de </a:t>
            </a:r>
            <a:r>
              <a:rPr lang="pt-BR" dirty="0"/>
              <a:t>recursos disponíveis no exercício, não haverá desconto do repasse do </a:t>
            </a:r>
            <a:r>
              <a:rPr lang="pt-BR" dirty="0" smtClean="0"/>
              <a:t>ano seguinte</a:t>
            </a:r>
            <a:r>
              <a:rPr lang="pt-BR" dirty="0"/>
              <a:t>.</a:t>
            </a:r>
          </a:p>
          <a:p>
            <a:pPr algn="just"/>
            <a:r>
              <a:rPr lang="pt-BR" dirty="0"/>
              <a:t>➢ Essa nova regra visa incentivar a utilização dos recursos no ano do </a:t>
            </a:r>
            <a:r>
              <a:rPr lang="pt-BR" dirty="0" smtClean="0"/>
              <a:t>repasse, evitando </a:t>
            </a:r>
            <a:r>
              <a:rPr lang="pt-BR" dirty="0"/>
              <a:t>o retardamento na execução do programa e, assim, garantir </a:t>
            </a:r>
            <a:r>
              <a:rPr lang="pt-BR" dirty="0" smtClean="0"/>
              <a:t>a melhoria </a:t>
            </a:r>
            <a:r>
              <a:rPr lang="pt-BR" dirty="0"/>
              <a:t>da infraestrutura física e pedagógica do estabelecimento de ensino.</a:t>
            </a:r>
          </a:p>
        </p:txBody>
      </p:sp>
    </p:spTree>
    <p:extLst>
      <p:ext uri="{BB962C8B-B14F-4D97-AF65-F5344CB8AC3E}">
        <p14:creationId xmlns="" xmlns:p14="http://schemas.microsoft.com/office/powerpoint/2010/main" val="22646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55776" y="548680"/>
            <a:ext cx="482453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Informações Complementares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11560" y="177281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Comprovantes de despesas</a:t>
            </a:r>
            <a:r>
              <a:rPr lang="pt-BR" b="1" dirty="0" smtClean="0"/>
              <a:t>.</a:t>
            </a:r>
          </a:p>
          <a:p>
            <a:endParaRPr lang="pt-BR" b="1" dirty="0"/>
          </a:p>
          <a:p>
            <a:r>
              <a:rPr lang="pt-BR" dirty="0"/>
              <a:t>➢ Notas Fiscais de Venda ao Consumidor,</a:t>
            </a:r>
          </a:p>
          <a:p>
            <a:r>
              <a:rPr lang="pt-BR" dirty="0"/>
              <a:t>➢ Nota Fiscal Eletrônica – DANFE,</a:t>
            </a:r>
          </a:p>
          <a:p>
            <a:r>
              <a:rPr lang="pt-BR" dirty="0"/>
              <a:t>➢ Cupons Fiscais de Mercadorias, devidamente identificados,</a:t>
            </a:r>
          </a:p>
          <a:p>
            <a:r>
              <a:rPr lang="pt-BR" dirty="0"/>
              <a:t>➢ Notas Fiscais de Prestação de Serviços, (F1) e a Nota de Prestação de Serviço</a:t>
            </a:r>
          </a:p>
          <a:p>
            <a:r>
              <a:rPr lang="pt-BR" dirty="0"/>
              <a:t>Eletrônica (Prefeitura).</a:t>
            </a:r>
          </a:p>
          <a:p>
            <a:r>
              <a:rPr lang="pt-BR" dirty="0"/>
              <a:t>➢ Em relação a Notas Fiscais Manuais, ficar atento a data de validade da mesma (se</a:t>
            </a:r>
          </a:p>
          <a:p>
            <a:r>
              <a:rPr lang="pt-BR" dirty="0"/>
              <a:t>houver).</a:t>
            </a:r>
          </a:p>
          <a:p>
            <a:r>
              <a:rPr lang="pt-BR" dirty="0"/>
              <a:t>➢ Não aceitar notas que contenham campos sem preenchimento.</a:t>
            </a:r>
          </a:p>
        </p:txBody>
      </p:sp>
    </p:spTree>
    <p:extLst>
      <p:ext uri="{BB962C8B-B14F-4D97-AF65-F5344CB8AC3E}">
        <p14:creationId xmlns="" xmlns:p14="http://schemas.microsoft.com/office/powerpoint/2010/main" val="42774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Contatos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Comissão Programas MEC</a:t>
            </a:r>
          </a:p>
          <a:p>
            <a:endParaRPr lang="pt-BR" dirty="0" smtClean="0"/>
          </a:p>
          <a:p>
            <a:r>
              <a:rPr lang="pt-BR" dirty="0" smtClean="0"/>
              <a:t>Supervisão e NPE</a:t>
            </a:r>
          </a:p>
          <a:p>
            <a:pPr>
              <a:buNone/>
            </a:pPr>
            <a:r>
              <a:rPr lang="pt-BR" dirty="0" err="1" smtClean="0"/>
              <a:t>Amal</a:t>
            </a:r>
            <a:r>
              <a:rPr lang="pt-BR" dirty="0" smtClean="0"/>
              <a:t>, </a:t>
            </a:r>
            <a:r>
              <a:rPr lang="pt-BR" dirty="0" err="1" smtClean="0"/>
              <a:t>Liliam</a:t>
            </a:r>
            <a:r>
              <a:rPr lang="pt-BR" dirty="0" smtClean="0"/>
              <a:t>, </a:t>
            </a:r>
            <a:r>
              <a:rPr lang="pt-BR" dirty="0" err="1" smtClean="0"/>
              <a:t>Zenilda</a:t>
            </a:r>
            <a:r>
              <a:rPr lang="pt-BR" dirty="0" smtClean="0"/>
              <a:t> – 2090-5818</a:t>
            </a:r>
          </a:p>
          <a:p>
            <a:pPr>
              <a:buNone/>
            </a:pPr>
            <a:r>
              <a:rPr lang="pt-BR" dirty="0" smtClean="0"/>
              <a:t>Alberto, Ana Cristina – 2957-0765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83768" y="578641"/>
            <a:ext cx="6192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RESOLUÇÃO Nº 15</a:t>
            </a:r>
            <a:r>
              <a:rPr lang="pt-BR" b="1" dirty="0"/>
              <a:t>, DE 10 DE JULHO DE </a:t>
            </a:r>
            <a:r>
              <a:rPr lang="pt-BR" b="1" dirty="0" smtClean="0"/>
              <a:t>2014</a:t>
            </a:r>
          </a:p>
          <a:p>
            <a:r>
              <a:rPr lang="pt-BR" sz="1400" dirty="0" smtClean="0"/>
              <a:t>Dispõe </a:t>
            </a:r>
            <a:r>
              <a:rPr lang="pt-BR" sz="1400" dirty="0"/>
              <a:t>sobre as </a:t>
            </a:r>
            <a:r>
              <a:rPr lang="pt-BR" sz="1400" dirty="0" smtClean="0"/>
              <a:t>prestações </a:t>
            </a:r>
            <a:r>
              <a:rPr lang="pt-BR" sz="1400" dirty="0"/>
              <a:t>de contas das entidades beneficiadas pelo Programa Dinheiro Direto na Escola (PDDE) e suas </a:t>
            </a:r>
            <a:r>
              <a:rPr lang="pt-BR" sz="1400" dirty="0" smtClean="0"/>
              <a:t>ações </a:t>
            </a:r>
            <a:r>
              <a:rPr lang="pt-BR" sz="1400" dirty="0"/>
              <a:t>agregadas.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544" y="189765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CONSIDERANDO a necessidade de estabelecer as formas e os prazos de </a:t>
            </a:r>
            <a:r>
              <a:rPr lang="pt-BR" dirty="0" smtClean="0"/>
              <a:t>prestações </a:t>
            </a:r>
            <a:r>
              <a:rPr lang="pt-BR" dirty="0"/>
              <a:t>de contas das entidades beneficiarias do Programa Dinheiro Direto na Escola (PDDE) e de suas </a:t>
            </a:r>
            <a:r>
              <a:rPr lang="pt-BR" dirty="0" smtClean="0"/>
              <a:t>ações </a:t>
            </a:r>
            <a:r>
              <a:rPr lang="pt-BR" dirty="0"/>
              <a:t>agregadas, bem como as medidas que </a:t>
            </a:r>
            <a:r>
              <a:rPr lang="pt-BR" dirty="0" smtClean="0"/>
              <a:t>deverão </a:t>
            </a:r>
            <a:r>
              <a:rPr lang="pt-BR" dirty="0"/>
              <a:t>ser adotadas na eventualidade dessas contas </a:t>
            </a:r>
            <a:r>
              <a:rPr lang="pt-BR" dirty="0" smtClean="0"/>
              <a:t>não </a:t>
            </a:r>
            <a:r>
              <a:rPr lang="pt-BR" dirty="0"/>
              <a:t>serem apresentadas ou reprovadas, resolve ad referendum:</a:t>
            </a:r>
          </a:p>
          <a:p>
            <a:r>
              <a:rPr lang="pt-BR" dirty="0"/>
              <a:t>Capítulo I</a:t>
            </a:r>
          </a:p>
          <a:p>
            <a:r>
              <a:rPr lang="pt-BR" dirty="0"/>
              <a:t>DO OBJETO</a:t>
            </a:r>
          </a:p>
          <a:p>
            <a:r>
              <a:rPr lang="pt-BR" dirty="0"/>
              <a:t>Art. 1º Dispor sobre as prestações de contas das entidades beneficiadas pelo Programa Dinheiro Direto na Escola (PDDE) e suas ações agregadas.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76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83768" y="578641"/>
            <a:ext cx="6192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RESOLUÇÃO Nº 15</a:t>
            </a:r>
            <a:r>
              <a:rPr lang="pt-BR" b="1" dirty="0"/>
              <a:t>, DE 10 DE JULHO DE </a:t>
            </a:r>
            <a:r>
              <a:rPr lang="pt-BR" b="1" dirty="0" smtClean="0"/>
              <a:t>2014</a:t>
            </a:r>
          </a:p>
          <a:p>
            <a:r>
              <a:rPr lang="pt-BR" sz="1400" dirty="0" smtClean="0"/>
              <a:t>Dispõe </a:t>
            </a:r>
            <a:r>
              <a:rPr lang="pt-BR" sz="1400" dirty="0"/>
              <a:t>sobre as </a:t>
            </a:r>
            <a:r>
              <a:rPr lang="pt-BR" sz="1400" dirty="0" smtClean="0"/>
              <a:t>prestações </a:t>
            </a:r>
            <a:r>
              <a:rPr lang="pt-BR" sz="1400" dirty="0"/>
              <a:t>de contas das entidades beneficiadas pelo Programa Dinheiro Direto na Escola (PDDE) e suas </a:t>
            </a:r>
            <a:r>
              <a:rPr lang="pt-BR" sz="1400" dirty="0" smtClean="0"/>
              <a:t>ações </a:t>
            </a:r>
            <a:r>
              <a:rPr lang="pt-BR" sz="1400" dirty="0"/>
              <a:t>agregadas.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67544" y="189765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Capítulo II</a:t>
            </a:r>
          </a:p>
          <a:p>
            <a:r>
              <a:rPr lang="pt-BR" dirty="0"/>
              <a:t>DAS FORMAS E PRAZOS DAS PRESTAÇÕES DE CONTAS</a:t>
            </a:r>
          </a:p>
          <a:p>
            <a:r>
              <a:rPr lang="pt-BR" dirty="0"/>
              <a:t>Art. 2º As prestações de contas dos recursos do PDDE, e de suas ações agregadas, transferidos às Unidades Executoras Próprias (</a:t>
            </a:r>
            <a:r>
              <a:rPr lang="pt-BR" dirty="0" err="1"/>
              <a:t>UEx</a:t>
            </a:r>
            <a:r>
              <a:rPr lang="pt-BR" dirty="0"/>
              <a:t>), definidas no inciso II, do art. 5º, da Resolução nº 10, de 18 de abril de 2013, deverão ser encaminhadas às Entidades Executoras (</a:t>
            </a:r>
            <a:r>
              <a:rPr lang="pt-BR" dirty="0" err="1"/>
              <a:t>EEx</a:t>
            </a:r>
            <a:r>
              <a:rPr lang="pt-BR" dirty="0"/>
              <a:t>) - prefeituras municipais ou secretarias estaduais e distrital de educação - às quais se vinculem as escolas que representam, até o </a:t>
            </a:r>
            <a:r>
              <a:rPr lang="pt-BR" b="1" dirty="0">
                <a:solidFill>
                  <a:srgbClr val="FF0000"/>
                </a:solidFill>
              </a:rPr>
              <a:t>último dia útil de janeiro do ano subsequente à efetivação do crédito </a:t>
            </a:r>
            <a:r>
              <a:rPr lang="pt-BR" dirty="0"/>
              <a:t>nas correspondentes contas correntes específicas, </a:t>
            </a:r>
            <a:r>
              <a:rPr lang="pt-BR" b="1" dirty="0">
                <a:solidFill>
                  <a:srgbClr val="FF0000"/>
                </a:solidFill>
              </a:rPr>
              <a:t>devendo ser constituídas</a:t>
            </a:r>
            <a:r>
              <a:rPr lang="pt-BR" dirty="0"/>
              <a:t>:</a:t>
            </a:r>
          </a:p>
          <a:p>
            <a:r>
              <a:rPr lang="pt-BR" dirty="0"/>
              <a:t>I - do Demonstrativo da Execução da Receita e da Despesa e de Pagamentos Efetuados;</a:t>
            </a:r>
          </a:p>
          <a:p>
            <a:r>
              <a:rPr lang="pt-BR" dirty="0"/>
              <a:t>II - dos extratos bancários da conta bancária específica em que os recursos foram depositados e das aplicações financeiras realizadas;</a:t>
            </a:r>
          </a:p>
          <a:p>
            <a:r>
              <a:rPr lang="pt-BR" dirty="0"/>
              <a:t>III - da Conciliação Bancária, se for o caso; e</a:t>
            </a:r>
          </a:p>
          <a:p>
            <a:r>
              <a:rPr lang="pt-BR" b="1" dirty="0">
                <a:solidFill>
                  <a:srgbClr val="FF0000"/>
                </a:solidFill>
              </a:rPr>
              <a:t>IV - de outros documentos que concorram para a inequívoca comprovação da destinação dada aos recursos.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72963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2060848"/>
            <a:ext cx="4968552" cy="38884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/>
            <a:r>
              <a:rPr lang="pt-BR" sz="1800" dirty="0"/>
              <a:t>OFÍCIO</a:t>
            </a:r>
            <a:br>
              <a:rPr lang="pt-BR" sz="1800" dirty="0"/>
            </a:br>
            <a:r>
              <a:rPr lang="pt-BR" sz="1800" b="1" dirty="0"/>
              <a:t>Primeiro documento a compor </a:t>
            </a:r>
            <a:r>
              <a:rPr lang="pt-BR" sz="1800" b="1" dirty="0" smtClean="0"/>
              <a:t>a Prestação </a:t>
            </a:r>
            <a:r>
              <a:rPr lang="pt-BR" sz="1800" b="1" dirty="0"/>
              <a:t>de Contas</a:t>
            </a:r>
            <a:br>
              <a:rPr lang="pt-BR" sz="1800" b="1" dirty="0"/>
            </a:br>
            <a:r>
              <a:rPr lang="pt-BR" sz="1800" b="1" dirty="0" smtClean="0"/>
              <a:t/>
            </a:r>
            <a:br>
              <a:rPr lang="pt-BR" sz="1800" b="1" dirty="0" smtClean="0"/>
            </a:br>
            <a:r>
              <a:rPr lang="pt-BR" sz="1800" b="1" dirty="0" smtClean="0"/>
              <a:t>ATENÇÃO</a:t>
            </a:r>
            <a:r>
              <a:rPr lang="pt-BR" sz="1800" b="1" dirty="0"/>
              <a:t>!</a:t>
            </a:r>
            <a:br>
              <a:rPr lang="pt-BR" sz="1800" b="1" dirty="0"/>
            </a:br>
            <a:r>
              <a:rPr lang="pt-BR" sz="1800" dirty="0"/>
              <a:t>➢ Deve contemplar o valor </a:t>
            </a:r>
            <a:r>
              <a:rPr lang="pt-BR" sz="1800" dirty="0" smtClean="0"/>
              <a:t>total recebido </a:t>
            </a:r>
            <a:r>
              <a:rPr lang="pt-BR" sz="1800" dirty="0"/>
              <a:t>somado ao rendimento.</a:t>
            </a:r>
            <a:br>
              <a:rPr lang="pt-BR" sz="1800" dirty="0"/>
            </a:br>
            <a:r>
              <a:rPr lang="pt-BR" sz="1800" dirty="0"/>
              <a:t>➢ Deve ser assinado pelo Presidente </a:t>
            </a:r>
            <a:r>
              <a:rPr lang="pt-BR" sz="1800" dirty="0" smtClean="0"/>
              <a:t>da APMF.</a:t>
            </a:r>
            <a:r>
              <a:rPr lang="pt-BR" sz="1800" dirty="0"/>
              <a:t/>
            </a:r>
            <a:br>
              <a:rPr lang="pt-BR" sz="1800" dirty="0"/>
            </a:br>
            <a:r>
              <a:rPr lang="pt-BR" sz="1800" dirty="0"/>
              <a:t>➢ Deve ser endereçado ao </a:t>
            </a:r>
            <a:r>
              <a:rPr lang="pt-BR" sz="1800" dirty="0" smtClean="0"/>
              <a:t>Secretário de </a:t>
            </a:r>
            <a:r>
              <a:rPr lang="pt-BR" sz="1800" dirty="0"/>
              <a:t>Educação.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92696"/>
            <a:ext cx="3661519" cy="5461248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267744" y="12687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1º DOCUMENTO</a:t>
            </a:r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012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2232248"/>
          </a:xfrm>
        </p:spPr>
        <p:txBody>
          <a:bodyPr>
            <a:noAutofit/>
          </a:bodyPr>
          <a:lstStyle/>
          <a:p>
            <a:pPr algn="l"/>
            <a:r>
              <a:rPr lang="pt-BR" sz="2000" dirty="0" smtClean="0"/>
              <a:t>2º DOCUMENTO - </a:t>
            </a:r>
            <a:r>
              <a:rPr lang="pt-BR" sz="2000" dirty="0" smtClean="0">
                <a:solidFill>
                  <a:schemeClr val="tx1"/>
                </a:solidFill>
              </a:rPr>
              <a:t>Parecer do conselho fiscal ou órgão  equivalente sobre a regularidade das contas;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smtClean="0">
                <a:solidFill>
                  <a:schemeClr val="tx1"/>
                </a:solidFill>
              </a:rPr>
              <a:t>3º DOCUMENTO - </a:t>
            </a:r>
            <a:r>
              <a:rPr lang="pt-BR" sz="2000" dirty="0"/>
              <a:t>Cópia  da  ata  da  reunião  do  Conselho  escolar  que  deliberou  as prioridades  de  aquisição  (</a:t>
            </a:r>
            <a:r>
              <a:rPr lang="pt-BR" sz="2000" dirty="0" smtClean="0"/>
              <a:t>somente </a:t>
            </a:r>
            <a:r>
              <a:rPr lang="en-US" sz="2000" dirty="0" smtClean="0"/>
              <a:t>PDDE)</a:t>
            </a:r>
            <a:br>
              <a:rPr lang="en-US" sz="2000" dirty="0" smtClean="0"/>
            </a:br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265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132856"/>
            <a:ext cx="7772400" cy="2232248"/>
          </a:xfrm>
        </p:spPr>
        <p:txBody>
          <a:bodyPr>
            <a:noAutofit/>
          </a:bodyPr>
          <a:lstStyle/>
          <a:p>
            <a:pPr algn="l"/>
            <a:r>
              <a:rPr lang="pt-BR" sz="2000" b="1" dirty="0">
                <a:solidFill>
                  <a:srgbClr val="FF0000"/>
                </a:solidFill>
              </a:rPr>
              <a:t>4</a:t>
            </a:r>
            <a:r>
              <a:rPr lang="pt-BR" sz="2000" b="1" dirty="0" smtClean="0">
                <a:solidFill>
                  <a:srgbClr val="FF0000"/>
                </a:solidFill>
              </a:rPr>
              <a:t>º DOCUMENTO - </a:t>
            </a:r>
            <a:r>
              <a:rPr lang="pt-BR" sz="2000" b="1" dirty="0">
                <a:solidFill>
                  <a:srgbClr val="FF0000"/>
                </a:solidFill>
              </a:rPr>
              <a:t>Extrato da conta corrente, de todos os meses (Janeiro à Dezembro)</a:t>
            </a:r>
            <a:r>
              <a:rPr lang="pt-BR" sz="2000" b="1" dirty="0" smtClean="0">
                <a:solidFill>
                  <a:srgbClr val="FF0000"/>
                </a:solidFill>
              </a:rPr>
              <a:t>;</a:t>
            </a:r>
            <a:br>
              <a:rPr lang="pt-BR" sz="2000" b="1" dirty="0" smtClean="0">
                <a:solidFill>
                  <a:srgbClr val="FF0000"/>
                </a:solidFill>
              </a:rPr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>5</a:t>
            </a:r>
            <a:r>
              <a:rPr lang="pt-BR" sz="2000" dirty="0" smtClean="0">
                <a:solidFill>
                  <a:schemeClr val="tx1"/>
                </a:solidFill>
              </a:rPr>
              <a:t>º DOCUMENTO - </a:t>
            </a:r>
            <a:r>
              <a:rPr lang="pt-BR" sz="2000" dirty="0"/>
              <a:t>Extrato da </a:t>
            </a:r>
            <a:r>
              <a:rPr lang="pt-BR" sz="2000" b="1" dirty="0"/>
              <a:t>aplicação financeira </a:t>
            </a:r>
            <a:r>
              <a:rPr lang="pt-BR" sz="2000" dirty="0">
                <a:solidFill>
                  <a:srgbClr val="FF0000"/>
                </a:solidFill>
              </a:rPr>
              <a:t>de todos os meses (Janeiro à Dezembro)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696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1760" y="213812"/>
            <a:ext cx="5254352" cy="1470025"/>
          </a:xfrm>
        </p:spPr>
        <p:txBody>
          <a:bodyPr>
            <a:normAutofit/>
          </a:bodyPr>
          <a:lstStyle/>
          <a:p>
            <a:pPr algn="just"/>
            <a:r>
              <a:rPr lang="pt-BR" sz="1600" b="1" dirty="0">
                <a:solidFill>
                  <a:srgbClr val="FF0000"/>
                </a:solidFill>
              </a:rPr>
              <a:t>6</a:t>
            </a:r>
            <a:r>
              <a:rPr lang="pt-BR" sz="1600" b="1" dirty="0" smtClean="0">
                <a:solidFill>
                  <a:srgbClr val="FF0000"/>
                </a:solidFill>
              </a:rPr>
              <a:t>º DOCUMENTO - Demonstrativo  </a:t>
            </a:r>
            <a:r>
              <a:rPr lang="pt-BR" sz="1600" b="1" dirty="0">
                <a:solidFill>
                  <a:srgbClr val="FF0000"/>
                </a:solidFill>
              </a:rPr>
              <a:t>da  execução da  receita  e  da  despesa e  de  </a:t>
            </a:r>
            <a:r>
              <a:rPr lang="pt-BR" sz="1600" b="1" dirty="0" smtClean="0">
                <a:solidFill>
                  <a:srgbClr val="FF0000"/>
                </a:solidFill>
              </a:rPr>
              <a:t>pagamentos </a:t>
            </a:r>
            <a:r>
              <a:rPr lang="pt-BR" sz="1600" b="1" dirty="0">
                <a:solidFill>
                  <a:srgbClr val="FF0000"/>
                </a:solidFill>
              </a:rPr>
              <a:t>efetuados</a:t>
            </a:r>
            <a:r>
              <a:rPr lang="pt-BR" sz="1600" dirty="0"/>
              <a:t>:  assinado pelo coordenador do conselho escolar e com os campos devidamente </a:t>
            </a:r>
            <a:r>
              <a:rPr lang="pt-BR" sz="1600" dirty="0" smtClean="0"/>
              <a:t>preenchidos.</a:t>
            </a:r>
            <a:endParaRPr lang="pt-BR" sz="16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3370"/>
            <a:ext cx="4761638" cy="34084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00808"/>
            <a:ext cx="3240946" cy="39066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450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11760" y="62068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r>
              <a:rPr lang="pt-BR" dirty="0" smtClean="0"/>
              <a:t>º DOCUMENTO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11760" y="119675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Relação de Bens adquiridos ou Produzidos;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5210919" cy="375921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179" y="2348880"/>
            <a:ext cx="3510092" cy="398283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143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72208" cy="1897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627784" y="69269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  <a:r>
              <a:rPr lang="pt-BR" dirty="0" smtClean="0"/>
              <a:t>º DOCUMENTO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2699792" y="126876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Termo de </a:t>
            </a:r>
            <a:r>
              <a:rPr lang="pt-BR" dirty="0" smtClean="0"/>
              <a:t>Doação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34" y="1837402"/>
            <a:ext cx="6306666" cy="447525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79512" y="2420888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Preencher todos os campos, citando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 smtClean="0"/>
              <a:t>Nome </a:t>
            </a:r>
            <a:r>
              <a:rPr lang="pt-BR" dirty="0"/>
              <a:t>da APMF / Nome </a:t>
            </a:r>
            <a:r>
              <a:rPr lang="pt-BR" dirty="0" smtClean="0"/>
              <a:t>do Estabelecimento </a:t>
            </a:r>
            <a:r>
              <a:rPr lang="pt-BR" dirty="0"/>
              <a:t>de ensino / </a:t>
            </a:r>
            <a:r>
              <a:rPr lang="pt-BR" dirty="0" smtClean="0"/>
              <a:t>Secretaria Municipal </a:t>
            </a:r>
            <a:r>
              <a:rPr lang="pt-BR" dirty="0"/>
              <a:t>da Educação</a:t>
            </a:r>
            <a:r>
              <a:rPr lang="pt-BR" dirty="0" smtClean="0"/>
              <a:t>.</a:t>
            </a:r>
          </a:p>
          <a:p>
            <a:pPr algn="ctr"/>
            <a:endParaRPr lang="pt-BR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pt-BR" dirty="0" smtClean="0"/>
              <a:t>Relacionar </a:t>
            </a:r>
            <a:r>
              <a:rPr lang="pt-BR" dirty="0"/>
              <a:t>somente equipamentos </a:t>
            </a:r>
            <a:r>
              <a:rPr lang="pt-BR" dirty="0" smtClean="0"/>
              <a:t>e materiais </a:t>
            </a:r>
            <a:r>
              <a:rPr lang="pt-BR" dirty="0"/>
              <a:t>permanentes adquiridos.</a:t>
            </a:r>
          </a:p>
        </p:txBody>
      </p:sp>
    </p:spTree>
    <p:extLst>
      <p:ext uri="{BB962C8B-B14F-4D97-AF65-F5344CB8AC3E}">
        <p14:creationId xmlns="" xmlns:p14="http://schemas.microsoft.com/office/powerpoint/2010/main" val="73403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1164</Words>
  <Application>Microsoft Office PowerPoint</Application>
  <PresentationFormat>Apresentação na tela (4:3)</PresentationFormat>
  <Paragraphs>109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Documentos para Prestação de Contas Mais Educação, de acordo com a Resolução FNDE nº 15 de 10 de julho de 2014,</vt:lpstr>
      <vt:lpstr>Slide 2</vt:lpstr>
      <vt:lpstr>Slide 3</vt:lpstr>
      <vt:lpstr>OFÍCIO Primeiro documento a compor a Prestação de Contas  ATENÇÃO! ➢ Deve contemplar o valor total recebido somado ao rendimento. ➢ Deve ser assinado pelo Presidente da APMF. ➢ Deve ser endereçado ao Secretário de Educação.</vt:lpstr>
      <vt:lpstr>2º DOCUMENTO - Parecer do conselho fiscal ou órgão  equivalente sobre a regularidade das contas;  3º DOCUMENTO - Cópia  da  ata  da  reunião  do  Conselho  escolar  que  deliberou  as prioridades  de  aquisição  (somente PDDE) </vt:lpstr>
      <vt:lpstr>4º DOCUMENTO - Extrato da conta corrente, de todos os meses (Janeiro à Dezembro);  5º DOCUMENTO - Extrato da aplicação financeira de todos os meses (Janeiro à Dezembro)</vt:lpstr>
      <vt:lpstr>6º DOCUMENTO - Demonstrativo  da  execução da  receita  e  da  despesa e  de  pagamentos efetuados:  assinado pelo coordenador do conselho escolar e com os campos devidamente preenchidos.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Contatos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Passo a Passo para a montagem da prestação de contas.</dc:title>
  <dc:creator>User</dc:creator>
  <cp:lastModifiedBy>FDE</cp:lastModifiedBy>
  <cp:revision>27</cp:revision>
  <dcterms:created xsi:type="dcterms:W3CDTF">2014-09-10T15:00:27Z</dcterms:created>
  <dcterms:modified xsi:type="dcterms:W3CDTF">2015-08-25T18:11:44Z</dcterms:modified>
</cp:coreProperties>
</file>