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93BF41F-0BCB-4655-95F6-EA3FAD399E74}" type="datetimeFigureOut">
              <a:rPr lang="bg-BG" smtClean="0"/>
              <a:t>3.3.2020 г.</a:t>
            </a:fld>
            <a:endParaRPr lang="bg-BG"/>
          </a:p>
        </p:txBody>
      </p:sp>
      <p:sp>
        <p:nvSpPr>
          <p:cNvPr id="19" name="Footer Placeholder 18"/>
          <p:cNvSpPr>
            <a:spLocks noGrp="1"/>
          </p:cNvSpPr>
          <p:nvPr>
            <p:ph type="ftr" sz="quarter" idx="11"/>
          </p:nvPr>
        </p:nvSpPr>
        <p:spPr/>
        <p:txBody>
          <a:bodyPr/>
          <a:lstStyle/>
          <a:p>
            <a:endParaRPr lang="bg-BG"/>
          </a:p>
        </p:txBody>
      </p:sp>
      <p:sp>
        <p:nvSpPr>
          <p:cNvPr id="27" name="Slide Number Placeholder 26"/>
          <p:cNvSpPr>
            <a:spLocks noGrp="1"/>
          </p:cNvSpPr>
          <p:nvPr>
            <p:ph type="sldNum" sz="quarter" idx="12"/>
          </p:nvPr>
        </p:nvSpPr>
        <p:spPr/>
        <p:txBody>
          <a:bodyPr/>
          <a:lstStyle/>
          <a:p>
            <a:fld id="{6C56C0A8-0BBD-4F07-8A38-9E278A6453C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3BF41F-0BCB-4655-95F6-EA3FAD399E74}" type="datetimeFigureOut">
              <a:rPr lang="bg-BG" smtClean="0"/>
              <a:t>3.3.2020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3BF41F-0BCB-4655-95F6-EA3FAD399E74}" type="datetimeFigureOut">
              <a:rPr lang="bg-BG" smtClean="0"/>
              <a:t>3.3.2020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3BF41F-0BCB-4655-95F6-EA3FAD399E74}" type="datetimeFigureOut">
              <a:rPr lang="bg-BG" smtClean="0"/>
              <a:t>3.3.2020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3BF41F-0BCB-4655-95F6-EA3FAD399E74}" type="datetimeFigureOut">
              <a:rPr lang="bg-BG" smtClean="0"/>
              <a:t>3.3.2020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C56C0A8-0BBD-4F07-8A38-9E278A6453C7}"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3BF41F-0BCB-4655-95F6-EA3FAD399E74}" type="datetimeFigureOut">
              <a:rPr lang="bg-BG" smtClean="0"/>
              <a:t>3.3.2020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3BF41F-0BCB-4655-95F6-EA3FAD399E74}" type="datetimeFigureOut">
              <a:rPr lang="bg-BG" smtClean="0"/>
              <a:t>3.3.2020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93BF41F-0BCB-4655-95F6-EA3FAD399E74}" type="datetimeFigureOut">
              <a:rPr lang="bg-BG" smtClean="0"/>
              <a:t>3.3.2020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BF41F-0BCB-4655-95F6-EA3FAD399E74}" type="datetimeFigureOut">
              <a:rPr lang="bg-BG" smtClean="0"/>
              <a:t>3.3.2020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3BF41F-0BCB-4655-95F6-EA3FAD399E74}" type="datetimeFigureOut">
              <a:rPr lang="bg-BG" smtClean="0"/>
              <a:t>3.3.2020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C56C0A8-0BBD-4F07-8A38-9E278A6453C7}" type="slidenum">
              <a:rPr lang="bg-BG" smtClean="0"/>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93BF41F-0BCB-4655-95F6-EA3FAD399E74}" type="datetimeFigureOut">
              <a:rPr lang="bg-BG" smtClean="0"/>
              <a:t>3.3.2020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a:xfrm>
            <a:off x="8077200" y="6356350"/>
            <a:ext cx="609600" cy="365125"/>
          </a:xfrm>
        </p:spPr>
        <p:txBody>
          <a:bodyPr/>
          <a:lstStyle/>
          <a:p>
            <a:fld id="{6C56C0A8-0BBD-4F07-8A38-9E278A6453C7}" type="slidenum">
              <a:rPr lang="bg-BG" smtClean="0"/>
              <a:t>‹#›</a:t>
            </a:fld>
            <a:endParaRPr lang="bg-B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3BF41F-0BCB-4655-95F6-EA3FAD399E74}" type="datetimeFigureOut">
              <a:rPr lang="bg-BG" smtClean="0"/>
              <a:t>3.3.2020 г.</a:t>
            </a:fld>
            <a:endParaRPr lang="bg-B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bg-B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56C0A8-0BBD-4F07-8A38-9E278A6453C7}" type="slidenum">
              <a:rPr lang="bg-BG" smtClean="0"/>
              <a:t>‹#›</a:t>
            </a:fld>
            <a:endParaRPr lang="bg-B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Предприятия и сделки с тях</a:t>
            </a:r>
            <a:endParaRPr lang="bg-BG" dirty="0"/>
          </a:p>
        </p:txBody>
      </p:sp>
      <p:sp>
        <p:nvSpPr>
          <p:cNvPr id="3" name="Subtitle 2"/>
          <p:cNvSpPr>
            <a:spLocks noGrp="1"/>
          </p:cNvSpPr>
          <p:nvPr>
            <p:ph type="subTitle" idx="1"/>
          </p:nvPr>
        </p:nvSpPr>
        <p:spPr/>
        <p:txBody>
          <a:bodyPr/>
          <a:lstStyle/>
          <a:p>
            <a:endParaRPr lang="en-US" dirty="0" smtClean="0"/>
          </a:p>
          <a:p>
            <a:endParaRPr lang="en-US"/>
          </a:p>
          <a:p>
            <a:r>
              <a:rPr lang="bg-BG" smtClean="0"/>
              <a:t>Доц</a:t>
            </a:r>
            <a:r>
              <a:rPr lang="bg-BG" dirty="0" smtClean="0"/>
              <a:t>. д-р Ралица Димитрова</a:t>
            </a:r>
            <a:endParaRPr lang="bg-BG" dirty="0"/>
          </a:p>
        </p:txBody>
      </p:sp>
    </p:spTree>
    <p:extLst>
      <p:ext uri="{BB962C8B-B14F-4D97-AF65-F5344CB8AC3E}">
        <p14:creationId xmlns:p14="http://schemas.microsoft.com/office/powerpoint/2010/main" val="127036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1. Понятие за предприятие</a:t>
            </a:r>
            <a:endParaRPr lang="bg-BG" dirty="0"/>
          </a:p>
        </p:txBody>
      </p:sp>
      <p:sp>
        <p:nvSpPr>
          <p:cNvPr id="3" name="Content Placeholder 2"/>
          <p:cNvSpPr>
            <a:spLocks noGrp="1"/>
          </p:cNvSpPr>
          <p:nvPr>
            <p:ph idx="1"/>
          </p:nvPr>
        </p:nvSpPr>
        <p:spPr/>
        <p:txBody>
          <a:bodyPr/>
          <a:lstStyle/>
          <a:p>
            <a:r>
              <a:rPr lang="bg-BG" dirty="0" smtClean="0"/>
              <a:t>Предприятие – съвкупност от права, задължения и фактически отношения;</a:t>
            </a:r>
          </a:p>
          <a:p>
            <a:r>
              <a:rPr lang="bg-BG" dirty="0" smtClean="0"/>
              <a:t>Може да е предмет на сделки (напр. покупко-продажба).</a:t>
            </a:r>
            <a:endParaRPr lang="bg-BG" dirty="0"/>
          </a:p>
        </p:txBody>
      </p:sp>
    </p:spTree>
    <p:extLst>
      <p:ext uri="{BB962C8B-B14F-4D97-AF65-F5344CB8AC3E}">
        <p14:creationId xmlns:p14="http://schemas.microsoft.com/office/powerpoint/2010/main" val="266217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dirty="0" smtClean="0"/>
              <a:t>2. Сделки с предприятие – форма, изисквания</a:t>
            </a:r>
            <a:endParaRPr lang="bg-BG" dirty="0"/>
          </a:p>
        </p:txBody>
      </p:sp>
      <p:sp>
        <p:nvSpPr>
          <p:cNvPr id="3" name="Content Placeholder 2"/>
          <p:cNvSpPr>
            <a:spLocks noGrp="1"/>
          </p:cNvSpPr>
          <p:nvPr>
            <p:ph idx="1"/>
          </p:nvPr>
        </p:nvSpPr>
        <p:spPr/>
        <p:txBody>
          <a:bodyPr>
            <a:normAutofit fontScale="62500" lnSpcReduction="20000"/>
          </a:bodyPr>
          <a:lstStyle/>
          <a:p>
            <a:pPr marL="0" indent="0">
              <a:buNone/>
            </a:pPr>
            <a:r>
              <a:rPr lang="ru-RU" b="1" dirty="0"/>
              <a:t>Чл. 15.</a:t>
            </a:r>
            <a:r>
              <a:rPr lang="ru-RU" dirty="0"/>
              <a:t> (1) </a:t>
            </a:r>
            <a:r>
              <a:rPr lang="ru-RU" dirty="0" smtClean="0"/>
              <a:t>ТЗ (Изм</a:t>
            </a:r>
            <a:r>
              <a:rPr lang="ru-RU" dirty="0"/>
              <a:t>. - ДВ, бр. 105 от 2016 г.) Предприятието като съвкупност от права, задължения и фактически отношения може да бъде прехвърлено чрез сделка, </a:t>
            </a:r>
            <a:r>
              <a:rPr lang="ru-RU" b="1" dirty="0"/>
              <a:t>извършена писмено с нотариално удостоверяване на подписите и съдържанието, извършени едновременно.</a:t>
            </a:r>
            <a:r>
              <a:rPr lang="ru-RU" dirty="0"/>
              <a:t> Отчуждителят е длъжен да уведоми кредиторите и длъжниците за извършеното прехвърляне.</a:t>
            </a:r>
          </a:p>
          <a:p>
            <a:pPr marL="0" indent="0">
              <a:buNone/>
            </a:pPr>
            <a:r>
              <a:rPr lang="ru-RU" dirty="0" smtClean="0"/>
              <a:t>(</a:t>
            </a:r>
            <a:r>
              <a:rPr lang="ru-RU" dirty="0"/>
              <a:t>3) (Предишна ал. 2, доп. - ДВ, бр. 58 от 2003 г.) При прехвърляне на предприятие, ако няма друго споразумение с кредиторите, отчуждителят отговаря за задълженията </a:t>
            </a:r>
            <a:r>
              <a:rPr lang="ru-RU" b="1" dirty="0"/>
              <a:t>солидарно</a:t>
            </a:r>
            <a:r>
              <a:rPr lang="ru-RU" dirty="0"/>
              <a:t> с правоприемника до размера на получените права. Кредиторите на търсими задължения са длъжни да се обърнат първо към отчуждителя на предприятието.</a:t>
            </a:r>
          </a:p>
          <a:p>
            <a:pPr marL="0" indent="0">
              <a:buNone/>
            </a:pPr>
            <a:r>
              <a:rPr lang="ru-RU" dirty="0"/>
              <a:t>(4) (Нова - ДВ, бр. 102 от 2017 г., в сила от 22.12.2017 г.) Предприятие, в което има наети работници или служители, може да се прехвърли, след като отчуждителят </a:t>
            </a:r>
            <a:r>
              <a:rPr lang="ru-RU" b="1" dirty="0"/>
              <a:t>изплати дължимите, но неизплатени трудови възнаграждения, обезщетения, задължителни осигурителни вноски на работниците и служителите,</a:t>
            </a:r>
            <a:r>
              <a:rPr lang="ru-RU" dirty="0"/>
              <a:t> включително и на работниците и служителите, трудовите правоотношения с които са прекратени до три години преди прехвърлянето на предприятието.</a:t>
            </a:r>
          </a:p>
          <a:p>
            <a:pPr marL="0" indent="0">
              <a:buNone/>
            </a:pPr>
            <a:r>
              <a:rPr lang="ru-RU" dirty="0"/>
              <a:t>(5) (Нова - ДВ, бр. 102 от 2017 г., в сила от 22.12.2017 г.) Ако страните се договорят изрично, предприятието може да се прехвърли и ако приобретателят изпълни задълженията по ал. 4.</a:t>
            </a:r>
          </a:p>
          <a:p>
            <a:endParaRPr lang="bg-BG" dirty="0"/>
          </a:p>
        </p:txBody>
      </p:sp>
    </p:spTree>
    <p:extLst>
      <p:ext uri="{BB962C8B-B14F-4D97-AF65-F5344CB8AC3E}">
        <p14:creationId xmlns:p14="http://schemas.microsoft.com/office/powerpoint/2010/main" val="369504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bg-BG" dirty="0" smtClean="0"/>
              <a:t>3. Вписване</a:t>
            </a:r>
            <a:endParaRPr lang="bg-BG"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marL="0" indent="0">
              <a:buNone/>
            </a:pPr>
            <a:r>
              <a:rPr lang="ru-RU" b="1" dirty="0"/>
              <a:t>Чл. 16.</a:t>
            </a:r>
            <a:r>
              <a:rPr lang="ru-RU" dirty="0"/>
              <a:t> (1) (Изм. - ДВ, бр. 58 от 2003 г., изм. - ДВ, бр. 38 от 2006 г., в сила от 01.07.2007 г., изм. относно влизането в сила - ДВ, бр. 80 от 2006 г.) Прехвърлянето на предприятие </a:t>
            </a:r>
            <a:r>
              <a:rPr lang="ru-RU" b="1" dirty="0"/>
              <a:t>се вписва в търговския регистър едновременно по делото на отчуждителя и на правоприемника</a:t>
            </a:r>
            <a:r>
              <a:rPr lang="ru-RU" dirty="0"/>
              <a:t>.</a:t>
            </a:r>
          </a:p>
          <a:p>
            <a:pPr marL="0" indent="0">
              <a:buNone/>
            </a:pPr>
            <a:r>
              <a:rPr lang="ru-RU" dirty="0"/>
              <a:t>(2) (Нова - ДВ, бр. 58 от 2003 г., отм. - ДВ, бр. 38 от 2006 г., в сила от 01.07.2007 г., изм. относно влизането в сила - ДВ, бр. 80 от 2006 г., нова - ДВ, бр. 15 от 2018 г., в сила от 16.02.2018 г.) Вписването се извършва след представяне от отчуждителя на декларация по образец, че няма изискуеми и неизплатени задължения по чл. 15, ал. 4. Агенцията по вписванията незабавно уведомява за подадената декларация Изпълнителната агенция "Главна инспекция по труда". Редът за уведомяването се определя съвместно от изпълнителния директор на Изпълнителната агенция "Главна инспекция по труда" и изпълнителния директор на Агенцията по вписванията.</a:t>
            </a:r>
          </a:p>
          <a:p>
            <a:pPr marL="0" indent="0">
              <a:buNone/>
            </a:pPr>
            <a:r>
              <a:rPr lang="ru-RU" dirty="0" smtClean="0"/>
              <a:t>(</a:t>
            </a:r>
            <a:r>
              <a:rPr lang="ru-RU" dirty="0"/>
              <a:t>5) (Изм. - ДВ, бр. 104 от 1996 г., предишна ал. 2 - ДВ, бр. 58 от 2003 г., предишна ал. 4 - ДВ, бр. 15 от 2018 г., в сила от 16.02.2018 г.) Когато с договора се прехвърля </a:t>
            </a:r>
            <a:r>
              <a:rPr lang="ru-RU" b="1" dirty="0"/>
              <a:t>недвижим имот или вещно право върху такъв имот, договорът се вписва и в службата по вписванията</a:t>
            </a:r>
            <a:r>
              <a:rPr lang="ru-RU" dirty="0"/>
              <a:t>.</a:t>
            </a:r>
          </a:p>
          <a:p>
            <a:endParaRPr lang="bg-BG" dirty="0"/>
          </a:p>
        </p:txBody>
      </p:sp>
    </p:spTree>
    <p:extLst>
      <p:ext uri="{BB962C8B-B14F-4D97-AF65-F5344CB8AC3E}">
        <p14:creationId xmlns:p14="http://schemas.microsoft.com/office/powerpoint/2010/main" val="59542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normAutofit fontScale="90000"/>
          </a:bodyPr>
          <a:lstStyle/>
          <a:p>
            <a:r>
              <a:rPr lang="bg-BG" dirty="0" smtClean="0"/>
              <a:t>4. Обезпечение на кредиторите</a:t>
            </a:r>
            <a:endParaRPr lang="bg-BG" dirty="0"/>
          </a:p>
        </p:txBody>
      </p:sp>
      <p:sp>
        <p:nvSpPr>
          <p:cNvPr id="3" name="Content Placeholder 2"/>
          <p:cNvSpPr>
            <a:spLocks noGrp="1"/>
          </p:cNvSpPr>
          <p:nvPr>
            <p:ph idx="1"/>
          </p:nvPr>
        </p:nvSpPr>
        <p:spPr/>
        <p:txBody>
          <a:bodyPr>
            <a:normAutofit fontScale="77500" lnSpcReduction="20000"/>
          </a:bodyPr>
          <a:lstStyle/>
          <a:p>
            <a:pPr marL="0" indent="0">
              <a:buNone/>
            </a:pPr>
            <a:r>
              <a:rPr lang="ru-RU" b="1" dirty="0"/>
              <a:t>Чл. 16а.</a:t>
            </a:r>
            <a:r>
              <a:rPr lang="ru-RU" dirty="0"/>
              <a:t> (Нов - ДВ, бр. 42 от 1999 г., изм. - ДВ, бр. 58 от 2003 г.) (1) (Изм. и доп. - ДВ, бр. 38 от 2006 г., в сила от 01.07.2007 г., изм. относно влизането в сила - ДВ, бр. 80 от 2006 г.) Правоприемникът управлява отделно преминалото върху него търговско предприятие за срок 6 месеца от вписването на прехвърлянето.</a:t>
            </a:r>
          </a:p>
          <a:p>
            <a:pPr marL="0" indent="0">
              <a:buNone/>
            </a:pPr>
            <a:r>
              <a:rPr lang="ru-RU" dirty="0"/>
              <a:t>(2) (Изм. - ДВ, бр. 38 от 2006 г., в сила от 01.07.2007 г., изм. относно влизането в сила - ДВ, бр. 80 от 2006 г.) В срока по ал. 1 всеки кредитор на отчуждителя или правоприемника, чието вземане не е обезпечено и е възникнало преди датата на вписването на прехвърлянето, може да поиска изпълнение или обезпечение съобразно правата си. Ако искането не бъде удовлетворено, кредиторът се ползва с право на предпочтително удовлетворение от правата, принадлежали на неговия длъжник.</a:t>
            </a:r>
          </a:p>
          <a:p>
            <a:pPr marL="0" indent="0">
              <a:buNone/>
            </a:pPr>
            <a:r>
              <a:rPr lang="ru-RU" dirty="0"/>
              <a:t>(3) Членовете на управителния орган на правоприемника отговарят солидарно пред кредиторите за отделното управление.</a:t>
            </a:r>
          </a:p>
          <a:p>
            <a:endParaRPr lang="bg-BG" dirty="0"/>
          </a:p>
        </p:txBody>
      </p:sp>
    </p:spTree>
    <p:extLst>
      <p:ext uri="{BB962C8B-B14F-4D97-AF65-F5344CB8AC3E}">
        <p14:creationId xmlns:p14="http://schemas.microsoft.com/office/powerpoint/2010/main" val="3236656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TotalTime>
  <Words>66</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Предприятия и сделки с тях</vt:lpstr>
      <vt:lpstr>1. Понятие за предприятие</vt:lpstr>
      <vt:lpstr>2. Сделки с предприятие – форма, изисквания</vt:lpstr>
      <vt:lpstr>3. Вписване</vt:lpstr>
      <vt:lpstr>4. Обезпечение на кредиторите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Предприятия и сделки с тях</dc:title>
  <dc:creator>RDimitrova</dc:creator>
  <cp:lastModifiedBy>RDimitrova</cp:lastModifiedBy>
  <cp:revision>3</cp:revision>
  <dcterms:created xsi:type="dcterms:W3CDTF">2020-03-03T09:58:04Z</dcterms:created>
  <dcterms:modified xsi:type="dcterms:W3CDTF">2020-03-03T10:07:52Z</dcterms:modified>
</cp:coreProperties>
</file>