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0EE8B85-A31A-4C0B-A839-BF0F74FB5975}" type="datetimeFigureOut">
              <a:rPr lang="bg-BG" smtClean="0"/>
              <a:t>26.4.2020 г.</a:t>
            </a:fld>
            <a:endParaRPr lang="bg-BG"/>
          </a:p>
        </p:txBody>
      </p:sp>
      <p:sp>
        <p:nvSpPr>
          <p:cNvPr id="19" name="Footer Placeholder 18"/>
          <p:cNvSpPr>
            <a:spLocks noGrp="1"/>
          </p:cNvSpPr>
          <p:nvPr>
            <p:ph type="ftr" sz="quarter" idx="11"/>
          </p:nvPr>
        </p:nvSpPr>
        <p:spPr/>
        <p:txBody>
          <a:bodyPr/>
          <a:lstStyle/>
          <a:p>
            <a:endParaRPr lang="bg-BG"/>
          </a:p>
        </p:txBody>
      </p:sp>
      <p:sp>
        <p:nvSpPr>
          <p:cNvPr id="27" name="Slide Number Placeholder 26"/>
          <p:cNvSpPr>
            <a:spLocks noGrp="1"/>
          </p:cNvSpPr>
          <p:nvPr>
            <p:ph type="sldNum" sz="quarter" idx="12"/>
          </p:nvPr>
        </p:nvSpPr>
        <p:spPr/>
        <p:txBody>
          <a:bodyPr/>
          <a:lstStyle/>
          <a:p>
            <a:fld id="{0024BB0E-9CCC-4E14-8DAC-B354B0A590C7}" type="slidenum">
              <a:rPr lang="bg-BG" smtClean="0"/>
              <a:t>‹#›</a:t>
            </a:fld>
            <a:endParaRPr lang="bg-BG"/>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0EE8B85-A31A-4C0B-A839-BF0F74FB5975}" type="datetimeFigureOut">
              <a:rPr lang="bg-BG" smtClean="0"/>
              <a:t>26.4.2020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0024BB0E-9CCC-4E14-8DAC-B354B0A590C7}" type="slidenum">
              <a:rPr lang="bg-BG" smtClean="0"/>
              <a:t>‹#›</a:t>
            </a:fld>
            <a:endParaRPr lang="bg-B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0EE8B85-A31A-4C0B-A839-BF0F74FB5975}" type="datetimeFigureOut">
              <a:rPr lang="bg-BG" smtClean="0"/>
              <a:t>26.4.2020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0024BB0E-9CCC-4E14-8DAC-B354B0A590C7}" type="slidenum">
              <a:rPr lang="bg-BG" smtClean="0"/>
              <a:t>‹#›</a:t>
            </a:fld>
            <a:endParaRPr lang="bg-B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0EE8B85-A31A-4C0B-A839-BF0F74FB5975}" type="datetimeFigureOut">
              <a:rPr lang="bg-BG" smtClean="0"/>
              <a:t>26.4.2020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0024BB0E-9CCC-4E14-8DAC-B354B0A590C7}" type="slidenum">
              <a:rPr lang="bg-BG" smtClean="0"/>
              <a:t>‹#›</a:t>
            </a:fld>
            <a:endParaRPr lang="bg-B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0EE8B85-A31A-4C0B-A839-BF0F74FB5975}" type="datetimeFigureOut">
              <a:rPr lang="bg-BG" smtClean="0"/>
              <a:t>26.4.2020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0024BB0E-9CCC-4E14-8DAC-B354B0A590C7}" type="slidenum">
              <a:rPr lang="bg-BG" smtClean="0"/>
              <a:t>‹#›</a:t>
            </a:fld>
            <a:endParaRPr lang="bg-BG"/>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0EE8B85-A31A-4C0B-A839-BF0F74FB5975}" type="datetimeFigureOut">
              <a:rPr lang="bg-BG" smtClean="0"/>
              <a:t>26.4.2020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0024BB0E-9CCC-4E14-8DAC-B354B0A590C7}" type="slidenum">
              <a:rPr lang="bg-BG" smtClean="0"/>
              <a:t>‹#›</a:t>
            </a:fld>
            <a:endParaRPr lang="bg-B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0EE8B85-A31A-4C0B-A839-BF0F74FB5975}" type="datetimeFigureOut">
              <a:rPr lang="bg-BG" smtClean="0"/>
              <a:t>26.4.2020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0024BB0E-9CCC-4E14-8DAC-B354B0A590C7}" type="slidenum">
              <a:rPr lang="bg-BG" smtClean="0"/>
              <a:t>‹#›</a:t>
            </a:fld>
            <a:endParaRPr lang="bg-B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0EE8B85-A31A-4C0B-A839-BF0F74FB5975}" type="datetimeFigureOut">
              <a:rPr lang="bg-BG" smtClean="0"/>
              <a:t>26.4.2020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0024BB0E-9CCC-4E14-8DAC-B354B0A590C7}" type="slidenum">
              <a:rPr lang="bg-BG" smtClean="0"/>
              <a:t>‹#›</a:t>
            </a:fld>
            <a:endParaRPr lang="bg-B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EE8B85-A31A-4C0B-A839-BF0F74FB5975}" type="datetimeFigureOut">
              <a:rPr lang="bg-BG" smtClean="0"/>
              <a:t>26.4.2020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0024BB0E-9CCC-4E14-8DAC-B354B0A590C7}" type="slidenum">
              <a:rPr lang="bg-BG" smtClean="0"/>
              <a:t>‹#›</a:t>
            </a:fld>
            <a:endParaRPr lang="bg-B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0EE8B85-A31A-4C0B-A839-BF0F74FB5975}" type="datetimeFigureOut">
              <a:rPr lang="bg-BG" smtClean="0"/>
              <a:t>26.4.2020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0024BB0E-9CCC-4E14-8DAC-B354B0A590C7}" type="slidenum">
              <a:rPr lang="bg-BG" smtClean="0"/>
              <a:t>‹#›</a:t>
            </a:fld>
            <a:endParaRPr lang="bg-B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0EE8B85-A31A-4C0B-A839-BF0F74FB5975}" type="datetimeFigureOut">
              <a:rPr lang="bg-BG" smtClean="0"/>
              <a:t>26.4.2020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a:xfrm>
            <a:off x="8077200" y="6356350"/>
            <a:ext cx="609600" cy="365125"/>
          </a:xfrm>
        </p:spPr>
        <p:txBody>
          <a:bodyPr/>
          <a:lstStyle/>
          <a:p>
            <a:fld id="{0024BB0E-9CCC-4E14-8DAC-B354B0A590C7}" type="slidenum">
              <a:rPr lang="bg-BG" smtClean="0"/>
              <a:t>‹#›</a:t>
            </a:fld>
            <a:endParaRPr lang="bg-BG"/>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0EE8B85-A31A-4C0B-A839-BF0F74FB5975}" type="datetimeFigureOut">
              <a:rPr lang="bg-BG" smtClean="0"/>
              <a:t>26.4.2020 г.</a:t>
            </a:fld>
            <a:endParaRPr lang="bg-BG"/>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bg-BG"/>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024BB0E-9CCC-4E14-8DAC-B354B0A590C7}" type="slidenum">
              <a:rPr lang="bg-BG" smtClean="0"/>
              <a:t>‹#›</a:t>
            </a:fld>
            <a:endParaRPr lang="bg-BG"/>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bg-BG" dirty="0" smtClean="0"/>
              <a:t>Търговско представителство</a:t>
            </a:r>
            <a:endParaRPr lang="bg-BG" dirty="0"/>
          </a:p>
        </p:txBody>
      </p:sp>
      <p:sp>
        <p:nvSpPr>
          <p:cNvPr id="3" name="Subtitle 2"/>
          <p:cNvSpPr>
            <a:spLocks noGrp="1"/>
          </p:cNvSpPr>
          <p:nvPr>
            <p:ph type="subTitle" idx="1"/>
          </p:nvPr>
        </p:nvSpPr>
        <p:spPr/>
        <p:txBody>
          <a:bodyPr/>
          <a:lstStyle/>
          <a:p>
            <a:endParaRPr lang="en-US" dirty="0" smtClean="0"/>
          </a:p>
          <a:p>
            <a:endParaRPr lang="en-US" dirty="0"/>
          </a:p>
          <a:p>
            <a:r>
              <a:rPr lang="bg-BG" dirty="0" smtClean="0"/>
              <a:t>Доц. д-р Ралица Димитрова</a:t>
            </a:r>
            <a:endParaRPr lang="bg-BG" dirty="0"/>
          </a:p>
        </p:txBody>
      </p:sp>
    </p:spTree>
    <p:extLst>
      <p:ext uri="{BB962C8B-B14F-4D97-AF65-F5344CB8AC3E}">
        <p14:creationId xmlns:p14="http://schemas.microsoft.com/office/powerpoint/2010/main" val="35440980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lstStyle/>
          <a:p>
            <a:r>
              <a:rPr lang="bg-BG" dirty="0" smtClean="0"/>
              <a:t>1. Търговски пълномощници</a:t>
            </a:r>
            <a:endParaRPr lang="bg-BG" dirty="0"/>
          </a:p>
        </p:txBody>
      </p:sp>
      <p:sp>
        <p:nvSpPr>
          <p:cNvPr id="3" name="Content Placeholder 2"/>
          <p:cNvSpPr>
            <a:spLocks noGrp="1"/>
          </p:cNvSpPr>
          <p:nvPr>
            <p:ph idx="1"/>
          </p:nvPr>
        </p:nvSpPr>
        <p:spPr>
          <a:xfrm>
            <a:off x="457200" y="1412776"/>
            <a:ext cx="8229600" cy="4713387"/>
          </a:xfrm>
        </p:spPr>
        <p:txBody>
          <a:bodyPr>
            <a:normAutofit fontScale="77500" lnSpcReduction="20000"/>
          </a:bodyPr>
          <a:lstStyle/>
          <a:p>
            <a:pPr marL="0" indent="0">
              <a:buNone/>
            </a:pPr>
            <a:r>
              <a:rPr lang="bg-BG" b="1" dirty="0" smtClean="0"/>
              <a:t>1.1. Прокурист</a:t>
            </a:r>
          </a:p>
          <a:p>
            <a:pPr marL="0" indent="0" algn="just">
              <a:buNone/>
            </a:pPr>
            <a:r>
              <a:rPr lang="ru-RU" b="1" dirty="0"/>
              <a:t>Чл. 21.</a:t>
            </a:r>
            <a:r>
              <a:rPr lang="ru-RU" dirty="0"/>
              <a:t> (1) (Изм. - ДВ, бр. 70 от 1998 г.) Прокуристът е физическо лице, натоварено и упълномощено от търговец да управлява предприятието му срещу възнаграждение. Упълномощаването може да бъде дадено на повече от едно лице за отделно или съвместно упражняване. Упълномощаването на прокуриста (прокура) трябва да бъде с нотариално заверени подписи и да се заяви от търговеца за вписване в търговския регистър заедно с образец от подписа на прокуриста.</a:t>
            </a:r>
          </a:p>
          <a:p>
            <a:pPr marL="0" indent="0" algn="just">
              <a:buNone/>
            </a:pPr>
            <a:r>
              <a:rPr lang="ru-RU" b="1" dirty="0"/>
              <a:t>Чл. 22.</a:t>
            </a:r>
            <a:r>
              <a:rPr lang="ru-RU" dirty="0"/>
              <a:t> (1) Прокуристът има право да извършва всички действия и сделки, които са свързани с упражняване на търговското занятие, да представлява търговеца, да упълномощава други лица за извършване на определени действия. Той не може да упълномощава другиго със своите права по закон.</a:t>
            </a:r>
            <a:r>
              <a:rPr lang="ru-RU" dirty="0" smtClean="0"/>
              <a:t/>
            </a:r>
            <a:br>
              <a:rPr lang="ru-RU" dirty="0" smtClean="0"/>
            </a:br>
            <a:endParaRPr lang="bg-BG" dirty="0" smtClean="0"/>
          </a:p>
          <a:p>
            <a:pPr marL="0" indent="0" algn="just">
              <a:buNone/>
            </a:pPr>
            <a:r>
              <a:rPr lang="ru-RU" b="1" dirty="0"/>
              <a:t>Чл. 23.</a:t>
            </a:r>
            <a:r>
              <a:rPr lang="ru-RU" dirty="0"/>
              <a:t> Отношенията между търговеца и прокуриста се уреждат с договор.</a:t>
            </a:r>
            <a:endParaRPr lang="bg-BG" dirty="0"/>
          </a:p>
        </p:txBody>
      </p:sp>
    </p:spTree>
    <p:extLst>
      <p:ext uri="{BB962C8B-B14F-4D97-AF65-F5344CB8AC3E}">
        <p14:creationId xmlns:p14="http://schemas.microsoft.com/office/powerpoint/2010/main" val="547472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80696"/>
          </a:xfrm>
        </p:spPr>
        <p:txBody>
          <a:bodyPr>
            <a:normAutofit fontScale="90000"/>
          </a:bodyPr>
          <a:lstStyle/>
          <a:p>
            <a:endParaRPr lang="bg-BG" dirty="0"/>
          </a:p>
        </p:txBody>
      </p:sp>
      <p:sp>
        <p:nvSpPr>
          <p:cNvPr id="3" name="Content Placeholder 2"/>
          <p:cNvSpPr>
            <a:spLocks noGrp="1"/>
          </p:cNvSpPr>
          <p:nvPr>
            <p:ph idx="1"/>
          </p:nvPr>
        </p:nvSpPr>
        <p:spPr>
          <a:xfrm>
            <a:off x="457200" y="1700808"/>
            <a:ext cx="8229600" cy="4623792"/>
          </a:xfrm>
        </p:spPr>
        <p:txBody>
          <a:bodyPr>
            <a:normAutofit lnSpcReduction="10000"/>
          </a:bodyPr>
          <a:lstStyle/>
          <a:p>
            <a:pPr marL="0" indent="0" algn="just">
              <a:buNone/>
            </a:pPr>
            <a:r>
              <a:rPr lang="bg-BG" b="1" dirty="0" smtClean="0"/>
              <a:t>1.2. Търговски пълномощник</a:t>
            </a:r>
          </a:p>
          <a:p>
            <a:pPr marL="0" indent="0" algn="just">
              <a:buNone/>
            </a:pPr>
            <a:r>
              <a:rPr lang="ru-RU" b="1" dirty="0"/>
              <a:t>Чл. 26.</a:t>
            </a:r>
            <a:r>
              <a:rPr lang="ru-RU" dirty="0"/>
              <a:t> (1) Търговският пълномощник е лице, упълномощено от търговец да извършва посочените в пълномощното действия срещу възнаграждение. При липса на други указания пълномощникът се смята упълномощен да извършва всички действия, свързани с обикновената дейност на търговеца. Упълномощаването става писмено с нотариално заверен подпис.</a:t>
            </a:r>
          </a:p>
          <a:p>
            <a:pPr marL="0" indent="0" algn="just">
              <a:buNone/>
            </a:pPr>
            <a:r>
              <a:rPr lang="ru-RU" b="1" dirty="0"/>
              <a:t>Чл. 27.</a:t>
            </a:r>
            <a:r>
              <a:rPr lang="ru-RU" dirty="0"/>
              <a:t> Отношенията между търговеца и пълномощника се уреждат с договор.</a:t>
            </a:r>
            <a:r>
              <a:rPr lang="ru-RU" dirty="0" smtClean="0"/>
              <a:t/>
            </a:r>
            <a:br>
              <a:rPr lang="ru-RU" dirty="0" smtClean="0"/>
            </a:br>
            <a:endParaRPr lang="bg-BG" dirty="0"/>
          </a:p>
        </p:txBody>
      </p:sp>
    </p:spTree>
    <p:extLst>
      <p:ext uri="{BB962C8B-B14F-4D97-AF65-F5344CB8AC3E}">
        <p14:creationId xmlns:p14="http://schemas.microsoft.com/office/powerpoint/2010/main" val="25643904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dirty="0"/>
          </a:p>
        </p:txBody>
      </p:sp>
      <p:sp>
        <p:nvSpPr>
          <p:cNvPr id="3" name="Content Placeholder 2"/>
          <p:cNvSpPr>
            <a:spLocks noGrp="1"/>
          </p:cNvSpPr>
          <p:nvPr>
            <p:ph idx="1"/>
          </p:nvPr>
        </p:nvSpPr>
        <p:spPr/>
        <p:txBody>
          <a:bodyPr>
            <a:normAutofit fontScale="92500" lnSpcReduction="10000"/>
          </a:bodyPr>
          <a:lstStyle/>
          <a:p>
            <a:pPr marL="0" indent="0" algn="just">
              <a:buNone/>
            </a:pPr>
            <a:r>
              <a:rPr lang="ru-RU" b="1" dirty="0" smtClean="0"/>
              <a:t>1.3. Търговски помощник</a:t>
            </a:r>
          </a:p>
          <a:p>
            <a:pPr marL="0" indent="0" algn="just">
              <a:buNone/>
            </a:pPr>
            <a:r>
              <a:rPr lang="ru-RU" b="1" dirty="0" smtClean="0"/>
              <a:t>Чл</a:t>
            </a:r>
            <a:r>
              <a:rPr lang="ru-RU" b="1" dirty="0"/>
              <a:t>. 30.</a:t>
            </a:r>
            <a:r>
              <a:rPr lang="ru-RU" dirty="0"/>
              <a:t> (1) Отношенията между търговеца и търговския помощник се уреждат с договор.</a:t>
            </a:r>
          </a:p>
          <a:p>
            <a:pPr marL="0" indent="0" algn="just">
              <a:buNone/>
            </a:pPr>
            <a:r>
              <a:rPr lang="ru-RU" dirty="0"/>
              <a:t>(2) Търговският помощник не може да извършва сделки за сметка на търговеца. Когато търговският помощник работи в общодостъпно място за търговия, той се смята овластен да извършва сделките, които обикновено се извършват там.</a:t>
            </a:r>
          </a:p>
          <a:p>
            <a:pPr marL="0" indent="0">
              <a:buNone/>
            </a:pPr>
            <a:r>
              <a:rPr lang="ru-RU" dirty="0"/>
              <a:t/>
            </a:r>
            <a:br>
              <a:rPr lang="ru-RU" dirty="0"/>
            </a:br>
            <a:endParaRPr lang="ru-RU" dirty="0"/>
          </a:p>
          <a:p>
            <a:pPr marL="0" indent="0">
              <a:buNone/>
            </a:pPr>
            <a:r>
              <a:rPr lang="ru-RU" dirty="0" smtClean="0"/>
              <a:t/>
            </a:r>
            <a:br>
              <a:rPr lang="ru-RU" dirty="0" smtClean="0"/>
            </a:br>
            <a:endParaRPr lang="bg-BG" dirty="0"/>
          </a:p>
        </p:txBody>
      </p:sp>
    </p:spTree>
    <p:extLst>
      <p:ext uri="{BB962C8B-B14F-4D97-AF65-F5344CB8AC3E}">
        <p14:creationId xmlns:p14="http://schemas.microsoft.com/office/powerpoint/2010/main" val="31321172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36680"/>
          </a:xfrm>
        </p:spPr>
        <p:txBody>
          <a:bodyPr>
            <a:normAutofit fontScale="90000"/>
          </a:bodyPr>
          <a:lstStyle/>
          <a:p>
            <a:r>
              <a:rPr lang="en-US" dirty="0" smtClean="0"/>
              <a:t>2.</a:t>
            </a:r>
            <a:r>
              <a:rPr lang="bg-BG" dirty="0" smtClean="0"/>
              <a:t>Търговски представител</a:t>
            </a:r>
            <a:endParaRPr lang="bg-BG" dirty="0"/>
          </a:p>
        </p:txBody>
      </p:sp>
      <p:sp>
        <p:nvSpPr>
          <p:cNvPr id="3" name="Content Placeholder 2"/>
          <p:cNvSpPr>
            <a:spLocks noGrp="1"/>
          </p:cNvSpPr>
          <p:nvPr>
            <p:ph idx="1"/>
          </p:nvPr>
        </p:nvSpPr>
        <p:spPr>
          <a:xfrm>
            <a:off x="457200" y="1484784"/>
            <a:ext cx="8229600" cy="4839816"/>
          </a:xfrm>
        </p:spPr>
        <p:txBody>
          <a:bodyPr>
            <a:normAutofit fontScale="92500" lnSpcReduction="20000"/>
          </a:bodyPr>
          <a:lstStyle/>
          <a:p>
            <a:pPr marL="0" indent="0" algn="just">
              <a:buNone/>
            </a:pPr>
            <a:r>
              <a:rPr lang="ru-RU" b="1" dirty="0"/>
              <a:t>Чл. 32.</a:t>
            </a:r>
            <a:r>
              <a:rPr lang="ru-RU" dirty="0"/>
              <a:t> (1) Търговският представител е лице, което самостоятелно и по занятие сътрудничи на друг търговец при извършване на търговската му дейност. Той може да бъде овластен да извършва сделки от името на търговеца или от свое име за негова сметка.</a:t>
            </a:r>
          </a:p>
          <a:p>
            <a:pPr marL="0" indent="0" algn="just">
              <a:buNone/>
            </a:pPr>
            <a:r>
              <a:rPr lang="ru-RU" dirty="0"/>
              <a:t>(2) (Доп. - ДВ, бр. 38 от 2006 г.) Договорът между търговеца и търговския представител трябва да се сключи в писмена форма. </a:t>
            </a:r>
            <a:endParaRPr lang="ru-RU" b="1" dirty="0"/>
          </a:p>
          <a:p>
            <a:pPr marL="0" indent="0" algn="just">
              <a:buNone/>
            </a:pPr>
            <a:r>
              <a:rPr lang="ru-RU" b="1" dirty="0"/>
              <a:t>Чл. 33.</a:t>
            </a:r>
            <a:r>
              <a:rPr lang="ru-RU" dirty="0"/>
              <a:t> (1) (Изм. - ДВ, бр. 83 от 1996 г., предишен текст на чл. 33 - ДВ, бр. 38 от 2006 г.) Търговският представител се задължава да осъществява сътрудничество или извършването на сделките с грижата на добър търговец, като се съобразява с интересите на търговеца. Той е длъжен да уведомява незабавно търговеца за всяка извършена сделка</a:t>
            </a:r>
            <a:r>
              <a:rPr lang="ru-RU" dirty="0" smtClean="0"/>
              <a:t>.</a:t>
            </a:r>
            <a:endParaRPr lang="ru-RU" dirty="0"/>
          </a:p>
        </p:txBody>
      </p:sp>
    </p:spTree>
    <p:extLst>
      <p:ext uri="{BB962C8B-B14F-4D97-AF65-F5344CB8AC3E}">
        <p14:creationId xmlns:p14="http://schemas.microsoft.com/office/powerpoint/2010/main" val="18635797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sp>
        <p:nvSpPr>
          <p:cNvPr id="3" name="Content Placeholder 2"/>
          <p:cNvSpPr>
            <a:spLocks noGrp="1"/>
          </p:cNvSpPr>
          <p:nvPr>
            <p:ph idx="1"/>
          </p:nvPr>
        </p:nvSpPr>
        <p:spPr/>
        <p:txBody>
          <a:bodyPr/>
          <a:lstStyle/>
          <a:p>
            <a:pPr marL="0" indent="0">
              <a:buNone/>
            </a:pPr>
            <a:r>
              <a:rPr lang="ru-RU" b="1" dirty="0"/>
              <a:t>Чл. 36.</a:t>
            </a:r>
            <a:r>
              <a:rPr lang="ru-RU" dirty="0"/>
              <a:t> (1) (Изм. и доп. - ДВ, бр. 38 от 2006 г.) Търговският представител има право на възнаграждение за всички сделки, извършени от него, с негово сътрудничество или с клиенти, които той е привлякъл за сключването на съответния вид сделки през периода на действие на договора му с търговеца. Възнаграждение се заплаща и за сделки, които са били подготвени, но не са сключени, освен ако това се дължи на причина, която не може да се вмени във вина на търговеца.</a:t>
            </a:r>
            <a:endParaRPr lang="bg-BG" dirty="0"/>
          </a:p>
        </p:txBody>
      </p:sp>
    </p:spTree>
    <p:extLst>
      <p:ext uri="{BB962C8B-B14F-4D97-AF65-F5344CB8AC3E}">
        <p14:creationId xmlns:p14="http://schemas.microsoft.com/office/powerpoint/2010/main" val="40237508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3. Търговски посредник</a:t>
            </a:r>
            <a:endParaRPr lang="bg-BG" dirty="0"/>
          </a:p>
        </p:txBody>
      </p:sp>
      <p:sp>
        <p:nvSpPr>
          <p:cNvPr id="3" name="Content Placeholder 2"/>
          <p:cNvSpPr>
            <a:spLocks noGrp="1"/>
          </p:cNvSpPr>
          <p:nvPr>
            <p:ph idx="1"/>
          </p:nvPr>
        </p:nvSpPr>
        <p:spPr>
          <a:xfrm>
            <a:off x="457200" y="2348880"/>
            <a:ext cx="8229600" cy="3975720"/>
          </a:xfrm>
        </p:spPr>
        <p:txBody>
          <a:bodyPr>
            <a:normAutofit/>
          </a:bodyPr>
          <a:lstStyle/>
          <a:p>
            <a:pPr marL="0" indent="0">
              <a:buNone/>
            </a:pPr>
            <a:r>
              <a:rPr lang="ru-RU" b="1" dirty="0"/>
              <a:t>Чл. 49.</a:t>
            </a:r>
            <a:r>
              <a:rPr lang="ru-RU" dirty="0"/>
              <a:t> (1) Посредник е търговецът, който по занятие посредничи за сключване на сделки.</a:t>
            </a:r>
          </a:p>
          <a:p>
            <a:pPr marL="0" indent="0">
              <a:buNone/>
            </a:pPr>
            <a:r>
              <a:rPr lang="ru-RU" b="1" dirty="0" smtClean="0"/>
              <a:t>Чл</a:t>
            </a:r>
            <a:r>
              <a:rPr lang="ru-RU" b="1" dirty="0"/>
              <a:t>. 51.</a:t>
            </a:r>
            <a:r>
              <a:rPr lang="ru-RU" dirty="0"/>
              <a:t> Търговският посредник има право на възнаграждение, което се дължи от едната или от двете страни съобразно уговорката им. Ако няма уговорка, дължи се обичайното възнаграждение за този вид дейност според случая и от двете страни.</a:t>
            </a:r>
            <a:br>
              <a:rPr lang="ru-RU" dirty="0"/>
            </a:br>
            <a:endParaRPr lang="bg-BG" dirty="0"/>
          </a:p>
        </p:txBody>
      </p:sp>
    </p:spTree>
    <p:extLst>
      <p:ext uri="{BB962C8B-B14F-4D97-AF65-F5344CB8AC3E}">
        <p14:creationId xmlns:p14="http://schemas.microsoft.com/office/powerpoint/2010/main" val="320752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TotalTime>
  <Words>53</Words>
  <Application>Microsoft Office PowerPoint</Application>
  <PresentationFormat>On-screen Show (4:3)</PresentationFormat>
  <Paragraphs>25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Flow</vt:lpstr>
      <vt:lpstr>Търговско представителство</vt:lpstr>
      <vt:lpstr>1. Търговски пълномощници</vt:lpstr>
      <vt:lpstr>PowerPoint Presentation</vt:lpstr>
      <vt:lpstr>PowerPoint Presentation</vt:lpstr>
      <vt:lpstr>2.Търговски представител</vt:lpstr>
      <vt:lpstr>PowerPoint Presentation</vt:lpstr>
      <vt:lpstr>3. Търговски посредник</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Търговско представителство</dc:title>
  <dc:creator>RDimitrova</dc:creator>
  <cp:lastModifiedBy>RDimitrova</cp:lastModifiedBy>
  <cp:revision>8</cp:revision>
  <dcterms:created xsi:type="dcterms:W3CDTF">2020-03-03T10:08:46Z</dcterms:created>
  <dcterms:modified xsi:type="dcterms:W3CDTF">2020-04-26T10:30:23Z</dcterms:modified>
</cp:coreProperties>
</file>