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E31DB-6AED-40AE-A56D-DDB4F4FE0F30}" type="datetimeFigureOut">
              <a:rPr lang="bg-BG" smtClean="0"/>
              <a:t>8.5.2020 г.</a:t>
            </a:fld>
            <a:endParaRPr lang="bg-BG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3ADA4-50BC-46B0-B3D5-D4582C84D7DD}" type="slidenum">
              <a:rPr lang="bg-BG" smtClean="0"/>
              <a:t>‹#›</a:t>
            </a:fld>
            <a:endParaRPr lang="bg-BG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E31DB-6AED-40AE-A56D-DDB4F4FE0F30}" type="datetimeFigureOut">
              <a:rPr lang="bg-BG" smtClean="0"/>
              <a:t>8.5.2020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3ADA4-50BC-46B0-B3D5-D4582C84D7DD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E31DB-6AED-40AE-A56D-DDB4F4FE0F30}" type="datetimeFigureOut">
              <a:rPr lang="bg-BG" smtClean="0"/>
              <a:t>8.5.2020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3ADA4-50BC-46B0-B3D5-D4582C84D7DD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E31DB-6AED-40AE-A56D-DDB4F4FE0F30}" type="datetimeFigureOut">
              <a:rPr lang="bg-BG" smtClean="0"/>
              <a:t>8.5.2020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3ADA4-50BC-46B0-B3D5-D4582C84D7DD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E31DB-6AED-40AE-A56D-DDB4F4FE0F30}" type="datetimeFigureOut">
              <a:rPr lang="bg-BG" smtClean="0"/>
              <a:t>8.5.2020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3ADA4-50BC-46B0-B3D5-D4582C84D7DD}" type="slidenum">
              <a:rPr lang="bg-BG" smtClean="0"/>
              <a:t>‹#›</a:t>
            </a:fld>
            <a:endParaRPr lang="bg-BG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E31DB-6AED-40AE-A56D-DDB4F4FE0F30}" type="datetimeFigureOut">
              <a:rPr lang="bg-BG" smtClean="0"/>
              <a:t>8.5.2020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3ADA4-50BC-46B0-B3D5-D4582C84D7DD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E31DB-6AED-40AE-A56D-DDB4F4FE0F30}" type="datetimeFigureOut">
              <a:rPr lang="bg-BG" smtClean="0"/>
              <a:t>8.5.2020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3ADA4-50BC-46B0-B3D5-D4582C84D7DD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E31DB-6AED-40AE-A56D-DDB4F4FE0F30}" type="datetimeFigureOut">
              <a:rPr lang="bg-BG" smtClean="0"/>
              <a:t>8.5.2020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3ADA4-50BC-46B0-B3D5-D4582C84D7DD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E31DB-6AED-40AE-A56D-DDB4F4FE0F30}" type="datetimeFigureOut">
              <a:rPr lang="bg-BG" smtClean="0"/>
              <a:t>8.5.2020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3ADA4-50BC-46B0-B3D5-D4582C84D7DD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E31DB-6AED-40AE-A56D-DDB4F4FE0F30}" type="datetimeFigureOut">
              <a:rPr lang="bg-BG" smtClean="0"/>
              <a:t>8.5.2020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3ADA4-50BC-46B0-B3D5-D4582C84D7DD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E31DB-6AED-40AE-A56D-DDB4F4FE0F30}" type="datetimeFigureOut">
              <a:rPr lang="bg-BG" smtClean="0"/>
              <a:t>8.5.2020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4BB3ADA4-50BC-46B0-B3D5-D4582C84D7DD}" type="slidenum">
              <a:rPr lang="bg-BG" smtClean="0"/>
              <a:t>‹#›</a:t>
            </a:fld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84E31DB-6AED-40AE-A56D-DDB4F4FE0F30}" type="datetimeFigureOut">
              <a:rPr lang="bg-BG" smtClean="0"/>
              <a:t>8.5.2020 г.</a:t>
            </a:fld>
            <a:endParaRPr lang="bg-BG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BB3ADA4-50BC-46B0-B3D5-D4582C84D7DD}" type="slidenum">
              <a:rPr lang="bg-BG" smtClean="0"/>
              <a:t>‹#›</a:t>
            </a:fld>
            <a:endParaRPr lang="bg-BG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2417440"/>
          </a:xfrm>
        </p:spPr>
        <p:txBody>
          <a:bodyPr>
            <a:normAutofit fontScale="90000"/>
          </a:bodyPr>
          <a:lstStyle/>
          <a:p>
            <a:r>
              <a:rPr lang="bg-BG" dirty="0" smtClean="0"/>
              <a:t>Учредяване на търговско дружество. Парична и непарична вноска. Търговски регистър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933056"/>
            <a:ext cx="7854696" cy="1048080"/>
          </a:xfrm>
        </p:spPr>
        <p:txBody>
          <a:bodyPr>
            <a:normAutofit fontScale="85000" lnSpcReduction="20000"/>
          </a:bodyPr>
          <a:lstStyle/>
          <a:p>
            <a:endParaRPr lang="en-US" dirty="0" smtClean="0"/>
          </a:p>
          <a:p>
            <a:endParaRPr lang="en-US" dirty="0"/>
          </a:p>
          <a:p>
            <a:r>
              <a:rPr lang="bg-BG" dirty="0" smtClean="0"/>
              <a:t>Доц</a:t>
            </a:r>
            <a:r>
              <a:rPr lang="bg-BG" dirty="0" smtClean="0"/>
              <a:t>. д-р Ралица Димитрова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849009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 smtClean="0"/>
              <a:t>1. Учредяване на търговско дружество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bg-BG" dirty="0" smtClean="0"/>
              <a:t>Учредители:</a:t>
            </a:r>
            <a:r>
              <a:rPr lang="en-US" dirty="0" smtClean="0"/>
              <a:t> </a:t>
            </a:r>
            <a:r>
              <a:rPr lang="bg-BG" dirty="0" smtClean="0"/>
              <a:t> </a:t>
            </a:r>
            <a:r>
              <a:rPr lang="ru-RU" dirty="0" smtClean="0"/>
              <a:t>Чл</a:t>
            </a:r>
            <a:r>
              <a:rPr lang="ru-RU" dirty="0"/>
              <a:t>. 65. (1) </a:t>
            </a:r>
            <a:r>
              <a:rPr lang="bg-BG" dirty="0" smtClean="0"/>
              <a:t>ТЗ  </a:t>
            </a:r>
            <a:r>
              <a:rPr lang="ru-RU" dirty="0" smtClean="0"/>
              <a:t>Учредителите </a:t>
            </a:r>
            <a:r>
              <a:rPr lang="ru-RU" dirty="0"/>
              <a:t>на дружеството трябва да са дееспособни български или чуждестранни физически или юридически </a:t>
            </a:r>
            <a:r>
              <a:rPr lang="ru-RU" dirty="0" smtClean="0"/>
              <a:t>лица. (2</a:t>
            </a:r>
            <a:r>
              <a:rPr lang="ru-RU" dirty="0"/>
              <a:t>) Всяко лице може да участвува в повече от едно дружество, доколкото законът не забранява това</a:t>
            </a:r>
            <a:r>
              <a:rPr lang="ru-RU" dirty="0" smtClean="0"/>
              <a:t>.</a:t>
            </a:r>
            <a:endParaRPr lang="bg-BG" dirty="0" smtClean="0"/>
          </a:p>
          <a:p>
            <a:pPr algn="just"/>
            <a:r>
              <a:rPr lang="bg-BG" dirty="0" smtClean="0"/>
              <a:t>Съгласуване волята на учредителите и обективирането й в учредителни документи (учредителен протокол, дружествен договор и др., които се изготвят съгласно ТЗ);</a:t>
            </a:r>
          </a:p>
          <a:p>
            <a:pPr algn="just"/>
            <a:r>
              <a:rPr lang="bg-BG" dirty="0" smtClean="0"/>
              <a:t>Извършване на парична или непарична вноска (апорт) по правилата на ТЗ;</a:t>
            </a:r>
          </a:p>
          <a:p>
            <a:pPr algn="just"/>
            <a:r>
              <a:rPr lang="bg-BG" dirty="0" smtClean="0"/>
              <a:t>Избор на органи (напр. управител, съвет на директорите и др.);</a:t>
            </a:r>
          </a:p>
          <a:p>
            <a:pPr algn="just"/>
            <a:r>
              <a:rPr lang="bg-BG" dirty="0" smtClean="0"/>
              <a:t>Подаване на заявление с приложени изискуемите документи за вписване на дружеството в ТР към Агенция по вписванията (Закон за търговския </a:t>
            </a:r>
            <a:r>
              <a:rPr lang="bg-BG" dirty="0" smtClean="0"/>
              <a:t>регистър и регистъра на юридическите лица с нестопанска цел);</a:t>
            </a:r>
            <a:endParaRPr lang="bg-BG" dirty="0" smtClean="0"/>
          </a:p>
          <a:p>
            <a:pPr algn="just"/>
            <a:r>
              <a:rPr lang="bg-BG" dirty="0" smtClean="0"/>
              <a:t>Преглед на документите от длъжностното лице – вписване/отказ за вписване на дружеството в ТР;</a:t>
            </a:r>
          </a:p>
          <a:p>
            <a:pPr algn="just"/>
            <a:r>
              <a:rPr lang="bg-BG" dirty="0" smtClean="0"/>
              <a:t>Търговското дружество възниква като юридическо лице от момента на вписване в ТР.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991268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636680"/>
          </a:xfrm>
        </p:spPr>
        <p:txBody>
          <a:bodyPr>
            <a:normAutofit fontScale="90000"/>
          </a:bodyPr>
          <a:lstStyle/>
          <a:p>
            <a:r>
              <a:rPr lang="bg-BG" dirty="0" smtClean="0"/>
              <a:t>2. Парична и непарична вноска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839816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bg-BG" sz="2900" dirty="0" smtClean="0"/>
              <a:t>Апортна </a:t>
            </a:r>
            <a:r>
              <a:rPr lang="bg-BG" sz="2900" dirty="0" smtClean="0"/>
              <a:t>вноска – </a:t>
            </a:r>
            <a:r>
              <a:rPr lang="bg-BG" sz="2900" dirty="0" smtClean="0"/>
              <a:t>видове</a:t>
            </a:r>
            <a:r>
              <a:rPr lang="bg-BG" sz="2900" dirty="0" smtClean="0"/>
              <a:t>: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bg-BG" sz="2900" dirty="0" smtClean="0"/>
              <a:t>Парична вноска – набиране чрез банкова набирателна сметка;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bg-BG" sz="2900" dirty="0" smtClean="0"/>
              <a:t>Непарична вноска: всякакви вещи и права без бъдещ труд или услуги</a:t>
            </a:r>
          </a:p>
          <a:p>
            <a:pPr marL="0" indent="0" algn="just">
              <a:buNone/>
            </a:pPr>
            <a:endParaRPr lang="ru-RU" b="1" dirty="0" smtClean="0"/>
          </a:p>
          <a:p>
            <a:pPr marL="0" indent="0" algn="just">
              <a:buNone/>
            </a:pPr>
            <a:r>
              <a:rPr lang="ru-RU" sz="2300" b="1" dirty="0" smtClean="0"/>
              <a:t>Чл</a:t>
            </a:r>
            <a:r>
              <a:rPr lang="ru-RU" sz="2300" b="1" dirty="0"/>
              <a:t>. 72.</a:t>
            </a:r>
            <a:r>
              <a:rPr lang="ru-RU" sz="2300" dirty="0"/>
              <a:t> (1) Ако някой съдружник, съответно акционер, прави непарична вноска, дружественият договор, съответно уставът, трябва да съдържа името на вносителя, пълно описание на непаричната вноска, паричната и оценка и основанието на правата му</a:t>
            </a:r>
            <a:r>
              <a:rPr lang="ru-RU" sz="2300" dirty="0" smtClean="0"/>
              <a:t>.</a:t>
            </a:r>
          </a:p>
          <a:p>
            <a:pPr marL="0" indent="0" algn="just">
              <a:buNone/>
            </a:pPr>
            <a:r>
              <a:rPr lang="ru-RU" sz="2300" dirty="0" smtClean="0"/>
              <a:t>(</a:t>
            </a:r>
            <a:r>
              <a:rPr lang="ru-RU" sz="2300" dirty="0"/>
              <a:t>2) </a:t>
            </a:r>
            <a:r>
              <a:rPr lang="ru-RU" sz="2300" dirty="0" smtClean="0"/>
              <a:t>Вноската </a:t>
            </a:r>
            <a:r>
              <a:rPr lang="ru-RU" sz="2300" dirty="0"/>
              <a:t>в дружество с ограничена отговорност, акционерно дружество или командитно дружество с акции се оценява от 3 независими вещи лица, посочени от длъжностното лице по регистрацията към Агенцията по </a:t>
            </a:r>
            <a:r>
              <a:rPr lang="ru-RU" sz="2300" dirty="0" smtClean="0"/>
              <a:t>вписванията (...).</a:t>
            </a:r>
            <a:endParaRPr lang="ru-RU" sz="2300" dirty="0"/>
          </a:p>
          <a:p>
            <a:pPr marL="0" indent="0" algn="just">
              <a:buNone/>
            </a:pPr>
            <a:r>
              <a:rPr lang="ru-RU" sz="2300" b="1" dirty="0"/>
              <a:t>Чл. 73.</a:t>
            </a:r>
            <a:r>
              <a:rPr lang="ru-RU" sz="2300" dirty="0"/>
              <a:t> (1) </a:t>
            </a:r>
            <a:r>
              <a:rPr lang="ru-RU" sz="2300" dirty="0" smtClean="0"/>
              <a:t>Вноската </a:t>
            </a:r>
            <a:r>
              <a:rPr lang="ru-RU" sz="2300" dirty="0"/>
              <a:t>на право за учредяването или за прехвърлянето на която се изисква нотариална форма, се извършва с дружествения договор или устава. При вноската в капиталово дружество към дружествения договор или устава се прилага писмено съгласие на вносителя с описание на вноската и нотариална заверка на подписа му. При удостоверяване на подписа нотариусът проверява правата на вносителя.</a:t>
            </a:r>
          </a:p>
          <a:p>
            <a:pPr marL="0" indent="0" algn="just">
              <a:buNone/>
            </a:pPr>
            <a:r>
              <a:rPr lang="ru-RU" sz="2300" dirty="0"/>
              <a:t>(2) Вноската на други права се извършва в предписаната от закона форма за тяхното учредяване или прехвърляне</a:t>
            </a:r>
            <a:r>
              <a:rPr lang="ru-RU" sz="2300" dirty="0" smtClean="0"/>
              <a:t>. (...)</a:t>
            </a:r>
            <a:endParaRPr lang="ru-RU" sz="2300" dirty="0"/>
          </a:p>
          <a:p>
            <a:endParaRPr lang="en-US" dirty="0" smtClean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19996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 fontScale="90000"/>
          </a:bodyPr>
          <a:lstStyle/>
          <a:p>
            <a:r>
              <a:rPr lang="bg-BG" dirty="0" smtClean="0"/>
              <a:t>3. Търговски регистър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695800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ru-RU" b="1" dirty="0"/>
              <a:t>ЗАКОН ЗА ТЪРГОВСКИЯ РЕГИСТЪР И РЕГИСТЪРА НА ЮРИДИЧЕСКИТЕ ЛИЦА С НЕСТОПАНСКА </a:t>
            </a:r>
            <a:r>
              <a:rPr lang="ru-RU" b="1" dirty="0" smtClean="0"/>
              <a:t>ЦЕЛ</a:t>
            </a:r>
            <a:endParaRPr lang="en-US" b="1" dirty="0" smtClean="0"/>
          </a:p>
          <a:p>
            <a:pPr algn="just"/>
            <a:r>
              <a:rPr lang="ru-RU" b="1" dirty="0"/>
              <a:t>Чл. 2.</a:t>
            </a:r>
            <a:r>
              <a:rPr lang="ru-RU" dirty="0"/>
              <a:t> (Изм. - ДВ, бр. 34 от 2011 г., в сила от 01.01.2012 г.) (1) (Изм. и доп. - ДВ, бр. 74 от 2016 г., в сила от 01.01.2018 г.) Търговският регистър и регистърът на юридическите лица с нестопанска цел е обща електронна база данни, съдържаща обстоятелствата, вписани по силата на закон, и актовете, обявени по силата на закон, за търговците и клоновете на чуждестранни търговци, юридическите лица с нестопанска цел и клоновете на чуждестранни юридически лица с нестопанска цел</a:t>
            </a:r>
            <a:r>
              <a:rPr lang="ru-RU" dirty="0" smtClean="0"/>
              <a:t>.</a:t>
            </a:r>
            <a:endParaRPr lang="en-US" dirty="0" smtClean="0"/>
          </a:p>
          <a:p>
            <a:pPr algn="just"/>
            <a:r>
              <a:rPr lang="ru-RU" b="1" dirty="0"/>
              <a:t>Чл. 3.</a:t>
            </a:r>
            <a:r>
              <a:rPr lang="ru-RU" dirty="0"/>
              <a:t> (1) (Изм. и доп. - ДВ, бр. 74 от 2016 г., в сила от 01.01.2018 г.) Търговският регистър и регистърът на юридическите лица с нестопанска цел се водят от Агенцията по вписванията към министъра на правосъдието, наричана по-нататък "агенцията".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80520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636680"/>
          </a:xfrm>
        </p:spPr>
        <p:txBody>
          <a:bodyPr>
            <a:normAutofit fontScale="90000"/>
          </a:bodyPr>
          <a:lstStyle/>
          <a:p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767808"/>
          </a:xfrm>
        </p:spPr>
        <p:txBody>
          <a:bodyPr>
            <a:normAutofit fontScale="55000" lnSpcReduction="20000"/>
          </a:bodyPr>
          <a:lstStyle/>
          <a:p>
            <a:pPr algn="just"/>
            <a:r>
              <a:rPr lang="ru-RU" b="1" dirty="0"/>
              <a:t>Подлежащи на </a:t>
            </a:r>
            <a:r>
              <a:rPr lang="ru-RU" b="1" dirty="0" smtClean="0"/>
              <a:t>вписване обстоятелства </a:t>
            </a:r>
          </a:p>
          <a:p>
            <a:pPr marL="0" indent="0" algn="just">
              <a:buNone/>
            </a:pPr>
            <a:endParaRPr lang="ru-RU" b="1" dirty="0" smtClean="0"/>
          </a:p>
          <a:p>
            <a:pPr marL="0" indent="0" algn="just">
              <a:buNone/>
            </a:pPr>
            <a:r>
              <a:rPr lang="ru-RU" b="1" dirty="0" smtClean="0"/>
              <a:t>Чл</a:t>
            </a:r>
            <a:r>
              <a:rPr lang="ru-RU" b="1" dirty="0"/>
              <a:t>. 4.</a:t>
            </a:r>
            <a:r>
              <a:rPr lang="ru-RU" dirty="0"/>
              <a:t> (Доп. - ДВ, бр. 22 от 2015 г., в сила от 24.03.2015 г., изм. - ДВ, бр. 74 от 2016 г., в сила от 01.01.2018 г.) В търговския регистър и в регистъра на юридическите лица с нестопанска цел се вписват търговци, клонове на чуждестранни търговци, юридически лица с нестопанска цел и клоновете на чуждестранни юридически лица с нестопанска цел и свързаните с тях обстоятелства, за които е предвидено със закон, че подлежат на вписване</a:t>
            </a:r>
            <a:r>
              <a:rPr lang="ru-RU" dirty="0" smtClean="0"/>
              <a:t>.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  <a:p>
            <a:r>
              <a:rPr lang="ru-RU" b="1" dirty="0"/>
              <a:t>Подлежащи на обявяване актове</a:t>
            </a:r>
            <a:br>
              <a:rPr lang="ru-RU" b="1" dirty="0"/>
            </a:br>
            <a:endParaRPr lang="ru-RU" b="1" dirty="0"/>
          </a:p>
          <a:p>
            <a:pPr marL="0" indent="0" algn="just">
              <a:buNone/>
            </a:pPr>
            <a:r>
              <a:rPr lang="ru-RU" b="1" dirty="0"/>
              <a:t>Чл. 5.</a:t>
            </a:r>
            <a:r>
              <a:rPr lang="ru-RU" dirty="0"/>
              <a:t> (Изм. - ДВ, бр. 74 от 2016 г., в сила от 01.01.2018 г.) В търговския регистър и в регистъра на юридическите лица с нестопанска цел се обявяват актове, които се отнасят до търговците, клоновете на чуждестранни търговци, юридическите лица с нестопанска цел и до клоновете на чуждестранни юридически лица с нестопанска цел, за които е предвидено със закон, че подлежат на обявяване</a:t>
            </a:r>
            <a:r>
              <a:rPr lang="ru-RU" dirty="0" smtClean="0"/>
              <a:t>.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  <a:p>
            <a:r>
              <a:rPr lang="ru-RU" b="1" dirty="0"/>
              <a:t>Задължение за заявяване и представяне</a:t>
            </a:r>
            <a:br>
              <a:rPr lang="ru-RU" b="1" dirty="0"/>
            </a:br>
            <a:endParaRPr lang="ru-RU" b="1" dirty="0"/>
          </a:p>
          <a:p>
            <a:pPr marL="0" indent="0" algn="just">
              <a:buNone/>
            </a:pPr>
            <a:r>
              <a:rPr lang="ru-RU" b="1" dirty="0"/>
              <a:t>Чл. 6.</a:t>
            </a:r>
            <a:r>
              <a:rPr lang="ru-RU" dirty="0"/>
              <a:t> (1) (Изм. - ДВ, бр. 74 от 2016 г., в сила от 01.01.2018 г.) Всеки търговец и всяко юридическо лице с нестопанска цел са длъжни да поискат да бъдат вписани в търговския регистър, съответно в регистъра на юридическите лица с нестопанска цел, като заявят подлежащите на вписване обстоятелства и представят подлежащите на обявяване актове.</a:t>
            </a:r>
          </a:p>
          <a:p>
            <a:pPr marL="0" indent="0" algn="just">
              <a:buNone/>
            </a:pPr>
            <a:r>
              <a:rPr lang="ru-RU" dirty="0"/>
              <a:t>(2) Всяко лице, което е задължено да заяви вписване на обстоятелства или да представи актове в търговския регистър, трябва да извърши това в 7-дневен срок от настъпването на обстоятелството, съответно от приемането на акта, освен ако със закон е определен друг срок</a:t>
            </a:r>
            <a:r>
              <a:rPr lang="ru-RU" dirty="0" smtClean="0"/>
              <a:t>. (...)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11247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08688"/>
          </a:xfrm>
        </p:spPr>
        <p:txBody>
          <a:bodyPr>
            <a:normAutofit fontScale="90000"/>
          </a:bodyPr>
          <a:lstStyle/>
          <a:p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551784"/>
          </a:xfrm>
        </p:spPr>
        <p:txBody>
          <a:bodyPr/>
          <a:lstStyle/>
          <a:p>
            <a:r>
              <a:rPr lang="ru-RU" b="1" dirty="0" smtClean="0"/>
              <a:t>Публичност на ТР</a:t>
            </a:r>
          </a:p>
          <a:p>
            <a:pPr marL="0" indent="0" algn="just">
              <a:buNone/>
            </a:pPr>
            <a:r>
              <a:rPr lang="ru-RU" b="1" dirty="0" smtClean="0"/>
              <a:t>Чл</a:t>
            </a:r>
            <a:r>
              <a:rPr lang="ru-RU" b="1" dirty="0"/>
              <a:t>. 11.</a:t>
            </a:r>
            <a:r>
              <a:rPr lang="ru-RU" dirty="0"/>
              <a:t> </a:t>
            </a:r>
            <a:r>
              <a:rPr lang="ru-RU" dirty="0" smtClean="0"/>
              <a:t> </a:t>
            </a:r>
            <a:r>
              <a:rPr lang="ru-RU" dirty="0"/>
              <a:t>Търговският регистър и регистърът на юридическите лица с нестопанска цел са публични. Всеки има право на свободен и безплатен достъп до базата данни, съставляваща регистрите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bg-BG" b="1" dirty="0" smtClean="0"/>
              <a:t>Регистърно производство</a:t>
            </a:r>
            <a:r>
              <a:rPr lang="en-US" dirty="0" smtClean="0"/>
              <a:t> - </a:t>
            </a:r>
            <a:r>
              <a:rPr lang="bg-BG" dirty="0" smtClean="0"/>
              <a:t>чл</a:t>
            </a:r>
            <a:r>
              <a:rPr lang="en-US" dirty="0" smtClean="0"/>
              <a:t>. 13 </a:t>
            </a:r>
            <a:r>
              <a:rPr lang="bg-BG" dirty="0" smtClean="0"/>
              <a:t>и сл. от ЗТРРЮЛНЦ.</a:t>
            </a:r>
            <a:r>
              <a:rPr lang="en-US" dirty="0" smtClean="0"/>
              <a:t> 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119824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51</TotalTime>
  <Words>100</Words>
  <Application>Microsoft Office PowerPoint</Application>
  <PresentationFormat>On-screen Show (4:3)</PresentationFormat>
  <Paragraphs>37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Flow</vt:lpstr>
      <vt:lpstr>Учредяване на търговско дружество. Парична и непарична вноска. Търговски регистър</vt:lpstr>
      <vt:lpstr>1. Учредяване на търговско дружество</vt:lpstr>
      <vt:lpstr>2. Парична и непарична вноска</vt:lpstr>
      <vt:lpstr>3. Търговски регистър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Учредяване на търговско дружество. Парична и непарична вноска. Търговски регистър</dc:title>
  <dc:creator>RDimitrova</dc:creator>
  <cp:lastModifiedBy>RDimitrova</cp:lastModifiedBy>
  <cp:revision>7</cp:revision>
  <dcterms:created xsi:type="dcterms:W3CDTF">2020-05-07T08:01:16Z</dcterms:created>
  <dcterms:modified xsi:type="dcterms:W3CDTF">2020-05-08T08:52:40Z</dcterms:modified>
</cp:coreProperties>
</file>