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C9D37D-B88C-4109-85CB-7E8CAA8FAA04}" type="datetimeFigureOut">
              <a:rPr lang="bg-BG" smtClean="0"/>
              <a:t>7.5.2020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4E22C7-984E-4ED0-8C53-281207B216B6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561456"/>
          </a:xfrm>
        </p:spPr>
        <p:txBody>
          <a:bodyPr>
            <a:normAutofit/>
          </a:bodyPr>
          <a:lstStyle/>
          <a:p>
            <a:r>
              <a:rPr lang="bg-BG" dirty="0" smtClean="0"/>
              <a:t>Събирателно дружество. Командитно дружество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77072"/>
            <a:ext cx="7854696" cy="904064"/>
          </a:xfrm>
        </p:spPr>
        <p:txBody>
          <a:bodyPr>
            <a:normAutofit lnSpcReduction="10000"/>
          </a:bodyPr>
          <a:lstStyle/>
          <a:p>
            <a:endParaRPr lang="bg-BG" dirty="0" smtClean="0"/>
          </a:p>
          <a:p>
            <a:r>
              <a:rPr lang="bg-BG" dirty="0" smtClean="0"/>
              <a:t>Доц</a:t>
            </a:r>
            <a:r>
              <a:rPr lang="bg-BG" dirty="0" smtClean="0"/>
              <a:t>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17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1</a:t>
            </a:r>
            <a:r>
              <a:rPr lang="bg-BG" dirty="0" smtClean="0"/>
              <a:t>. </a:t>
            </a:r>
            <a:r>
              <a:rPr lang="bg-BG" dirty="0" smtClean="0"/>
              <a:t>Персонални търговски дружества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СД и КД;</a:t>
            </a:r>
          </a:p>
          <a:p>
            <a:r>
              <a:rPr lang="bg-BG" dirty="0" smtClean="0"/>
              <a:t>Доверие между съдружниците;</a:t>
            </a:r>
          </a:p>
          <a:p>
            <a:r>
              <a:rPr lang="bg-BG" dirty="0" smtClean="0"/>
              <a:t>Задължение за полагане на личен труд и грижа;</a:t>
            </a:r>
          </a:p>
          <a:p>
            <a:r>
              <a:rPr lang="bg-BG" dirty="0" smtClean="0"/>
              <a:t>Неограничена отговорност за задълженията на дружеството;</a:t>
            </a:r>
          </a:p>
          <a:p>
            <a:r>
              <a:rPr lang="bg-BG" dirty="0" smtClean="0"/>
              <a:t>Ограничения при прехвърляне на дружествен дял, 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7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bg-BG" dirty="0"/>
              <a:t>2</a:t>
            </a:r>
            <a:r>
              <a:rPr lang="bg-BG" dirty="0" smtClean="0"/>
              <a:t>. </a:t>
            </a:r>
            <a:r>
              <a:rPr lang="bg-BG" dirty="0" smtClean="0"/>
              <a:t>Събирателно дружество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b="1" dirty="0"/>
              <a:t>Чл. </a:t>
            </a:r>
            <a:r>
              <a:rPr lang="bg-BG" b="1" dirty="0" smtClean="0"/>
              <a:t>76 ТЗ:</a:t>
            </a:r>
            <a:r>
              <a:rPr lang="bg-BG" dirty="0"/>
              <a:t> Събирателно е дружеството, образувано от две или повече лица за извършване по занятие на търговски сделки под обща фирма. Съдружниците отговарят солидарно и неограничено.</a:t>
            </a:r>
          </a:p>
          <a:p>
            <a:pPr lvl="0"/>
            <a:r>
              <a:rPr lang="bg-BG" i="1" dirty="0"/>
              <a:t>Вид търговско дружество, юридическо лице;</a:t>
            </a:r>
            <a:endParaRPr lang="bg-BG" dirty="0"/>
          </a:p>
          <a:p>
            <a:pPr lvl="0"/>
            <a:r>
              <a:rPr lang="bg-BG" i="1" dirty="0"/>
              <a:t>Минимум двама съдружници;</a:t>
            </a:r>
            <a:endParaRPr lang="bg-BG" dirty="0"/>
          </a:p>
          <a:p>
            <a:pPr lvl="0"/>
            <a:r>
              <a:rPr lang="bg-BG" i="1" dirty="0"/>
              <a:t>Извършване на търговска дейност с общи средства;</a:t>
            </a:r>
            <a:endParaRPr lang="bg-BG" dirty="0"/>
          </a:p>
          <a:p>
            <a:pPr lvl="0"/>
            <a:r>
              <a:rPr lang="bg-BG" i="1" u="sng" dirty="0"/>
              <a:t>Лична, солидарна и неограничена отговорност на съдружниците за задълженията на дружеството, включително за задълженията, възникнали преди момента на встъпване на дадения съдружник в дружеството</a:t>
            </a:r>
            <a:r>
              <a:rPr lang="bg-BG" i="1" u="sng" dirty="0" smtClean="0"/>
              <a:t>.</a:t>
            </a:r>
            <a:r>
              <a:rPr lang="bg-BG" u="sng" dirty="0"/>
              <a:t> </a:t>
            </a:r>
          </a:p>
          <a:p>
            <a:pPr marL="0" indent="0">
              <a:buNone/>
            </a:pPr>
            <a:r>
              <a:rPr lang="bg-BG" b="1" u="sng" dirty="0"/>
              <a:t>Ч</a:t>
            </a:r>
            <a:r>
              <a:rPr lang="bg-BG" b="1" dirty="0"/>
              <a:t>л. </a:t>
            </a:r>
            <a:r>
              <a:rPr lang="bg-BG" b="1" dirty="0" smtClean="0"/>
              <a:t>78 ТЗ: </a:t>
            </a:r>
            <a:r>
              <a:rPr lang="bg-BG" dirty="0" smtClean="0"/>
              <a:t>Договорът </a:t>
            </a:r>
            <a:r>
              <a:rPr lang="bg-BG" dirty="0"/>
              <a:t>за учредяване на събирателно дружество се съставя в </a:t>
            </a:r>
            <a:r>
              <a:rPr lang="bg-BG" b="1" dirty="0"/>
              <a:t>писмена форма с нотариална заверка на подписите</a:t>
            </a:r>
            <a:r>
              <a:rPr lang="bg-BG" dirty="0"/>
              <a:t> на съдружниците </a:t>
            </a:r>
            <a:r>
              <a:rPr lang="bg-BG" dirty="0" smtClean="0"/>
              <a:t>с предвиденото в закона съдържание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58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4096"/>
          </a:xfrm>
        </p:spPr>
        <p:txBody>
          <a:bodyPr>
            <a:noAutofit/>
          </a:bodyPr>
          <a:lstStyle/>
          <a:p>
            <a:r>
              <a:rPr lang="bg-BG" sz="4400" dirty="0"/>
              <a:t>2</a:t>
            </a:r>
            <a:r>
              <a:rPr lang="bg-BG" sz="4400" dirty="0" smtClean="0"/>
              <a:t>.1</a:t>
            </a:r>
            <a:r>
              <a:rPr lang="bg-BG" sz="4400" dirty="0" smtClean="0"/>
              <a:t>. Права и задължения на съдружниците</a:t>
            </a:r>
            <a:endParaRPr lang="bg-B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797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b="1" dirty="0"/>
              <a:t>Могат да се обособят следните права на съдружниците:</a:t>
            </a:r>
          </a:p>
          <a:p>
            <a:pPr lvl="0"/>
            <a:r>
              <a:rPr lang="bg-BG" dirty="0"/>
              <a:t>Право на част от печалбата (дивидент);</a:t>
            </a:r>
          </a:p>
          <a:p>
            <a:pPr lvl="0"/>
            <a:r>
              <a:rPr lang="bg-BG" dirty="0"/>
              <a:t>Право на ликвидационен дял (част от имуществото на дружеството при неговото прекратяване);</a:t>
            </a:r>
          </a:p>
          <a:p>
            <a:pPr lvl="0"/>
            <a:r>
              <a:rPr lang="bg-BG" dirty="0"/>
              <a:t>Право на обезщетение за направени разноски и претърпени вреди във връзка с водене на дружествените работи;</a:t>
            </a:r>
          </a:p>
          <a:p>
            <a:pPr lvl="0"/>
            <a:r>
              <a:rPr lang="bg-BG" dirty="0"/>
              <a:t>Право на лихва върху обезщетението;</a:t>
            </a:r>
          </a:p>
          <a:p>
            <a:pPr lvl="0"/>
            <a:r>
              <a:rPr lang="bg-BG" dirty="0"/>
              <a:t>Право да управлява и право да представлява дружеството;</a:t>
            </a:r>
          </a:p>
          <a:p>
            <a:pPr lvl="0"/>
            <a:r>
              <a:rPr lang="bg-BG" dirty="0"/>
              <a:t>Право на контрол (когато на участва лично в управлението).</a:t>
            </a:r>
          </a:p>
          <a:p>
            <a:pPr marL="0" indent="0">
              <a:buNone/>
            </a:pPr>
            <a:r>
              <a:rPr lang="bg-BG" dirty="0"/>
              <a:t> </a:t>
            </a:r>
          </a:p>
          <a:p>
            <a:pPr marL="0" indent="0">
              <a:buNone/>
            </a:pPr>
            <a:r>
              <a:rPr lang="bg-BG" b="1" dirty="0"/>
              <a:t>Обособяват се и следните задължения:</a:t>
            </a:r>
          </a:p>
          <a:p>
            <a:pPr lvl="0"/>
            <a:r>
              <a:rPr lang="bg-BG" dirty="0"/>
              <a:t>Задължение за полагане на личен труд и грижа;</a:t>
            </a:r>
          </a:p>
          <a:p>
            <a:pPr lvl="0"/>
            <a:r>
              <a:rPr lang="bg-BG" dirty="0"/>
              <a:t>Задължение да не се извършва конкурентна дейност;</a:t>
            </a:r>
          </a:p>
          <a:p>
            <a:pPr lvl="0"/>
            <a:r>
              <a:rPr lang="bg-BG" dirty="0"/>
              <a:t>Задължение за вноска;</a:t>
            </a:r>
          </a:p>
          <a:p>
            <a:pPr lvl="0"/>
            <a:r>
              <a:rPr lang="bg-BG" dirty="0"/>
              <a:t>Задължение за лихва върху забавени вноски и др.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41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bg-BG" dirty="0"/>
              <a:t>2</a:t>
            </a:r>
            <a:r>
              <a:rPr lang="bg-BG" dirty="0" smtClean="0"/>
              <a:t>.2</a:t>
            </a:r>
            <a:r>
              <a:rPr lang="bg-BG" dirty="0" smtClean="0"/>
              <a:t>. Управление и представителство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b="1" dirty="0"/>
              <a:t>Чл. 84.</a:t>
            </a:r>
            <a:r>
              <a:rPr lang="bg-BG" dirty="0"/>
              <a:t> (1) Всеки съдружник има право да управлява дружествените работи освен ако с дружествения договор е възложено управлението на един или няколко съдружници или на друго лице.</a:t>
            </a:r>
          </a:p>
          <a:p>
            <a:pPr marL="0" indent="0">
              <a:buNone/>
            </a:pPr>
            <a:r>
              <a:rPr lang="bg-BG" b="1" dirty="0"/>
              <a:t>Чл. 86.</a:t>
            </a:r>
            <a:r>
              <a:rPr lang="bg-BG" dirty="0"/>
              <a:t> Съдружникът, който не участвува пряко в управлението, може да се осведомява лично за работите на дружеството, да преглежда търговските книги, дружествените и другите книжа и да иска обяснения от управителите</a:t>
            </a:r>
            <a:r>
              <a:rPr lang="bg-BG" dirty="0" smtClean="0"/>
              <a:t>.</a:t>
            </a:r>
            <a:endParaRPr lang="bg-BG" dirty="0"/>
          </a:p>
          <a:p>
            <a:pPr marL="0" indent="0">
              <a:buNone/>
            </a:pPr>
            <a:r>
              <a:rPr lang="bg-BG" b="1" dirty="0"/>
              <a:t>Чл. 87.</a:t>
            </a:r>
            <a:r>
              <a:rPr lang="bg-BG" dirty="0"/>
              <a:t> Когато според учредителния договор решенията на дружеството се вземат с мнозинство, всеки съдружник има право на един глас. Решенията се вписват в протоколна книга</a:t>
            </a:r>
            <a:r>
              <a:rPr lang="bg-BG" dirty="0" smtClean="0"/>
              <a:t>.</a:t>
            </a:r>
          </a:p>
          <a:p>
            <a:pPr marL="0" indent="0">
              <a:buNone/>
            </a:pPr>
            <a:r>
              <a:rPr lang="bg-BG" b="1" dirty="0"/>
              <a:t>Чл. 89.</a:t>
            </a:r>
            <a:r>
              <a:rPr lang="bg-BG" dirty="0"/>
              <a:t> (1) Всеки съдружник представлява дружеството, ако с дружествения договор не е предвидено друго.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0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bg-BG" dirty="0"/>
              <a:t>3</a:t>
            </a:r>
            <a:r>
              <a:rPr lang="bg-BG" dirty="0" smtClean="0"/>
              <a:t>. </a:t>
            </a:r>
            <a:r>
              <a:rPr lang="bg-BG" dirty="0" smtClean="0"/>
              <a:t>Командитно дружество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b="1" dirty="0"/>
              <a:t>Чл. 99.</a:t>
            </a:r>
            <a:r>
              <a:rPr lang="bg-BG" dirty="0"/>
              <a:t> (1) Командитното дружество се образува с договор между две или повече лица за извършване търговска дейност под обща фирма, </a:t>
            </a:r>
            <a:r>
              <a:rPr lang="bg-BG" b="1" u="sng" dirty="0"/>
              <a:t>като един или повече от съдружниците са солидарно и неограничено отговорни за задълженията на дружеството, а останалите са отговорни до размера на уговорената </a:t>
            </a:r>
            <a:r>
              <a:rPr lang="bg-BG" b="1" u="sng" dirty="0" smtClean="0"/>
              <a:t>вноска </a:t>
            </a:r>
            <a:r>
              <a:rPr lang="bg-BG" i="1" dirty="0" smtClean="0"/>
              <a:t>(следователно в КД има две категории съдружници – едните отговарят солидарно и неограничено за задълженията на дружеството, а другите – до размера на уговорената вноска в капитала)</a:t>
            </a:r>
            <a:endParaRPr lang="bg-BG" i="1" dirty="0"/>
          </a:p>
          <a:p>
            <a:pPr marL="0" indent="0">
              <a:buNone/>
            </a:pPr>
            <a:r>
              <a:rPr lang="bg-BG" dirty="0"/>
              <a:t>(2) (Отм., предишна ал. 3 - ДВ, бр. 103 от 1993 г.) За командитното дружество намират съответно приложение разпоредбите за събирателното дружество, доколкото в тази глава не е предвидено друго.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71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3</a:t>
            </a:r>
            <a:r>
              <a:rPr lang="bg-BG" dirty="0" smtClean="0"/>
              <a:t>.1</a:t>
            </a:r>
            <a:r>
              <a:rPr lang="bg-BG" dirty="0" smtClean="0"/>
              <a:t>. Права и задължения на съдружниците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А) Права и задължения на неограничено отговорните съдружници: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Права: право на част от печалбата (от значение за определяне на размера са размерът на вноската, воденето на дружествените дела, неограничената и солидарна отговорност); ликвидационен дял; обезщетение за разноски и вреди; лихва върху обезщетението и др.; право на управление; право на вето; право на контрол.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269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Задължения: вноска; лихва за забавени плащания; Въздържане от конкурентна дейност; задълж. </a:t>
            </a:r>
            <a:r>
              <a:rPr lang="bg-BG" dirty="0"/>
              <a:t>з</a:t>
            </a:r>
            <a:r>
              <a:rPr lang="bg-BG" dirty="0" smtClean="0"/>
              <a:t>а полагане на личен труд и грижа;</a:t>
            </a:r>
          </a:p>
          <a:p>
            <a:pPr marL="0" indent="0">
              <a:buNone/>
            </a:pPr>
            <a:r>
              <a:rPr lang="bg-BG" dirty="0" smtClean="0"/>
              <a:t>Б) Права и задължения на ограничено отговорните съдружници:</a:t>
            </a:r>
          </a:p>
          <a:p>
            <a:r>
              <a:rPr lang="bg-BG" dirty="0" smtClean="0"/>
              <a:t>Права: право на част от печалбата (размерът се определя от вноската в капитала), право на ликвидационен дял, право на контрол върху дружествените работи;</a:t>
            </a:r>
          </a:p>
          <a:p>
            <a:r>
              <a:rPr lang="bg-BG" dirty="0" smtClean="0"/>
              <a:t>Задължения: вноска, лихва върху вноската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040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3</a:t>
            </a:r>
            <a:r>
              <a:rPr lang="bg-BG" dirty="0" smtClean="0"/>
              <a:t>.2</a:t>
            </a:r>
            <a:r>
              <a:rPr lang="bg-BG" dirty="0" smtClean="0"/>
              <a:t>. Управление и представителство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Чл. 105.</a:t>
            </a:r>
            <a:r>
              <a:rPr lang="bg-BG" dirty="0"/>
              <a:t> Управлението и представителството на дружеството се извършват от неограничено отговорните съдружници. </a:t>
            </a:r>
            <a:r>
              <a:rPr lang="bg-BG"/>
              <a:t>Ограничено отговорният съдружник няма право на управление и не може да спира решенията на неограничено отговорните съдружници.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94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307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Събирателно дружество. Командитно дружество</vt:lpstr>
      <vt:lpstr>1. Персонални търговски дружества</vt:lpstr>
      <vt:lpstr>2. Събирателно дружество</vt:lpstr>
      <vt:lpstr>2.1. Права и задължения на съдружниците</vt:lpstr>
      <vt:lpstr>2.2. Управление и представителство</vt:lpstr>
      <vt:lpstr>3. Командитно дружество</vt:lpstr>
      <vt:lpstr>3.1. Права и задължения на съдружниците</vt:lpstr>
      <vt:lpstr>PowerPoint Presentation</vt:lpstr>
      <vt:lpstr>3.2. Управление и представителство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Търговски дружества – понятие и видове</dc:title>
  <dc:creator>RDimitrova</dc:creator>
  <cp:lastModifiedBy>RDimitrova</cp:lastModifiedBy>
  <cp:revision>12</cp:revision>
  <dcterms:created xsi:type="dcterms:W3CDTF">2020-03-06T09:15:37Z</dcterms:created>
  <dcterms:modified xsi:type="dcterms:W3CDTF">2020-05-07T08:13:57Z</dcterms:modified>
</cp:coreProperties>
</file>