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8CD4B73-CD0A-45E3-810E-75F8C99EE469}" type="datetimeFigureOut">
              <a:rPr lang="bg-BG" smtClean="0"/>
              <a:t>22.3.2020 г.</a:t>
            </a:fld>
            <a:endParaRPr lang="bg-BG"/>
          </a:p>
        </p:txBody>
      </p:sp>
      <p:sp>
        <p:nvSpPr>
          <p:cNvPr id="19" name="Footer Placeholder 18"/>
          <p:cNvSpPr>
            <a:spLocks noGrp="1"/>
          </p:cNvSpPr>
          <p:nvPr>
            <p:ph type="ftr" sz="quarter" idx="11"/>
          </p:nvPr>
        </p:nvSpPr>
        <p:spPr/>
        <p:txBody>
          <a:bodyPr/>
          <a:lstStyle/>
          <a:p>
            <a:endParaRPr lang="bg-BG"/>
          </a:p>
        </p:txBody>
      </p:sp>
      <p:sp>
        <p:nvSpPr>
          <p:cNvPr id="27" name="Slide Number Placeholder 26"/>
          <p:cNvSpPr>
            <a:spLocks noGrp="1"/>
          </p:cNvSpPr>
          <p:nvPr>
            <p:ph type="sldNum" sz="quarter" idx="12"/>
          </p:nvPr>
        </p:nvSpPr>
        <p:spPr/>
        <p:txBody>
          <a:bodyPr/>
          <a:lstStyle/>
          <a:p>
            <a:fld id="{2C8B0268-1FAA-4AA7-A62A-E9F47142C277}" type="slidenum">
              <a:rPr lang="bg-BG" smtClean="0"/>
              <a:t>‹#›</a:t>
            </a:fld>
            <a:endParaRPr lang="bg-BG"/>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CD4B73-CD0A-45E3-810E-75F8C99EE469}" type="datetimeFigureOut">
              <a:rPr lang="bg-BG" smtClean="0"/>
              <a:t>22.3.2020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2C8B0268-1FAA-4AA7-A62A-E9F47142C277}" type="slidenum">
              <a:rPr lang="bg-BG" smtClean="0"/>
              <a:t>‹#›</a:t>
            </a:fld>
            <a:endParaRPr lang="bg-B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CD4B73-CD0A-45E3-810E-75F8C99EE469}" type="datetimeFigureOut">
              <a:rPr lang="bg-BG" smtClean="0"/>
              <a:t>22.3.2020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2C8B0268-1FAA-4AA7-A62A-E9F47142C277}" type="slidenum">
              <a:rPr lang="bg-BG" smtClean="0"/>
              <a:t>‹#›</a:t>
            </a:fld>
            <a:endParaRPr lang="bg-B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CD4B73-CD0A-45E3-810E-75F8C99EE469}" type="datetimeFigureOut">
              <a:rPr lang="bg-BG" smtClean="0"/>
              <a:t>22.3.2020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2C8B0268-1FAA-4AA7-A62A-E9F47142C277}" type="slidenum">
              <a:rPr lang="bg-BG" smtClean="0"/>
              <a:t>‹#›</a:t>
            </a:fld>
            <a:endParaRPr lang="bg-B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8CD4B73-CD0A-45E3-810E-75F8C99EE469}" type="datetimeFigureOut">
              <a:rPr lang="bg-BG" smtClean="0"/>
              <a:t>22.3.2020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2C8B0268-1FAA-4AA7-A62A-E9F47142C277}" type="slidenum">
              <a:rPr lang="bg-BG" smtClean="0"/>
              <a:t>‹#›</a:t>
            </a:fld>
            <a:endParaRPr lang="bg-BG"/>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8CD4B73-CD0A-45E3-810E-75F8C99EE469}" type="datetimeFigureOut">
              <a:rPr lang="bg-BG" smtClean="0"/>
              <a:t>22.3.2020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2C8B0268-1FAA-4AA7-A62A-E9F47142C277}" type="slidenum">
              <a:rPr lang="bg-BG" smtClean="0"/>
              <a:t>‹#›</a:t>
            </a:fld>
            <a:endParaRPr lang="bg-B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8CD4B73-CD0A-45E3-810E-75F8C99EE469}" type="datetimeFigureOut">
              <a:rPr lang="bg-BG" smtClean="0"/>
              <a:t>22.3.2020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2C8B0268-1FAA-4AA7-A62A-E9F47142C277}" type="slidenum">
              <a:rPr lang="bg-BG" smtClean="0"/>
              <a:t>‹#›</a:t>
            </a:fld>
            <a:endParaRPr lang="bg-B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8CD4B73-CD0A-45E3-810E-75F8C99EE469}" type="datetimeFigureOut">
              <a:rPr lang="bg-BG" smtClean="0"/>
              <a:t>22.3.2020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2C8B0268-1FAA-4AA7-A62A-E9F47142C277}" type="slidenum">
              <a:rPr lang="bg-BG" smtClean="0"/>
              <a:t>‹#›</a:t>
            </a:fld>
            <a:endParaRPr lang="bg-B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CD4B73-CD0A-45E3-810E-75F8C99EE469}" type="datetimeFigureOut">
              <a:rPr lang="bg-BG" smtClean="0"/>
              <a:t>22.3.2020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2C8B0268-1FAA-4AA7-A62A-E9F47142C277}" type="slidenum">
              <a:rPr lang="bg-BG" smtClean="0"/>
              <a:t>‹#›</a:t>
            </a:fld>
            <a:endParaRPr lang="bg-B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8CD4B73-CD0A-45E3-810E-75F8C99EE469}" type="datetimeFigureOut">
              <a:rPr lang="bg-BG" smtClean="0"/>
              <a:t>22.3.2020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2C8B0268-1FAA-4AA7-A62A-E9F47142C277}" type="slidenum">
              <a:rPr lang="bg-BG" smtClean="0"/>
              <a:t>‹#›</a:t>
            </a:fld>
            <a:endParaRPr lang="bg-B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8CD4B73-CD0A-45E3-810E-75F8C99EE469}" type="datetimeFigureOut">
              <a:rPr lang="bg-BG" smtClean="0"/>
              <a:t>22.3.2020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a:xfrm>
            <a:off x="8077200" y="6356350"/>
            <a:ext cx="609600" cy="365125"/>
          </a:xfrm>
        </p:spPr>
        <p:txBody>
          <a:bodyPr/>
          <a:lstStyle/>
          <a:p>
            <a:fld id="{2C8B0268-1FAA-4AA7-A62A-E9F47142C277}" type="slidenum">
              <a:rPr lang="bg-BG" smtClean="0"/>
              <a:t>‹#›</a:t>
            </a:fld>
            <a:endParaRPr lang="bg-BG"/>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8CD4B73-CD0A-45E3-810E-75F8C99EE469}" type="datetimeFigureOut">
              <a:rPr lang="bg-BG" smtClean="0"/>
              <a:t>22.3.2020 г.</a:t>
            </a:fld>
            <a:endParaRPr lang="bg-BG"/>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bg-BG"/>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C8B0268-1FAA-4AA7-A62A-E9F47142C277}" type="slidenum">
              <a:rPr lang="bg-BG" smtClean="0"/>
              <a:t>‹#›</a:t>
            </a:fld>
            <a:endParaRPr lang="bg-BG"/>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bg-BG" dirty="0" smtClean="0"/>
              <a:t>Преобразуване на търговски дружества</a:t>
            </a:r>
            <a:endParaRPr lang="bg-BG" dirty="0"/>
          </a:p>
        </p:txBody>
      </p:sp>
      <p:sp>
        <p:nvSpPr>
          <p:cNvPr id="3" name="Subtitle 2"/>
          <p:cNvSpPr>
            <a:spLocks noGrp="1"/>
          </p:cNvSpPr>
          <p:nvPr>
            <p:ph type="subTitle" idx="1"/>
          </p:nvPr>
        </p:nvSpPr>
        <p:spPr/>
        <p:txBody>
          <a:bodyPr/>
          <a:lstStyle/>
          <a:p>
            <a:r>
              <a:rPr lang="bg-BG" dirty="0" smtClean="0"/>
              <a:t>Доц. д-р Ралица Димитрова</a:t>
            </a:r>
            <a:endParaRPr lang="bg-BG" dirty="0"/>
          </a:p>
        </p:txBody>
      </p:sp>
    </p:spTree>
    <p:extLst>
      <p:ext uri="{BB962C8B-B14F-4D97-AF65-F5344CB8AC3E}">
        <p14:creationId xmlns:p14="http://schemas.microsoft.com/office/powerpoint/2010/main" val="473606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a:t>
            </a:r>
            <a:r>
              <a:rPr lang="bg-BG" dirty="0" smtClean="0"/>
              <a:t>. Понятие и форми на преобразуване</a:t>
            </a:r>
            <a:endParaRPr lang="bg-BG" dirty="0"/>
          </a:p>
        </p:txBody>
      </p:sp>
      <p:sp>
        <p:nvSpPr>
          <p:cNvPr id="3" name="Content Placeholder 2"/>
          <p:cNvSpPr>
            <a:spLocks noGrp="1"/>
          </p:cNvSpPr>
          <p:nvPr>
            <p:ph idx="1"/>
          </p:nvPr>
        </p:nvSpPr>
        <p:spPr/>
        <p:txBody>
          <a:bodyPr>
            <a:normAutofit fontScale="85000" lnSpcReduction="20000"/>
          </a:bodyPr>
          <a:lstStyle/>
          <a:p>
            <a:pPr marL="0" indent="0">
              <a:buNone/>
            </a:pPr>
            <a:r>
              <a:rPr lang="ru-RU" b="1" dirty="0"/>
              <a:t>Чл. 261.</a:t>
            </a:r>
            <a:r>
              <a:rPr lang="ru-RU" dirty="0"/>
              <a:t> (Изм. - ДВ, бр. 58 от 2003 г., в сила от 01.01.2004 г.) (1) Търговските дружества могат да се преобразуват чрез </a:t>
            </a:r>
            <a:r>
              <a:rPr lang="ru-RU" b="1" u="sng" dirty="0"/>
              <a:t>вливане, сливане, разделяне, отделяне и отделяне на еднолично търговско дружество</a:t>
            </a:r>
            <a:r>
              <a:rPr lang="ru-RU" dirty="0"/>
              <a:t>, както и чрез </a:t>
            </a:r>
            <a:r>
              <a:rPr lang="ru-RU" b="1" u="sng" dirty="0"/>
              <a:t>промяна на правната форма</a:t>
            </a:r>
            <a:r>
              <a:rPr lang="ru-RU" dirty="0"/>
              <a:t>.</a:t>
            </a:r>
          </a:p>
          <a:p>
            <a:pPr marL="0" indent="0">
              <a:buNone/>
            </a:pPr>
            <a:r>
              <a:rPr lang="ru-RU" dirty="0"/>
              <a:t>(2) При всички форми на преобразуване преобразуващите се, приемащите и новоучредените дружества (участващите в преобразуването дружества) могат да бъдат от различен вид, доколкото закон не предвижда друго.</a:t>
            </a:r>
          </a:p>
          <a:p>
            <a:pPr marL="0" indent="0">
              <a:buNone/>
            </a:pPr>
            <a:r>
              <a:rPr lang="ru-RU" dirty="0"/>
              <a:t>(3) Еднолично търговско дружество може да се преобразува и чрез прехвърляне на цялото си имущество на едноличния собственик, ако той е физическо лице.</a:t>
            </a:r>
          </a:p>
          <a:p>
            <a:pPr marL="0" indent="0">
              <a:buNone/>
            </a:pPr>
            <a:r>
              <a:rPr lang="ru-RU" dirty="0"/>
              <a:t/>
            </a:r>
            <a:br>
              <a:rPr lang="ru-RU" dirty="0"/>
            </a:br>
            <a:endParaRPr lang="bg-BG" dirty="0"/>
          </a:p>
        </p:txBody>
      </p:sp>
    </p:spTree>
    <p:extLst>
      <p:ext uri="{BB962C8B-B14F-4D97-AF65-F5344CB8AC3E}">
        <p14:creationId xmlns:p14="http://schemas.microsoft.com/office/powerpoint/2010/main" val="30241384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II.</a:t>
            </a:r>
            <a:r>
              <a:rPr lang="bg-BG" dirty="0" smtClean="0"/>
              <a:t> Преобразуване чрез вливане, сливане, разделяне и отделяне</a:t>
            </a:r>
            <a:endParaRPr lang="bg-BG" dirty="0"/>
          </a:p>
        </p:txBody>
      </p:sp>
      <p:sp>
        <p:nvSpPr>
          <p:cNvPr id="3" name="Content Placeholder 2"/>
          <p:cNvSpPr>
            <a:spLocks noGrp="1"/>
          </p:cNvSpPr>
          <p:nvPr>
            <p:ph idx="1"/>
          </p:nvPr>
        </p:nvSpPr>
        <p:spPr/>
        <p:txBody>
          <a:bodyPr>
            <a:normAutofit fontScale="77500" lnSpcReduction="20000"/>
          </a:bodyPr>
          <a:lstStyle/>
          <a:p>
            <a:pPr marL="0" indent="0">
              <a:buNone/>
            </a:pPr>
            <a:r>
              <a:rPr lang="ru-RU" b="1" dirty="0"/>
              <a:t>ВЛИВАНЕ</a:t>
            </a:r>
            <a:br>
              <a:rPr lang="ru-RU" b="1" dirty="0"/>
            </a:br>
            <a:endParaRPr lang="ru-RU" b="1" dirty="0"/>
          </a:p>
          <a:p>
            <a:pPr marL="0" indent="0">
              <a:buNone/>
            </a:pPr>
            <a:r>
              <a:rPr lang="ru-RU" b="1" dirty="0"/>
              <a:t>Чл. 262.</a:t>
            </a:r>
            <a:r>
              <a:rPr lang="ru-RU" dirty="0"/>
              <a:t> (Изм. - ДВ, бр. 58 от 2003 г., в сила от 01.01.2004 г.) (1) При вливане цялото имущество на едно или повече търговски дружества (преобразуващи се дружества) преминава към едно съществуващо дружество (приемащо дружество), което става техен правоприемник. Преобразуващите се дружества се прекратяват без ликвидация.</a:t>
            </a:r>
          </a:p>
          <a:p>
            <a:pPr marL="0" indent="0">
              <a:buNone/>
            </a:pPr>
            <a:endParaRPr lang="ru-RU" dirty="0" smtClean="0"/>
          </a:p>
          <a:p>
            <a:pPr marL="0" indent="0">
              <a:buNone/>
            </a:pPr>
            <a:r>
              <a:rPr lang="ru-RU" b="1" dirty="0" smtClean="0"/>
              <a:t>СЛИВАНЕ</a:t>
            </a:r>
            <a:r>
              <a:rPr lang="ru-RU" b="1" dirty="0"/>
              <a:t/>
            </a:r>
            <a:br>
              <a:rPr lang="ru-RU" b="1" dirty="0"/>
            </a:br>
            <a:endParaRPr lang="ru-RU" b="1" dirty="0"/>
          </a:p>
          <a:p>
            <a:pPr marL="0" indent="0">
              <a:buNone/>
            </a:pPr>
            <a:r>
              <a:rPr lang="ru-RU" b="1" dirty="0" smtClean="0"/>
              <a:t>Чл</a:t>
            </a:r>
            <a:r>
              <a:rPr lang="ru-RU" b="1" dirty="0"/>
              <a:t>. 262а.</a:t>
            </a:r>
            <a:r>
              <a:rPr lang="ru-RU" dirty="0"/>
              <a:t> (Изм. - ДВ, бр. 58 от 2003 г., в сила от 01.01.2004 г.) При сливане цялото имущество на две или повече търговски дружества (преобразуващи се дружества) преминава към едно новоучредено дружество, което става техен правоприемник. Преобразуващите се дружества се прекратяват без ликвидация.</a:t>
            </a:r>
          </a:p>
          <a:p>
            <a:endParaRPr lang="bg-BG" dirty="0"/>
          </a:p>
        </p:txBody>
      </p:sp>
    </p:spTree>
    <p:extLst>
      <p:ext uri="{BB962C8B-B14F-4D97-AF65-F5344CB8AC3E}">
        <p14:creationId xmlns:p14="http://schemas.microsoft.com/office/powerpoint/2010/main" val="32313727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64672"/>
          </a:xfrm>
        </p:spPr>
        <p:txBody>
          <a:bodyPr>
            <a:normAutofit fontScale="90000"/>
          </a:bodyPr>
          <a:lstStyle/>
          <a:p>
            <a:endParaRPr lang="bg-BG" dirty="0"/>
          </a:p>
        </p:txBody>
      </p:sp>
      <p:sp>
        <p:nvSpPr>
          <p:cNvPr id="3" name="Content Placeholder 2"/>
          <p:cNvSpPr>
            <a:spLocks noGrp="1"/>
          </p:cNvSpPr>
          <p:nvPr>
            <p:ph idx="1"/>
          </p:nvPr>
        </p:nvSpPr>
        <p:spPr>
          <a:xfrm>
            <a:off x="467544" y="1628800"/>
            <a:ext cx="8229600" cy="4695800"/>
          </a:xfrm>
        </p:spPr>
        <p:txBody>
          <a:bodyPr>
            <a:normAutofit fontScale="77500" lnSpcReduction="20000"/>
          </a:bodyPr>
          <a:lstStyle/>
          <a:p>
            <a:pPr marL="0" indent="0">
              <a:buNone/>
            </a:pPr>
            <a:r>
              <a:rPr lang="ru-RU" b="1" dirty="0"/>
              <a:t>РАЗДЕЛЯНЕ</a:t>
            </a:r>
            <a:br>
              <a:rPr lang="ru-RU" b="1" dirty="0"/>
            </a:br>
            <a:endParaRPr lang="ru-RU" b="1" dirty="0"/>
          </a:p>
          <a:p>
            <a:pPr marL="0" indent="0">
              <a:buNone/>
            </a:pPr>
            <a:r>
              <a:rPr lang="ru-RU" b="1" dirty="0"/>
              <a:t>Чл. 262б.</a:t>
            </a:r>
            <a:r>
              <a:rPr lang="ru-RU" dirty="0"/>
              <a:t> (Нов - ДВ, бр. 58 от 2003 г., в сила от 01.01.2004 г.) (1) При разделяне цялото имущество на едно търговско дружество (преобразуващо се дружество) преминава към две или повече дружества, които стават негови правоприемници за съответна част. Преобразуващото се дружество се прекратява без ликвидация.</a:t>
            </a:r>
          </a:p>
          <a:p>
            <a:pPr marL="0" indent="0">
              <a:buNone/>
            </a:pPr>
            <a:endParaRPr lang="ru-RU" b="1" dirty="0" smtClean="0"/>
          </a:p>
          <a:p>
            <a:pPr marL="0" indent="0">
              <a:buNone/>
            </a:pPr>
            <a:r>
              <a:rPr lang="ru-RU" b="1" dirty="0" smtClean="0"/>
              <a:t>ОТДЕЛЯНЕ</a:t>
            </a:r>
            <a:r>
              <a:rPr lang="ru-RU" b="1" dirty="0"/>
              <a:t/>
            </a:r>
            <a:br>
              <a:rPr lang="ru-RU" b="1" dirty="0"/>
            </a:br>
            <a:endParaRPr lang="ru-RU" b="1" dirty="0"/>
          </a:p>
          <a:p>
            <a:pPr marL="0" indent="0">
              <a:buNone/>
            </a:pPr>
            <a:r>
              <a:rPr lang="ru-RU" b="1" dirty="0"/>
              <a:t>Чл. 262в.</a:t>
            </a:r>
            <a:r>
              <a:rPr lang="ru-RU" dirty="0"/>
              <a:t> (Нов - ДВ, бр. 58 от 2003 г., в сила от 01.01.2004 г.) (1) При отделяне част от имуществото на едно търговско дружество (преобразуващо се дружество) преминава към едно или няколко дружества, които стават негови правоприемници за тази част от имуществото. Преобразуващото се дружество не се прекратява.</a:t>
            </a:r>
          </a:p>
          <a:p>
            <a:pPr marL="0" indent="0">
              <a:buNone/>
            </a:pPr>
            <a:r>
              <a:rPr lang="ru-RU" dirty="0"/>
              <a:t/>
            </a:r>
            <a:br>
              <a:rPr lang="ru-RU" dirty="0"/>
            </a:br>
            <a:endParaRPr lang="ru-RU" dirty="0"/>
          </a:p>
          <a:p>
            <a:pPr marL="0" indent="0">
              <a:buNone/>
            </a:pPr>
            <a:endParaRPr lang="bg-BG" dirty="0"/>
          </a:p>
        </p:txBody>
      </p:sp>
    </p:spTree>
    <p:extLst>
      <p:ext uri="{BB962C8B-B14F-4D97-AF65-F5344CB8AC3E}">
        <p14:creationId xmlns:p14="http://schemas.microsoft.com/office/powerpoint/2010/main" val="46322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III</a:t>
            </a:r>
            <a:r>
              <a:rPr lang="bg-BG" dirty="0" smtClean="0"/>
              <a:t>. Преобразуване чрез промяна на правната форма</a:t>
            </a:r>
            <a:endParaRPr lang="bg-BG" dirty="0"/>
          </a:p>
        </p:txBody>
      </p:sp>
      <p:sp>
        <p:nvSpPr>
          <p:cNvPr id="3" name="Content Placeholder 2"/>
          <p:cNvSpPr>
            <a:spLocks noGrp="1"/>
          </p:cNvSpPr>
          <p:nvPr>
            <p:ph idx="1"/>
          </p:nvPr>
        </p:nvSpPr>
        <p:spPr/>
        <p:txBody>
          <a:bodyPr/>
          <a:lstStyle/>
          <a:p>
            <a:pPr marL="0" indent="0">
              <a:buNone/>
            </a:pPr>
            <a:r>
              <a:rPr lang="ru-RU" b="1" dirty="0"/>
              <a:t>Чл. 264.</a:t>
            </a:r>
            <a:r>
              <a:rPr lang="ru-RU" dirty="0"/>
              <a:t> (Изм. - ДВ, бр. 58 от 2003 г., в сила от 01.01.2004 г.) (1) Търговско дружество (преобразуващо се дружество) може да се преобразува чрез промяна на правната форма, като се превърне в търговско дружество от друг вид (новоучредено дружество). Новоучреденото дружество става правоприемник на преобразуващото се дружество, което се прекратява без ликвидация.</a:t>
            </a:r>
            <a:endParaRPr lang="bg-BG" dirty="0"/>
          </a:p>
        </p:txBody>
      </p:sp>
    </p:spTree>
    <p:extLst>
      <p:ext uri="{BB962C8B-B14F-4D97-AF65-F5344CB8AC3E}">
        <p14:creationId xmlns:p14="http://schemas.microsoft.com/office/powerpoint/2010/main" val="25883264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95</TotalTime>
  <Words>45</Words>
  <Application>Microsoft Office PowerPoint</Application>
  <PresentationFormat>On-screen Show (4:3)</PresentationFormat>
  <Paragraphs>21</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Flow</vt:lpstr>
      <vt:lpstr>Преобразуване на търговски дружества</vt:lpstr>
      <vt:lpstr>I. Понятие и форми на преобразуване</vt:lpstr>
      <vt:lpstr>II. Преобразуване чрез вливане, сливане, разделяне и отделяне</vt:lpstr>
      <vt:lpstr>PowerPoint Presentation</vt:lpstr>
      <vt:lpstr>III. Преобразуване чрез промяна на правната форма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Преобразуване на търговски дружества</dc:title>
  <dc:creator>RDimitrova</dc:creator>
  <cp:lastModifiedBy>RDimitrova</cp:lastModifiedBy>
  <cp:revision>8</cp:revision>
  <dcterms:created xsi:type="dcterms:W3CDTF">2020-03-22T10:21:16Z</dcterms:created>
  <dcterms:modified xsi:type="dcterms:W3CDTF">2020-03-22T11:56:49Z</dcterms:modified>
</cp:coreProperties>
</file>