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Сключване, изпълнение и неизпълнение на </a:t>
            </a:r>
            <a:r>
              <a:rPr lang="bg-BG" dirty="0" smtClean="0"/>
              <a:t>търговските</a:t>
            </a:r>
            <a:r>
              <a:rPr lang="bg-BG" dirty="0" smtClean="0"/>
              <a:t> </a:t>
            </a:r>
            <a:r>
              <a:rPr lang="bg-BG" dirty="0" smtClean="0"/>
              <a:t>сделки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305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Сключване на търговските сделки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Сключване на сделката – извършване на волеизявленията на страните по сделката, с които те определят правните й последици;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Предложение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Приемане на предложението.</a:t>
            </a:r>
          </a:p>
          <a:p>
            <a:pPr marL="393192" lvl="1" indent="0">
              <a:buNone/>
            </a:pPr>
            <a:endParaRPr lang="bg-BG" dirty="0" smtClean="0"/>
          </a:p>
          <a:p>
            <a:r>
              <a:rPr lang="bg-BG" dirty="0" smtClean="0"/>
              <a:t>Особеност в търговското право – публична оферта и публична покана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1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Форма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 – чл.294, ал. 1 ТЗ;</a:t>
            </a:r>
          </a:p>
          <a:p>
            <a:r>
              <a:rPr lang="bg-BG" dirty="0" smtClean="0"/>
              <a:t>Свобода на формата и опростеност, с оглед постигане бързина на търговския оборот.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730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/>
              <a:t>3</a:t>
            </a:r>
            <a:r>
              <a:rPr lang="en-US" dirty="0" smtClean="0"/>
              <a:t>.</a:t>
            </a:r>
            <a:r>
              <a:rPr lang="bg-BG" dirty="0" smtClean="0"/>
              <a:t> Сделки при общи условия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Сключват се масово;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Типизирано съдържание на договора, изготвено от търговеца;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Уговорките стават задължителни за другата страна, ако: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Заяви писмено, че ги приема; или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Е търговец и е знаела общите условия или е била длъжна да ги знае и не ги оспори незабавно (чл. 298, ал. 1 ТЗ).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При договори, които изискват писмена форма за действтелност, общите условия обвързват другата страна, само ако са й били предадени при сключване на сделката (чл. 298, ал. 2 ТЗ).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02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4. Изпълнение на сделката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bg-BG" dirty="0" smtClean="0"/>
              <a:t>Изпълнение – осъществяване на дължимия резултат. Например: плащане на дължимата сума, ушиване на поръчания костюм или рокля и др.</a:t>
            </a:r>
          </a:p>
          <a:p>
            <a:r>
              <a:rPr lang="bg-BG" dirty="0" smtClean="0"/>
              <a:t>Общи правила на ЗЗД: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По правило длъжникът трябва да изпълни задължението лично. Задължението се изпълнява на кредитора или негов представител (законен представител или пълномощник).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Длъжникът </a:t>
            </a:r>
            <a:r>
              <a:rPr lang="bg-BG" dirty="0"/>
              <a:t>трябва да изпълни точно задължението си – т.е. според уговореното, във времево, качествно и количествно отношение.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95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Изпълнение...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Длъжникът трябва да изпълни на уговореното място.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/>
              <a:t>Задължението трябва да бъде изпълнено навреме (в уговорения срок) – на падежа. </a:t>
            </a:r>
            <a:endParaRPr lang="bg-BG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bg-BG" dirty="0" smtClean="0"/>
              <a:t>Особени правила при изпълнение на търговски сделки: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Търговецът трябва да изпълни задълженията си с грижата на добър търговец (квалифицирана грижа);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Срок за </a:t>
            </a:r>
            <a:r>
              <a:rPr lang="bg-BG" dirty="0" smtClean="0"/>
              <a:t>изпълнение: </a:t>
            </a:r>
            <a:r>
              <a:rPr lang="ru-RU" dirty="0" smtClean="0"/>
              <a:t>Когато </a:t>
            </a:r>
            <a:r>
              <a:rPr lang="ru-RU" dirty="0"/>
              <a:t>договорът не определя срока за изпълнение на задължението, ако естеството на сделката или търговският обичай не изискват друго, изпълнението може да се иска и да се извърши по всяко време през работните часове в местоизпълнението</a:t>
            </a:r>
            <a:r>
              <a:rPr lang="ru-RU" dirty="0" smtClean="0"/>
              <a:t>. (чл. 303 ТЗ);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Лихви</a:t>
            </a:r>
            <a:r>
              <a:rPr lang="bg-BG" dirty="0" smtClean="0"/>
              <a:t>: при отношения между търговци лихва се дължи винаги, освен ако е уговорено друго;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844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Autofit/>
          </a:bodyPr>
          <a:lstStyle/>
          <a:p>
            <a:r>
              <a:rPr lang="bg-BG" sz="4000" dirty="0" smtClean="0"/>
              <a:t>5. Неизпълнение на търговските сделки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10000"/>
          </a:bodyPr>
          <a:lstStyle/>
          <a:p>
            <a:r>
              <a:rPr lang="bg-BG" dirty="0" smtClean="0"/>
              <a:t>Неизпълнение – неосъществяване на дължимия резултат;</a:t>
            </a:r>
          </a:p>
          <a:p>
            <a:r>
              <a:rPr lang="bg-BG" dirty="0" smtClean="0"/>
              <a:t>Видове неизпълнение: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b="1" dirty="0"/>
              <a:t>Пълно неизпълнение</a:t>
            </a:r>
            <a:r>
              <a:rPr lang="bg-BG" dirty="0"/>
              <a:t>, когато нищо от дължимия резултат не е осъществено или когато толкова късно или толкова лошо е престирано, че кредиторът вече няма правен интерес от изпълнението.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b="1" dirty="0"/>
              <a:t>Неточно изпълнение е всяко друго изпълнение, което се отклонява от дължимото. </a:t>
            </a:r>
            <a:r>
              <a:rPr lang="bg-BG" dirty="0"/>
              <a:t>То</a:t>
            </a:r>
            <a:r>
              <a:rPr lang="bg-BG" b="1" dirty="0"/>
              <a:t> </a:t>
            </a:r>
            <a:r>
              <a:rPr lang="en-US" dirty="0"/>
              <a:t>o</a:t>
            </a:r>
            <a:r>
              <a:rPr lang="bg-BG" dirty="0"/>
              <a:t>т своя страна </a:t>
            </a:r>
            <a:r>
              <a:rPr lang="bg-BG" b="1" dirty="0"/>
              <a:t>се дели на</a:t>
            </a:r>
            <a:r>
              <a:rPr lang="bg-BG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i="1" dirty="0"/>
              <a:t>Забавено или предсрочно изпълнение</a:t>
            </a:r>
            <a:r>
              <a:rPr lang="bg-BG" dirty="0"/>
              <a:t> – изпълнение, което не е точно с оглед времето на изпълнение.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i="1" dirty="0"/>
              <a:t>Частично изпълнение</a:t>
            </a:r>
            <a:r>
              <a:rPr lang="bg-BG" dirty="0"/>
              <a:t> – неточно в количествено отношение – напр. предоставя се част от дължимата сума или част от поръчаните стоки (20 т. дини вместо 50 тона) и т.н.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i="1" dirty="0"/>
              <a:t>Лошо изпълнение </a:t>
            </a:r>
            <a:r>
              <a:rPr lang="bg-BG" dirty="0"/>
              <a:t>– всяко друго неточно изпълнение – напр. на място, което е различно от уговореното, предаване на накачествени вещи и т.н.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04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Autofit/>
          </a:bodyPr>
          <a:lstStyle/>
          <a:p>
            <a:r>
              <a:rPr lang="bg-BG" sz="3600" dirty="0" smtClean="0"/>
              <a:t>6. Особености при неизпълнение на търговски сделки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Autofit/>
          </a:bodyPr>
          <a:lstStyle/>
          <a:p>
            <a:pPr algn="just"/>
            <a:r>
              <a:rPr lang="bg-BG" sz="1600" b="1" dirty="0"/>
              <a:t>Непреодолима сила:</a:t>
            </a:r>
            <a:r>
              <a:rPr lang="bg-BG" sz="1600" dirty="0"/>
              <a:t> </a:t>
            </a:r>
          </a:p>
          <a:p>
            <a:pPr marL="0" indent="0" algn="just">
              <a:buNone/>
            </a:pPr>
            <a:r>
              <a:rPr lang="ru-RU" sz="1600" b="1" dirty="0"/>
              <a:t>Чл. 306. ТЗ</a:t>
            </a:r>
            <a:r>
              <a:rPr lang="ru-RU" sz="1600" dirty="0"/>
              <a:t> (1) Длъжникът по търговска сделка не отговаря за неизпълнението, причинено от непреодолима сила. Ако длъжникът е бил в забава, той не може да се позовава на непреодолима сила.</a:t>
            </a:r>
          </a:p>
          <a:p>
            <a:pPr marL="0" indent="0" algn="just">
              <a:buNone/>
            </a:pPr>
            <a:r>
              <a:rPr lang="ru-RU" sz="1600" dirty="0"/>
              <a:t>(2) Непреодолима сила е непредвидено или непредотвратимо събитие от извънреден характер, възникнало след сключването на договора.</a:t>
            </a:r>
          </a:p>
          <a:p>
            <a:pPr marL="0" indent="0" algn="just">
              <a:buNone/>
            </a:pPr>
            <a:r>
              <a:rPr lang="ru-RU" sz="1600" dirty="0"/>
              <a:t>(4) Докато трае непреодолимата сила, изпълнението на задълженията и на свързаните с тях насрещни задължения се спира.</a:t>
            </a:r>
          </a:p>
          <a:p>
            <a:pPr marL="0" indent="0" algn="just">
              <a:buNone/>
            </a:pPr>
            <a:r>
              <a:rPr lang="ru-RU" sz="1600" dirty="0"/>
              <a:t>(5) Ако непреодолимата сила трае толкова, че кредиторът вече няма интерес от изпълнението, той има право да прекрати договора. Това право има и длъжникът.</a:t>
            </a:r>
            <a:endParaRPr lang="bg-BG" sz="1600" dirty="0"/>
          </a:p>
          <a:p>
            <a:pPr algn="just"/>
            <a:r>
              <a:rPr lang="bg-BG" sz="1600" b="1" dirty="0"/>
              <a:t>Стопанска непоносимост: </a:t>
            </a:r>
          </a:p>
          <a:p>
            <a:pPr marL="0" indent="0" algn="just">
              <a:buNone/>
            </a:pPr>
            <a:r>
              <a:rPr lang="ru-RU" sz="1600" b="1" dirty="0"/>
              <a:t>Чл. 307</a:t>
            </a:r>
            <a:r>
              <a:rPr lang="ru-RU" sz="1600" dirty="0"/>
              <a:t> ТЗ  Съдът може по искане на една от страните да измени или да прекрати договора изцяло или отчасти, когато са настъпили такива обстоятелства, които страните не са могли и не са били длъжни да предвидят, и запазването на договора противоречи на справедливостта и добросъвестността.</a:t>
            </a:r>
            <a:endParaRPr lang="bg-BG" sz="1600" b="1" dirty="0"/>
          </a:p>
          <a:p>
            <a:pPr algn="just"/>
            <a:r>
              <a:rPr lang="bg-BG" sz="1600" b="1" dirty="0"/>
              <a:t>Неустойка</a:t>
            </a:r>
            <a:r>
              <a:rPr lang="bg-BG" sz="1600" dirty="0"/>
              <a:t>:</a:t>
            </a:r>
          </a:p>
          <a:p>
            <a:pPr marL="0" indent="0" algn="just">
              <a:buNone/>
            </a:pPr>
            <a:r>
              <a:rPr lang="ru-RU" sz="1600" b="1" dirty="0"/>
              <a:t>Чл. 309. ТЗ </a:t>
            </a:r>
            <a:r>
              <a:rPr lang="ru-RU" sz="1600" dirty="0"/>
              <a:t>Не може да се намалява поради прекомерност неустойката, дължима по търговска сделка, сключена между търговци.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26122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531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Сключване, изпълнение и неизпълнение на търговските сделки</vt:lpstr>
      <vt:lpstr>1. Сключване на търговските сделки</vt:lpstr>
      <vt:lpstr>2. Форма</vt:lpstr>
      <vt:lpstr>3. Сделки при общи условия</vt:lpstr>
      <vt:lpstr>4. Изпълнение на сделката</vt:lpstr>
      <vt:lpstr>Изпълнение...</vt:lpstr>
      <vt:lpstr>5. Неизпълнение на търговските сделки</vt:lpstr>
      <vt:lpstr>6. Особености при неизпълнение на търговски сделки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Търговски сделки – понятие и видове</dc:title>
  <dc:creator>RDimitrova</dc:creator>
  <cp:lastModifiedBy>RDimitrova</cp:lastModifiedBy>
  <cp:revision>13</cp:revision>
  <dcterms:created xsi:type="dcterms:W3CDTF">2020-03-22T10:26:52Z</dcterms:created>
  <dcterms:modified xsi:type="dcterms:W3CDTF">2020-04-12T09:01:23Z</dcterms:modified>
</cp:coreProperties>
</file>