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973B1C-EF7E-44BF-81A1-FEDD6E692306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C1DAB4-EC63-454D-BDD9-642F4BC04CE7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Търговски обезпечения. Особен залог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bg-BG" dirty="0" smtClean="0"/>
          </a:p>
          <a:p>
            <a:r>
              <a:rPr lang="bg-BG" dirty="0" smtClean="0"/>
              <a:t>Доц. д-р Ралица Димитрова</a:t>
            </a:r>
          </a:p>
          <a:p>
            <a:endParaRPr lang="bg-BG" dirty="0"/>
          </a:p>
          <a:p>
            <a:r>
              <a:rPr lang="bg-BG" dirty="0" smtClean="0"/>
              <a:t>Лекцията в разработена въз основа на Герджиков, О. Търговски сделки. С.: ИК „Труд и право“, 2008 г.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780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/>
          </a:bodyPr>
          <a:lstStyle/>
          <a:p>
            <a:pPr algn="just"/>
            <a:r>
              <a:rPr lang="bg-BG" b="1" dirty="0" smtClean="0"/>
              <a:t>Предметът</a:t>
            </a:r>
            <a:r>
              <a:rPr lang="bg-BG" dirty="0" smtClean="0"/>
              <a:t> на особения залог е </a:t>
            </a:r>
            <a:r>
              <a:rPr lang="bg-BG" b="1" dirty="0" smtClean="0"/>
              <a:t>разширен </a:t>
            </a:r>
            <a:r>
              <a:rPr lang="bg-BG" dirty="0" smtClean="0"/>
              <a:t>в сравнение с обикновения залог (чл. 4, ал. 1 ЗОЗ). Изброяването в закона е </a:t>
            </a:r>
            <a:r>
              <a:rPr lang="bg-BG" b="1" dirty="0" smtClean="0"/>
              <a:t>изчерпателно</a:t>
            </a:r>
            <a:r>
              <a:rPr lang="bg-BG" dirty="0" smtClean="0"/>
              <a:t>. Сред тях са: вземания, безналични ценни книги и дв. вещи без кораби и самолети; дружествени дялове от търговски дружества; съвкупности от вземания, от машини и съоръжения(...); права върху патенти за изобретения и полезни модели, регистрирани марки (...); цели търговски предприятия.</a:t>
            </a:r>
          </a:p>
          <a:p>
            <a:pPr algn="just"/>
            <a:r>
              <a:rPr lang="bg-BG" dirty="0" smtClean="0"/>
              <a:t>Реализирането на залога и удовлетворяването на кредитора става </a:t>
            </a:r>
            <a:r>
              <a:rPr lang="bg-BG" b="1" dirty="0" smtClean="0"/>
              <a:t>извънсъдебно</a:t>
            </a:r>
            <a:r>
              <a:rPr lang="bg-BG" dirty="0" smtClean="0"/>
              <a:t>. Кредиторът е длъжен да поиска вписване в ЦРОЗ когато пристъпва към изпълнение и да извести залогодателя.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7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Понятие и видове обезпечения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 smtClean="0"/>
              <a:t>Обезпеченията са средство кредиторът да се гарантира срещу неизпълнението на длъжника.</a:t>
            </a:r>
          </a:p>
          <a:p>
            <a:pPr algn="just"/>
            <a:r>
              <a:rPr lang="bg-BG" dirty="0" smtClean="0"/>
              <a:t>Търговското право използва обезпеченията, познати ни от Гражданското право – пасивна солидарност и поръчителство, залог и ипотека, право на задържане, привилегии.</a:t>
            </a:r>
          </a:p>
          <a:p>
            <a:pPr algn="just"/>
            <a:r>
              <a:rPr lang="bg-BG" dirty="0" smtClean="0"/>
              <a:t>Залогът, правото на задържане и привилегиите имат и особен, търговскоправен режим.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26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bg-BG" dirty="0" smtClean="0"/>
              <a:t>2. Поръчителство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pPr algn="just"/>
            <a:r>
              <a:rPr lang="bg-BG" dirty="0" smtClean="0"/>
              <a:t>При </a:t>
            </a:r>
            <a:r>
              <a:rPr lang="bg-BG" dirty="0"/>
              <a:t>поръчителството едно лице, наречено поръчител сключва договор с кредитора на друго лице (главен длъжник) и поема задължение да плати на кредитора, ако главния длъжник не му плати (не изпълни задължението си). </a:t>
            </a:r>
            <a:endParaRPr lang="bg-BG" dirty="0" smtClean="0"/>
          </a:p>
          <a:p>
            <a:pPr algn="just"/>
            <a:r>
              <a:rPr lang="bg-BG" dirty="0" smtClean="0"/>
              <a:t>Ако </a:t>
            </a:r>
            <a:r>
              <a:rPr lang="bg-BG" dirty="0"/>
              <a:t>поръчителят бъде принуден да плати на кредитора, впоследствие той може да иска от главния длъжник да му възстанови платеното (регресен иск). </a:t>
            </a:r>
            <a:endParaRPr lang="bg-BG" dirty="0" smtClean="0"/>
          </a:p>
          <a:p>
            <a:pPr algn="just"/>
            <a:r>
              <a:rPr lang="bg-BG" dirty="0" smtClean="0"/>
              <a:t>При </a:t>
            </a:r>
            <a:r>
              <a:rPr lang="bg-BG" dirty="0"/>
              <a:t>поръчителството кредиторът се сдобива с още един длъжник, наред с главния длъжник, и разчита на имуществото не само на главния длъжник, но и на имуществото на </a:t>
            </a:r>
            <a:r>
              <a:rPr lang="bg-BG" dirty="0" smtClean="0"/>
              <a:t>поръчителя</a:t>
            </a:r>
            <a:r>
              <a:rPr lang="bg-BG" dirty="0"/>
              <a:t>, за да се </a:t>
            </a:r>
            <a:r>
              <a:rPr lang="bg-BG" dirty="0" smtClean="0"/>
              <a:t>удовлетвори.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63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bg-BG" dirty="0" smtClean="0"/>
              <a:t>3. Залог и ипотека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bg-BG" b="1" dirty="0"/>
              <a:t>Залог </a:t>
            </a:r>
            <a:r>
              <a:rPr lang="bg-BG" dirty="0"/>
              <a:t>– договор между длъжника – залогодател и кредитора- залогоприемател, по силата на който една движима вещ или вземане се предназначава да послужи за удовлетворяване на кредитора, ако длъжникът не изпълни задължението си към него. </a:t>
            </a:r>
            <a:endParaRPr lang="bg-BG" dirty="0" smtClean="0"/>
          </a:p>
          <a:p>
            <a:pPr algn="just"/>
            <a:r>
              <a:rPr lang="bg-BG" dirty="0" smtClean="0"/>
              <a:t>Вещта </a:t>
            </a:r>
            <a:r>
              <a:rPr lang="bg-BG" dirty="0"/>
              <a:t>се предава на кредитора или на трето лице – пазач. Кредиторът има право да държи вещта, но не и да я ползва. </a:t>
            </a:r>
            <a:endParaRPr lang="bg-BG" dirty="0" smtClean="0"/>
          </a:p>
          <a:p>
            <a:pPr algn="just"/>
            <a:r>
              <a:rPr lang="bg-BG" dirty="0" smtClean="0"/>
              <a:t>В </a:t>
            </a:r>
            <a:r>
              <a:rPr lang="bg-BG" dirty="0"/>
              <a:t>случай, че длъжникът не изпълни задължението си, кредиторът има право да продаде вещта по съдебен ред и да се удовлетвори </a:t>
            </a:r>
            <a:r>
              <a:rPr lang="bg-BG" i="1" dirty="0"/>
              <a:t>предпочтително</a:t>
            </a:r>
            <a:r>
              <a:rPr lang="bg-BG" dirty="0"/>
              <a:t> от стойността й (т.е. осъжда длъжника, изважда изпълнителен лист и съдебният изпълнител продава вещта по реда на Гражданския процесуален кодекс и превежда съответната сума по сметката на кредитора</a:t>
            </a:r>
            <a:r>
              <a:rPr lang="bg-BG" dirty="0" smtClean="0"/>
              <a:t>).</a:t>
            </a:r>
            <a:r>
              <a:rPr lang="bg-BG" dirty="0" smtClean="0">
                <a:effectLst/>
              </a:rPr>
              <a:t> </a:t>
            </a:r>
          </a:p>
          <a:p>
            <a:pPr algn="just"/>
            <a:r>
              <a:rPr lang="bg-BG" dirty="0" smtClean="0"/>
              <a:t>Удовлетворяването </a:t>
            </a:r>
            <a:r>
              <a:rPr lang="bg-BG" i="1" dirty="0" smtClean="0"/>
              <a:t>по предпочитание</a:t>
            </a:r>
            <a:r>
              <a:rPr lang="bg-BG" dirty="0" smtClean="0"/>
              <a:t> означава</a:t>
            </a:r>
            <a:r>
              <a:rPr lang="bg-BG" dirty="0"/>
              <a:t>, че ако длъжникът има няколко кредитори, при продажбата на заложената вещ, от нейната стойност ще се плати първо на кредитора, който има залог върху нея.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83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b="1" dirty="0"/>
              <a:t>Ипотека</a:t>
            </a:r>
            <a:r>
              <a:rPr lang="bg-BG" dirty="0"/>
              <a:t> – обезпечение, подобно на залога, но има за предмет недвижим имот. </a:t>
            </a:r>
            <a:endParaRPr lang="bg-BG" dirty="0" smtClean="0"/>
          </a:p>
          <a:p>
            <a:pPr algn="just"/>
            <a:r>
              <a:rPr lang="bg-BG" dirty="0" smtClean="0"/>
              <a:t>Договорът </a:t>
            </a:r>
            <a:r>
              <a:rPr lang="bg-BG" dirty="0"/>
              <a:t>за учредяване на ипотеката се сключва под формата на нотариален акт и се вписва в Службата по вписвания. </a:t>
            </a:r>
            <a:endParaRPr lang="bg-BG" dirty="0" smtClean="0"/>
          </a:p>
          <a:p>
            <a:pPr algn="just"/>
            <a:r>
              <a:rPr lang="bg-BG" dirty="0" smtClean="0"/>
              <a:t>Имотът </a:t>
            </a:r>
            <a:r>
              <a:rPr lang="bg-BG" dirty="0"/>
              <a:t>остава във фактическата власт на длъжника, т.е. кредиторът не влиза във владение на имота.  Длъжникът е длъжен да пази имота, за да не се намали стойността му.  </a:t>
            </a:r>
            <a:endParaRPr lang="bg-BG" dirty="0" smtClean="0"/>
          </a:p>
          <a:p>
            <a:pPr algn="just"/>
            <a:r>
              <a:rPr lang="bg-BG" dirty="0" smtClean="0"/>
              <a:t>Удовлетворяването </a:t>
            </a:r>
            <a:r>
              <a:rPr lang="bg-BG" dirty="0"/>
              <a:t>на кредитора отново става по съдебен ред. Ипотекарният кредитор се удовлетворява </a:t>
            </a:r>
            <a:r>
              <a:rPr lang="bg-BG" i="1" dirty="0"/>
              <a:t>предпочтително</a:t>
            </a:r>
            <a:r>
              <a:rPr lang="bg-BG" dirty="0"/>
              <a:t> от стойността на имота, т.е преди останалите кредитори на същия длъжник. Ако няколко кредитори имат ипотека върху един и същ имот, удовлетворяването им става по реда на вписване на </a:t>
            </a:r>
            <a:r>
              <a:rPr lang="bg-BG" dirty="0" smtClean="0"/>
              <a:t>ипотеката.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9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bg-BG" dirty="0" smtClean="0"/>
              <a:t>Търговски залог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/>
          <a:lstStyle/>
          <a:p>
            <a:pPr algn="just"/>
            <a:r>
              <a:rPr lang="bg-BG" dirty="0" smtClean="0"/>
              <a:t>Обезпечава задължението на длъжника и има за предмет дв. вещ или друго имущество. </a:t>
            </a:r>
            <a:r>
              <a:rPr lang="bg-BG" b="1" dirty="0" smtClean="0"/>
              <a:t>Предметът е разширен,</a:t>
            </a:r>
            <a:r>
              <a:rPr lang="bg-BG" dirty="0" smtClean="0"/>
              <a:t> в сравнение със залога в гражданското право.</a:t>
            </a:r>
          </a:p>
          <a:p>
            <a:pPr algn="just"/>
            <a:r>
              <a:rPr lang="bg-BG" dirty="0" smtClean="0"/>
              <a:t>Възможност кредиторът да се удовлетвори </a:t>
            </a:r>
            <a:r>
              <a:rPr lang="bg-BG" i="1" dirty="0" smtClean="0"/>
              <a:t>по предпочитание</a:t>
            </a:r>
            <a:r>
              <a:rPr lang="bg-BG" dirty="0" smtClean="0"/>
              <a:t> от стойността на заложената вещ в случай на неизпълнение.</a:t>
            </a:r>
          </a:p>
          <a:p>
            <a:pPr algn="just"/>
            <a:r>
              <a:rPr lang="bg-BG" b="1" dirty="0" smtClean="0"/>
              <a:t>Два вида залог</a:t>
            </a:r>
            <a:r>
              <a:rPr lang="bg-BG" dirty="0" smtClean="0"/>
              <a:t> по Търговското право: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b="1" dirty="0" smtClean="0"/>
              <a:t>Обикновен търговски залог;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b="1" dirty="0" smtClean="0"/>
              <a:t>Особен залог.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419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4.1. Обикновен търговски залог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/>
          <a:lstStyle/>
          <a:p>
            <a:pPr algn="just"/>
            <a:r>
              <a:rPr lang="bg-BG" dirty="0" smtClean="0"/>
              <a:t>Бива договорен и законен;</a:t>
            </a:r>
          </a:p>
          <a:p>
            <a:pPr algn="just"/>
            <a:r>
              <a:rPr lang="bg-BG" dirty="0" smtClean="0"/>
              <a:t>С </a:t>
            </a:r>
            <a:r>
              <a:rPr lang="bg-BG" b="1" dirty="0" smtClean="0"/>
              <a:t>договора за търговски залог</a:t>
            </a:r>
            <a:r>
              <a:rPr lang="bg-BG" dirty="0" smtClean="0"/>
              <a:t> се обезпечават права, произтичащи от търговска сделка;</a:t>
            </a:r>
          </a:p>
          <a:p>
            <a:pPr algn="just"/>
            <a:r>
              <a:rPr lang="bg-BG" dirty="0" smtClean="0"/>
              <a:t>Договорът е </a:t>
            </a:r>
            <a:r>
              <a:rPr lang="bg-BG" b="1" dirty="0" smtClean="0"/>
              <a:t>реален</a:t>
            </a:r>
            <a:r>
              <a:rPr lang="bg-BG" dirty="0" smtClean="0"/>
              <a:t> – заложената вещ се предава във фактическата власт на кредитора.</a:t>
            </a:r>
          </a:p>
          <a:p>
            <a:pPr algn="just"/>
            <a:r>
              <a:rPr lang="bg-BG" dirty="0" smtClean="0"/>
              <a:t>Удовлетворяването на кредитора става чрез продажба на предмета на залога. По правило става по реда на изпълнителното производство (по съдебен ред), но </a:t>
            </a:r>
            <a:r>
              <a:rPr lang="bg-BG" b="1" dirty="0" smtClean="0"/>
              <a:t>същността на търговския залог е възможността кредиторът да получи извънсъдебно удовлетворение (чл. 311. ТЗ).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87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Предпоставки за </a:t>
            </a:r>
            <a:r>
              <a:rPr lang="bg-BG" b="1" dirty="0" smtClean="0"/>
              <a:t>извънсъдебно удовлетворяване</a:t>
            </a:r>
            <a:r>
              <a:rPr lang="bg-BG" dirty="0" smtClean="0"/>
              <a:t> на кредитора: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Договорът за залог да е сключен в писмена форма и да има достоверна дата;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Страните да са се споразумели за извънсъдебно реализиране на заложното право;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Заложеното имущество да има пазарна или борсова цена.</a:t>
            </a:r>
          </a:p>
          <a:p>
            <a:pPr algn="just"/>
            <a:r>
              <a:rPr lang="bg-BG" b="1" dirty="0" smtClean="0"/>
              <a:t>Законният залог</a:t>
            </a:r>
            <a:r>
              <a:rPr lang="bg-BG" dirty="0" smtClean="0"/>
              <a:t> е разновидност на търговския залог. Възниква в предвидените в закона случаи – напр. в полза на спедитора и превозвача.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983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4.2. Особен залог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Специална правна уредба – Закон за особените залози (ЗОЗ);</a:t>
            </a:r>
          </a:p>
          <a:p>
            <a:pPr algn="just"/>
            <a:r>
              <a:rPr lang="bg-BG" dirty="0" smtClean="0"/>
              <a:t>Разновидност на търговския залог;</a:t>
            </a:r>
          </a:p>
          <a:p>
            <a:pPr algn="just"/>
            <a:r>
              <a:rPr lang="bg-BG" dirty="0" smtClean="0"/>
              <a:t>Учредява се с </a:t>
            </a:r>
            <a:r>
              <a:rPr lang="bg-BG" b="1" dirty="0" smtClean="0"/>
              <a:t>договор в писмена форма за действителност и се вписва</a:t>
            </a:r>
            <a:r>
              <a:rPr lang="bg-BG" dirty="0" smtClean="0"/>
              <a:t> в Централния регистър на особените залози (ЦРОЗ);</a:t>
            </a:r>
          </a:p>
          <a:p>
            <a:pPr algn="just"/>
            <a:r>
              <a:rPr lang="bg-BG" dirty="0" smtClean="0"/>
              <a:t>При особения залог </a:t>
            </a:r>
            <a:r>
              <a:rPr lang="bg-BG" b="1" dirty="0" smtClean="0"/>
              <a:t>предметът на залога не се предава на кредитора</a:t>
            </a:r>
            <a:r>
              <a:rPr lang="bg-BG" dirty="0" smtClean="0"/>
              <a:t>, а остава във фактическата власт на длъжника (</a:t>
            </a:r>
            <a:r>
              <a:rPr lang="bg-BG" b="1" dirty="0" smtClean="0"/>
              <a:t>консенсуален договор</a:t>
            </a:r>
            <a:r>
              <a:rPr lang="bg-BG" dirty="0" smtClean="0"/>
              <a:t>);</a:t>
            </a:r>
          </a:p>
          <a:p>
            <a:pPr algn="just"/>
            <a:r>
              <a:rPr lang="bg-BG" dirty="0" smtClean="0"/>
              <a:t>Залогодател може да бъде само търговец или лице по чл. 2 ТЗ;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41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861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Търговски обезпечения. Особен залог</vt:lpstr>
      <vt:lpstr>1. Понятие и видове обезпечения</vt:lpstr>
      <vt:lpstr>2. Поръчителство</vt:lpstr>
      <vt:lpstr>3. Залог и ипотека</vt:lpstr>
      <vt:lpstr>PowerPoint Presentation</vt:lpstr>
      <vt:lpstr>4. Търговски залог</vt:lpstr>
      <vt:lpstr>4.1. Обикновен търговски залог</vt:lpstr>
      <vt:lpstr>PowerPoint Presentation</vt:lpstr>
      <vt:lpstr>4.2. Особен залог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Търговски обезпечения. Особен залог</dc:title>
  <dc:creator>RDimitrova</dc:creator>
  <cp:lastModifiedBy>RDimitrova</cp:lastModifiedBy>
  <cp:revision>8</cp:revision>
  <dcterms:created xsi:type="dcterms:W3CDTF">2020-04-12T07:37:50Z</dcterms:created>
  <dcterms:modified xsi:type="dcterms:W3CDTF">2020-04-12T08:22:47Z</dcterms:modified>
</cp:coreProperties>
</file>