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31A5-84FC-471D-8B46-F58007EB7DFE}" type="datetimeFigureOut">
              <a:rPr lang="bg-BG" smtClean="0"/>
              <a:t>12.4.2020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6D8F-F772-44DF-B6C4-B42A99F5B7AB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31A5-84FC-471D-8B46-F58007EB7DFE}" type="datetimeFigureOut">
              <a:rPr lang="bg-BG" smtClean="0"/>
              <a:t>12.4.2020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6D8F-F772-44DF-B6C4-B42A99F5B7A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31A5-84FC-471D-8B46-F58007EB7DFE}" type="datetimeFigureOut">
              <a:rPr lang="bg-BG" smtClean="0"/>
              <a:t>12.4.2020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6D8F-F772-44DF-B6C4-B42A99F5B7A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31A5-84FC-471D-8B46-F58007EB7DFE}" type="datetimeFigureOut">
              <a:rPr lang="bg-BG" smtClean="0"/>
              <a:t>12.4.2020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6D8F-F772-44DF-B6C4-B42A99F5B7A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31A5-84FC-471D-8B46-F58007EB7DFE}" type="datetimeFigureOut">
              <a:rPr lang="bg-BG" smtClean="0"/>
              <a:t>12.4.2020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6D8F-F772-44DF-B6C4-B42A99F5B7AB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31A5-84FC-471D-8B46-F58007EB7DFE}" type="datetimeFigureOut">
              <a:rPr lang="bg-BG" smtClean="0"/>
              <a:t>12.4.2020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6D8F-F772-44DF-B6C4-B42A99F5B7A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31A5-84FC-471D-8B46-F58007EB7DFE}" type="datetimeFigureOut">
              <a:rPr lang="bg-BG" smtClean="0"/>
              <a:t>12.4.2020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6D8F-F772-44DF-B6C4-B42A99F5B7A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31A5-84FC-471D-8B46-F58007EB7DFE}" type="datetimeFigureOut">
              <a:rPr lang="bg-BG" smtClean="0"/>
              <a:t>12.4.2020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6D8F-F772-44DF-B6C4-B42A99F5B7A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31A5-84FC-471D-8B46-F58007EB7DFE}" type="datetimeFigureOut">
              <a:rPr lang="bg-BG" smtClean="0"/>
              <a:t>12.4.2020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6D8F-F772-44DF-B6C4-B42A99F5B7A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31A5-84FC-471D-8B46-F58007EB7DFE}" type="datetimeFigureOut">
              <a:rPr lang="bg-BG" smtClean="0"/>
              <a:t>12.4.2020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6D8F-F772-44DF-B6C4-B42A99F5B7A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31A5-84FC-471D-8B46-F58007EB7DFE}" type="datetimeFigureOut">
              <a:rPr lang="bg-BG" smtClean="0"/>
              <a:t>12.4.2020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1CF6D8F-F772-44DF-B6C4-B42A99F5B7AB}" type="slidenum">
              <a:rPr lang="bg-BG" smtClean="0"/>
              <a:t>‹#›</a:t>
            </a:fld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5CE31A5-84FC-471D-8B46-F58007EB7DFE}" type="datetimeFigureOut">
              <a:rPr lang="bg-BG" smtClean="0"/>
              <a:t>12.4.2020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1CF6D8F-F772-44DF-B6C4-B42A99F5B7AB}" type="slidenum">
              <a:rPr lang="bg-BG" smtClean="0"/>
              <a:t>‹#›</a:t>
            </a:fld>
            <a:endParaRPr lang="bg-B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Търговска продажба. Договор за лизинг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bg-BG" dirty="0"/>
          </a:p>
          <a:p>
            <a:r>
              <a:rPr lang="bg-BG" dirty="0" smtClean="0"/>
              <a:t>Доц. д-р Ралица Димитрова</a:t>
            </a:r>
          </a:p>
          <a:p>
            <a:endParaRPr lang="bg-BG" dirty="0" smtClean="0"/>
          </a:p>
          <a:p>
            <a:r>
              <a:rPr lang="bg-BG" dirty="0" smtClean="0"/>
              <a:t>Лекцията </a:t>
            </a:r>
            <a:r>
              <a:rPr lang="bg-BG" dirty="0"/>
              <a:t>в разработена въз основа на Герджиков, О. Търговски сделки. С.: ИК „Труд и право“, 2008 г.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601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bg-BG" sz="3600" dirty="0" smtClean="0"/>
              <a:t>1. Договор за търговска продажба</a:t>
            </a:r>
            <a:endParaRPr lang="bg-B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bg-BG" b="1" dirty="0" smtClean="0"/>
              <a:t>1.1. Определение и характеристика:</a:t>
            </a:r>
          </a:p>
          <a:p>
            <a:pPr algn="just"/>
            <a:r>
              <a:rPr lang="ru-RU" b="1" dirty="0"/>
              <a:t>Чл. </a:t>
            </a:r>
            <a:r>
              <a:rPr lang="ru-RU" b="1" dirty="0" smtClean="0"/>
              <a:t>183 ЗЗД </a:t>
            </a:r>
            <a:r>
              <a:rPr lang="ru-RU" dirty="0" smtClean="0"/>
              <a:t>С </a:t>
            </a:r>
            <a:r>
              <a:rPr lang="ru-RU" dirty="0"/>
              <a:t>договора за продажба продавачът се задължава да прехвърли на купувача собствеността на една вещ или друго право срещу цена, която купувачът се задължава да му заплати</a:t>
            </a:r>
            <a:r>
              <a:rPr lang="ru-RU" dirty="0" smtClean="0"/>
              <a:t>.</a:t>
            </a:r>
          </a:p>
          <a:p>
            <a:pPr algn="just"/>
            <a:r>
              <a:rPr lang="bg-BG" dirty="0" smtClean="0"/>
              <a:t>Двустранен, възмезден, консенсуален договор;</a:t>
            </a:r>
          </a:p>
          <a:p>
            <a:pPr algn="just"/>
            <a:r>
              <a:rPr lang="bg-BG" dirty="0" smtClean="0"/>
              <a:t>Вещно действие – прехвърля собствеността върху предмета на сделката;</a:t>
            </a:r>
          </a:p>
          <a:p>
            <a:pPr algn="just"/>
            <a:r>
              <a:rPr lang="bg-BG" dirty="0" smtClean="0"/>
              <a:t>Предмет - вещ или право. Всякакви вещи – движими и недвижими; ценни книги; право на интелектуална и индустриална собственост и др.; в търговското право говорим за </a:t>
            </a:r>
            <a:r>
              <a:rPr lang="bg-BG" b="1" dirty="0" smtClean="0"/>
              <a:t>стоки.</a:t>
            </a:r>
          </a:p>
          <a:p>
            <a:pPr algn="just"/>
            <a:r>
              <a:rPr lang="bg-BG" dirty="0" smtClean="0"/>
              <a:t>Цена - ч</a:t>
            </a:r>
            <a:r>
              <a:rPr lang="ru-RU" b="1" dirty="0" smtClean="0"/>
              <a:t>л</a:t>
            </a:r>
            <a:r>
              <a:rPr lang="ru-RU" b="1" dirty="0"/>
              <a:t>. </a:t>
            </a:r>
            <a:r>
              <a:rPr lang="ru-RU" b="1" dirty="0" smtClean="0"/>
              <a:t>326</a:t>
            </a:r>
            <a:r>
              <a:rPr lang="ru-RU" b="1" dirty="0"/>
              <a:t> </a:t>
            </a:r>
            <a:r>
              <a:rPr lang="ru-RU" b="1" dirty="0" smtClean="0"/>
              <a:t>ТЗ</a:t>
            </a:r>
            <a:r>
              <a:rPr lang="ru-RU" dirty="0" smtClean="0"/>
              <a:t> (</a:t>
            </a:r>
            <a:r>
              <a:rPr lang="ru-RU" dirty="0"/>
              <a:t>2) Ако цената не е определена и не е уговорено как ще бъде определена, се смята, че страните са се съгласили с цената, която обикновено се плаща по време на сключването на продажбата за същия вид стока при подобни </a:t>
            </a:r>
            <a:r>
              <a:rPr lang="ru-RU" dirty="0" smtClean="0"/>
              <a:t>обстоятелства</a:t>
            </a:r>
            <a:r>
              <a:rPr lang="ru-RU" dirty="0"/>
              <a:t> </a:t>
            </a:r>
            <a:r>
              <a:rPr lang="bg-BG" dirty="0" smtClean="0"/>
              <a:t>(рационализиране на търговския оборот);</a:t>
            </a:r>
          </a:p>
          <a:p>
            <a:pPr algn="just"/>
            <a:r>
              <a:rPr lang="bg-BG" dirty="0" smtClean="0"/>
              <a:t>Търговската продажба </a:t>
            </a:r>
            <a:r>
              <a:rPr lang="bg-BG" b="1" dirty="0" smtClean="0"/>
              <a:t>трябва да е търговска сделка</a:t>
            </a:r>
            <a:r>
              <a:rPr lang="bg-BG" dirty="0" smtClean="0"/>
              <a:t> (обективна, субективна или презумптивна);</a:t>
            </a:r>
          </a:p>
          <a:p>
            <a:pPr algn="just"/>
            <a:r>
              <a:rPr lang="ru-RU" dirty="0" smtClean="0"/>
              <a:t>Не </a:t>
            </a:r>
            <a:r>
              <a:rPr lang="ru-RU" dirty="0"/>
              <a:t>е търговска продажбата, която има за предмет вещ за лично потребление и купувачът е физическо </a:t>
            </a:r>
            <a:r>
              <a:rPr lang="ru-RU" dirty="0" smtClean="0"/>
              <a:t>лице (чл. 318, ал. 2 ТЗ).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6110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92664"/>
          </a:xfrm>
        </p:spPr>
        <p:txBody>
          <a:bodyPr>
            <a:normAutofit fontScale="90000"/>
          </a:bodyPr>
          <a:lstStyle/>
          <a:p>
            <a:r>
              <a:rPr lang="bg-BG" sz="3200" dirty="0" smtClean="0"/>
              <a:t>1.2. Права и задължения на страните</a:t>
            </a:r>
            <a:endParaRPr lang="bg-B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bg-BG" b="1" dirty="0" smtClean="0"/>
              <a:t>1.2.1. Задължения на продавача:</a:t>
            </a:r>
          </a:p>
          <a:p>
            <a:r>
              <a:rPr lang="bg-BG" dirty="0" smtClean="0"/>
              <a:t>Да прехвърли собствеността върху предмета на договора;</a:t>
            </a:r>
          </a:p>
          <a:p>
            <a:r>
              <a:rPr lang="bg-BG" dirty="0" smtClean="0"/>
              <a:t>Да предаде предмета на договора;</a:t>
            </a:r>
          </a:p>
          <a:p>
            <a:r>
              <a:rPr lang="bg-BG" dirty="0" smtClean="0"/>
              <a:t>Да издаде фактура, винаги когато купувачът поиска това (чл. 321 ТЗ);</a:t>
            </a:r>
          </a:p>
          <a:p>
            <a:r>
              <a:rPr lang="bg-BG" dirty="0" smtClean="0"/>
              <a:t>Да осигури сервиз според търговската практика, освен ако е уговорено друго (чл. 322 ТЗ).</a:t>
            </a:r>
          </a:p>
          <a:p>
            <a:pPr marL="0" indent="0">
              <a:buNone/>
            </a:pPr>
            <a:r>
              <a:rPr lang="bg-BG" b="1" dirty="0" smtClean="0"/>
              <a:t>1.2.2. Специфични търговскоправни права на продавача:</a:t>
            </a:r>
          </a:p>
          <a:p>
            <a:pPr marL="0" indent="0">
              <a:buNone/>
            </a:pPr>
            <a:r>
              <a:rPr lang="bg-BG" dirty="0" smtClean="0"/>
              <a:t>Ако купувачът е в забава да получи стоката, продавачът може: </a:t>
            </a:r>
          </a:p>
          <a:p>
            <a:r>
              <a:rPr lang="bg-BG" dirty="0" smtClean="0"/>
              <a:t>да предаде стоката за пазене, </a:t>
            </a:r>
          </a:p>
          <a:p>
            <a:r>
              <a:rPr lang="bg-BG" dirty="0" smtClean="0"/>
              <a:t>да я продаде по пазарни цени или на публичен търг или </a:t>
            </a:r>
          </a:p>
          <a:p>
            <a:r>
              <a:rPr lang="bg-BG" dirty="0" smtClean="0"/>
              <a:t>да я продаде без предизвестие, ако стоката е бързо разваляща се.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7245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1.2.3. </a:t>
            </a:r>
            <a:r>
              <a:rPr lang="bg-BG" b="1" dirty="0" smtClean="0"/>
              <a:t>Задължения на купувача:</a:t>
            </a:r>
          </a:p>
          <a:p>
            <a:r>
              <a:rPr lang="bg-BG" dirty="0"/>
              <a:t>Да плати цената; </a:t>
            </a:r>
            <a:endParaRPr lang="bg-BG" dirty="0" smtClean="0"/>
          </a:p>
          <a:p>
            <a:r>
              <a:rPr lang="bg-BG" dirty="0" smtClean="0"/>
              <a:t>Да получи стоката;</a:t>
            </a:r>
          </a:p>
          <a:p>
            <a:r>
              <a:rPr lang="bg-BG" dirty="0" smtClean="0"/>
              <a:t>Да я прегледа за недостатъци и да уведоми незабавно продавача, ако тя не отговаря на изискванията (чл. 324 ТЗ);</a:t>
            </a:r>
          </a:p>
          <a:p>
            <a:r>
              <a:rPr lang="bg-BG" dirty="0" smtClean="0"/>
              <a:t>Да пази изпратената му стока, в случай, че откаже да я приеме, през времето, което обикновено е необходимо за продавача да даде нарежданията си (чл. 325 ТЗ).</a:t>
            </a:r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487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2. Договор за лизинг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b="1" dirty="0" smtClean="0"/>
              <a:t>2.1. Определение и характеристика:</a:t>
            </a:r>
          </a:p>
          <a:p>
            <a:pPr algn="just"/>
            <a:r>
              <a:rPr lang="bg-BG" dirty="0" smtClean="0"/>
              <a:t>Абсолютна (обективна ) търговска сделка;</a:t>
            </a:r>
          </a:p>
          <a:p>
            <a:pPr algn="just"/>
            <a:r>
              <a:rPr lang="bg-BG" dirty="0" smtClean="0"/>
              <a:t> Бива </a:t>
            </a:r>
            <a:r>
              <a:rPr lang="bg-BG" b="1" dirty="0" smtClean="0"/>
              <a:t>два вида</a:t>
            </a:r>
            <a:r>
              <a:rPr lang="bg-BG" dirty="0" smtClean="0"/>
              <a:t> – </a:t>
            </a:r>
            <a:r>
              <a:rPr lang="bg-BG" b="1" i="1" dirty="0" smtClean="0"/>
              <a:t>оперативен (обикновен)</a:t>
            </a:r>
            <a:r>
              <a:rPr lang="bg-BG" dirty="0" smtClean="0"/>
              <a:t> </a:t>
            </a:r>
            <a:r>
              <a:rPr lang="bg-BG" b="1" i="1" dirty="0" smtClean="0"/>
              <a:t>лизинг</a:t>
            </a:r>
            <a:r>
              <a:rPr lang="bg-BG" dirty="0" smtClean="0"/>
              <a:t> и </a:t>
            </a:r>
            <a:r>
              <a:rPr lang="bg-BG" b="1" i="1" dirty="0" smtClean="0"/>
              <a:t>финансов лизинг</a:t>
            </a:r>
            <a:r>
              <a:rPr lang="bg-BG" dirty="0" smtClean="0"/>
              <a:t>.</a:t>
            </a:r>
          </a:p>
          <a:p>
            <a:pPr marL="0" indent="0" algn="just">
              <a:buNone/>
            </a:pPr>
            <a:r>
              <a:rPr lang="ru-RU" b="1" dirty="0"/>
              <a:t>Чл. </a:t>
            </a:r>
            <a:r>
              <a:rPr lang="ru-RU" b="1" dirty="0" smtClean="0"/>
              <a:t>342</a:t>
            </a:r>
            <a:r>
              <a:rPr lang="ru-RU" b="1" dirty="0"/>
              <a:t> </a:t>
            </a:r>
            <a:r>
              <a:rPr lang="ru-RU" b="1" dirty="0" smtClean="0"/>
              <a:t>ТЗ</a:t>
            </a:r>
            <a:r>
              <a:rPr lang="ru-RU" dirty="0" smtClean="0"/>
              <a:t> </a:t>
            </a:r>
            <a:r>
              <a:rPr lang="ru-RU" dirty="0"/>
              <a:t>(1) С договора за лизинг лизингодателят се задължава да предостави за ползване вещ срещу </a:t>
            </a:r>
            <a:r>
              <a:rPr lang="ru-RU" dirty="0" smtClean="0"/>
              <a:t>възнаграждение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r>
              <a:rPr lang="ru-RU" dirty="0"/>
              <a:t>(2) С договора за </a:t>
            </a:r>
            <a:r>
              <a:rPr lang="ru-RU" i="1" dirty="0"/>
              <a:t>финансов лизинг </a:t>
            </a:r>
            <a:r>
              <a:rPr lang="ru-RU" dirty="0"/>
              <a:t>лизингодателят се задължава да придобие вещ от трето лице при условия, определени от лизингополучателя, и да му я предостави за ползване срещу възнаграждение.</a:t>
            </a:r>
          </a:p>
          <a:p>
            <a:endParaRPr lang="bg-BG" dirty="0" smtClean="0"/>
          </a:p>
          <a:p>
            <a:pPr marL="0" indent="0">
              <a:buNone/>
            </a:pPr>
            <a:endParaRPr lang="bg-BG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6468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2.2. Оперативен лизинг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Двустранен</a:t>
            </a:r>
            <a:r>
              <a:rPr lang="bg-BG" dirty="0"/>
              <a:t>, възмезден, консенсуален договор; може да се разглежда като разновидност на наема;</a:t>
            </a:r>
          </a:p>
          <a:p>
            <a:r>
              <a:rPr lang="bg-BG" dirty="0" smtClean="0"/>
              <a:t>Страни: лизингодател и лизингополучател;</a:t>
            </a:r>
          </a:p>
          <a:p>
            <a:r>
              <a:rPr lang="bg-BG" dirty="0" smtClean="0"/>
              <a:t>Особености</a:t>
            </a:r>
            <a:r>
              <a:rPr lang="bg-BG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dirty="0"/>
              <a:t>Неограничен срок на договора;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dirty="0"/>
              <a:t>Възможност </a:t>
            </a:r>
            <a:r>
              <a:rPr lang="bg-BG" dirty="0" smtClean="0"/>
              <a:t>лизингополучателят да придобие вещта. Може да се упражни по време на договора или след изтичане на срока му. Самият договор за лизинг няма транслативен ефект! Придобиването на вещта става с нова сделка (продажба).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dirty="0" smtClean="0"/>
              <a:t>Случайното погиване или повреждане на предмета на лизинга е на риска на лизингодателя.  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022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20656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2.3. Финансов лизинг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bg-BG" dirty="0" smtClean="0"/>
              <a:t>Участват най-малко три лица – лизингодател, лизингополучател и трето лице (продавач на обекта на лизинга);</a:t>
            </a:r>
          </a:p>
          <a:p>
            <a:pPr algn="just"/>
            <a:r>
              <a:rPr lang="bg-BG" dirty="0" smtClean="0"/>
              <a:t>Сключват се два договора: 1. договор за продажба между лизингодателя и третото лице (продавач на обекта на лизинга); 2. договор за лизинг между лизингодателя и лизингополучателя, по силата на който се предоставя възмездното ползване на обекта на лзинга;</a:t>
            </a:r>
          </a:p>
          <a:p>
            <a:pPr algn="just"/>
            <a:r>
              <a:rPr lang="bg-BG" dirty="0" smtClean="0"/>
              <a:t>Лизингодател обикновено е специализирана организация или др. финансова институция; лизингополучателят е търговец, който се нуждае от скъпо съоръжение или машина (напр. самолет), а тертото лице обикновено е производител на съоръжения/ машини;</a:t>
            </a:r>
          </a:p>
          <a:p>
            <a:pPr algn="just"/>
            <a:r>
              <a:rPr lang="bg-BG" dirty="0" smtClean="0"/>
              <a:t>Рискът от случайното погиване или повреждане на вещта е за лизингополучателя.</a:t>
            </a:r>
          </a:p>
          <a:p>
            <a:pPr algn="just"/>
            <a:r>
              <a:rPr lang="bg-BG" dirty="0" smtClean="0"/>
              <a:t>Лизингополучателят може да придобие собствеността върху обекта на лизинга.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5771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2.4. Права и задължения на страните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Лизингодател: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dirty="0" smtClean="0"/>
              <a:t>Да предаде или да осигури предаването на обекта на лизинга за ползване от лизингополучателя;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dirty="0" smtClean="0"/>
              <a:t>Да предостави свободното ползване на обекта на лизинга.</a:t>
            </a:r>
          </a:p>
          <a:p>
            <a:r>
              <a:rPr lang="bg-BG" dirty="0" smtClean="0"/>
              <a:t>Лизингополучател: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dirty="0" smtClean="0"/>
              <a:t>Да плаща наемната цена – лизинговите вноски;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dirty="0" smtClean="0"/>
              <a:t>Да пази вещта;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dirty="0" smtClean="0"/>
              <a:t>Да плаща всички разходи, свързани с поддържането и ползването на вещта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bg-BG" dirty="0" smtClean="0"/>
              <a:t>Да върне вещта при изтичане срока на договора.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1227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68</TotalTime>
  <Words>780</Words>
  <Application>Microsoft Office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Търговска продажба. Договор за лизинг</vt:lpstr>
      <vt:lpstr>1. Договор за търговска продажба</vt:lpstr>
      <vt:lpstr>1.2. Права и задължения на страните</vt:lpstr>
      <vt:lpstr>PowerPoint Presentation</vt:lpstr>
      <vt:lpstr>2. Договор за лизинг</vt:lpstr>
      <vt:lpstr>2.2. Оперативен лизинг</vt:lpstr>
      <vt:lpstr>2.3. Финансов лизинг</vt:lpstr>
      <vt:lpstr>2.4. Права и задължения на страните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Търговска продажба. Договор за лизинг</dc:title>
  <dc:creator>RDimitrova</dc:creator>
  <cp:lastModifiedBy>RDimitrova</cp:lastModifiedBy>
  <cp:revision>14</cp:revision>
  <dcterms:created xsi:type="dcterms:W3CDTF">2020-04-10T08:32:45Z</dcterms:created>
  <dcterms:modified xsi:type="dcterms:W3CDTF">2020-04-12T09:04:51Z</dcterms:modified>
</cp:coreProperties>
</file>