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E4B1-A7A2-428E-8881-7F4932F147A0}" type="datetimeFigureOut">
              <a:rPr lang="bg-BG" smtClean="0"/>
              <a:t>26.4.2020 г.</a:t>
            </a:fld>
            <a:endParaRPr lang="bg-B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E8CC-F518-4B82-B144-F53BD6DA716A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E4B1-A7A2-428E-8881-7F4932F147A0}" type="datetimeFigureOut">
              <a:rPr lang="bg-BG" smtClean="0"/>
              <a:t>26.4.2020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E8CC-F518-4B82-B144-F53BD6DA716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E4B1-A7A2-428E-8881-7F4932F147A0}" type="datetimeFigureOut">
              <a:rPr lang="bg-BG" smtClean="0"/>
              <a:t>26.4.2020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E8CC-F518-4B82-B144-F53BD6DA716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E4B1-A7A2-428E-8881-7F4932F147A0}" type="datetimeFigureOut">
              <a:rPr lang="bg-BG" smtClean="0"/>
              <a:t>26.4.2020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E8CC-F518-4B82-B144-F53BD6DA716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E4B1-A7A2-428E-8881-7F4932F147A0}" type="datetimeFigureOut">
              <a:rPr lang="bg-BG" smtClean="0"/>
              <a:t>26.4.2020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E8CC-F518-4B82-B144-F53BD6DA716A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E4B1-A7A2-428E-8881-7F4932F147A0}" type="datetimeFigureOut">
              <a:rPr lang="bg-BG" smtClean="0"/>
              <a:t>26.4.2020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E8CC-F518-4B82-B144-F53BD6DA716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E4B1-A7A2-428E-8881-7F4932F147A0}" type="datetimeFigureOut">
              <a:rPr lang="bg-BG" smtClean="0"/>
              <a:t>26.4.2020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E8CC-F518-4B82-B144-F53BD6DA716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E4B1-A7A2-428E-8881-7F4932F147A0}" type="datetimeFigureOut">
              <a:rPr lang="bg-BG" smtClean="0"/>
              <a:t>26.4.2020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E8CC-F518-4B82-B144-F53BD6DA716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E4B1-A7A2-428E-8881-7F4932F147A0}" type="datetimeFigureOut">
              <a:rPr lang="bg-BG" smtClean="0"/>
              <a:t>26.4.2020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E8CC-F518-4B82-B144-F53BD6DA716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E4B1-A7A2-428E-8881-7F4932F147A0}" type="datetimeFigureOut">
              <a:rPr lang="bg-BG" smtClean="0"/>
              <a:t>26.4.2020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E8CC-F518-4B82-B144-F53BD6DA716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E4B1-A7A2-428E-8881-7F4932F147A0}" type="datetimeFigureOut">
              <a:rPr lang="bg-BG" smtClean="0"/>
              <a:t>26.4.2020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6CEE8CC-F518-4B82-B144-F53BD6DA716A}" type="slidenum">
              <a:rPr lang="bg-BG" smtClean="0"/>
              <a:t>‹#›</a:t>
            </a:fld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6CFE4B1-A7A2-428E-8881-7F4932F147A0}" type="datetimeFigureOut">
              <a:rPr lang="bg-BG" smtClean="0"/>
              <a:t>26.4.2020 г.</a:t>
            </a:fld>
            <a:endParaRPr lang="bg-B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6CEE8CC-F518-4B82-B144-F53BD6DA716A}" type="slidenum">
              <a:rPr lang="bg-BG" smtClean="0"/>
              <a:t>‹#›</a:t>
            </a:fld>
            <a:endParaRPr lang="bg-BG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2160239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Комисионен договор. Спедиционен договор. Договор за превоз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149080"/>
            <a:ext cx="7854696" cy="1512168"/>
          </a:xfrm>
        </p:spPr>
        <p:txBody>
          <a:bodyPr>
            <a:normAutofit fontScale="92500" lnSpcReduction="20000"/>
          </a:bodyPr>
          <a:lstStyle/>
          <a:p>
            <a:r>
              <a:rPr lang="bg-BG" dirty="0" smtClean="0"/>
              <a:t>Доц. д-р Ралица Димитрова</a:t>
            </a:r>
          </a:p>
          <a:p>
            <a:endParaRPr lang="bg-BG" smtClean="0"/>
          </a:p>
          <a:p>
            <a:r>
              <a:rPr lang="bg-BG" smtClean="0"/>
              <a:t> </a:t>
            </a:r>
            <a:r>
              <a:rPr lang="bg-BG" dirty="0"/>
              <a:t>Лекцията в разработена въз основа на Герджиков, О. Търговски сделки. С.: ИК „Труд и право“, 2008 г.</a:t>
            </a:r>
          </a:p>
        </p:txBody>
      </p:sp>
    </p:spTree>
    <p:extLst>
      <p:ext uri="{BB962C8B-B14F-4D97-AF65-F5344CB8AC3E}">
        <p14:creationId xmlns:p14="http://schemas.microsoft.com/office/powerpoint/2010/main" val="328999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Задължения на страните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>2.2. Задължения на товародателя:</a:t>
            </a:r>
          </a:p>
          <a:p>
            <a:r>
              <a:rPr lang="bg-BG" dirty="0" smtClean="0"/>
              <a:t>Да предаде товара;</a:t>
            </a:r>
          </a:p>
          <a:p>
            <a:r>
              <a:rPr lang="bg-BG" dirty="0" smtClean="0"/>
              <a:t>Да плати възнаграждение</a:t>
            </a:r>
            <a:r>
              <a:rPr lang="bg-BG" dirty="0" smtClean="0"/>
              <a:t>.</a:t>
            </a:r>
            <a:endParaRPr lang="en-US" dirty="0" smtClean="0"/>
          </a:p>
          <a:p>
            <a:endParaRPr lang="en-US" dirty="0"/>
          </a:p>
          <a:p>
            <a:pPr marL="0" indent="0" algn="just">
              <a:buNone/>
            </a:pPr>
            <a:endParaRPr lang="bg-BG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bg-BG" dirty="0"/>
              <a:t> Законен залог в полза на </a:t>
            </a:r>
            <a:r>
              <a:rPr lang="bg-BG" dirty="0" smtClean="0"/>
              <a:t>превозвача </a:t>
            </a:r>
            <a:r>
              <a:rPr lang="bg-BG" dirty="0"/>
              <a:t>за възнаграждението и разноските.</a:t>
            </a:r>
          </a:p>
          <a:p>
            <a:endParaRPr lang="bg-BG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6293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3. Отговорност на превозвача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Отговорност за липси и повреди –чл. 373 ТЗ;</a:t>
            </a:r>
          </a:p>
          <a:p>
            <a:r>
              <a:rPr lang="bg-BG" smtClean="0"/>
              <a:t>Заплащане на обезщетение.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610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4. Превоз на пътници и багаж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bg-BG" dirty="0" smtClean="0"/>
              <a:t>Уредбата е дадена в ТЗ и специалните нормативни актове </a:t>
            </a:r>
            <a:r>
              <a:rPr lang="bg-BG" smtClean="0"/>
              <a:t>за различните видове </a:t>
            </a:r>
            <a:r>
              <a:rPr lang="bg-BG" dirty="0" smtClean="0"/>
              <a:t>превоз;</a:t>
            </a:r>
          </a:p>
          <a:p>
            <a:pPr algn="just"/>
            <a:r>
              <a:rPr lang="bg-BG" dirty="0" smtClean="0"/>
              <a:t>При превоза на пътници превозвачът трябва да осигури на пътника подходящи удобства и сигурност;</a:t>
            </a:r>
          </a:p>
          <a:p>
            <a:pPr algn="just"/>
            <a:r>
              <a:rPr lang="bg-BG" dirty="0" smtClean="0"/>
              <a:t>Превозът на багаж се отнася до личния багаж на пътника (1); и друг багаж, който се превозва със същото превозно средство, с което пътува и пътникът (акцесорен характер на този договор)(2).</a:t>
            </a:r>
          </a:p>
          <a:p>
            <a:endParaRPr lang="bg-BG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05233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en-US" dirty="0"/>
              <a:t>I</a:t>
            </a:r>
            <a:r>
              <a:rPr lang="bg-BG" dirty="0" smtClean="0"/>
              <a:t>. Комисионен договор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bg-BG" dirty="0" smtClean="0"/>
              <a:t>1. Определение и характеристика</a:t>
            </a:r>
            <a:endParaRPr lang="en-US" dirty="0" smtClean="0"/>
          </a:p>
          <a:p>
            <a:pPr algn="just"/>
            <a:r>
              <a:rPr lang="ru-RU" b="1" dirty="0" smtClean="0"/>
              <a:t>Чл</a:t>
            </a:r>
            <a:r>
              <a:rPr lang="ru-RU" b="1" dirty="0"/>
              <a:t>. </a:t>
            </a:r>
            <a:r>
              <a:rPr lang="ru-RU" b="1" dirty="0" smtClean="0"/>
              <a:t>348 ТЗ - </a:t>
            </a:r>
            <a:r>
              <a:rPr lang="ru-RU" dirty="0"/>
              <a:t> с</a:t>
            </a:r>
            <a:r>
              <a:rPr lang="ru-RU" dirty="0" smtClean="0"/>
              <a:t> </a:t>
            </a:r>
            <a:r>
              <a:rPr lang="ru-RU" dirty="0"/>
              <a:t>комисионния договор комисионерът се задължава срещу възнаграждение по поръчка на доверителя да извърши от свое име и за негова сметка една или повече сделки.</a:t>
            </a:r>
            <a:endParaRPr lang="bg-BG" dirty="0" smtClean="0"/>
          </a:p>
          <a:p>
            <a:pPr algn="just"/>
            <a:r>
              <a:rPr lang="bg-BG" dirty="0" smtClean="0"/>
              <a:t>Страни: доверител (комитент) и комисионер;</a:t>
            </a:r>
          </a:p>
          <a:p>
            <a:pPr algn="just"/>
            <a:r>
              <a:rPr lang="bg-BG" dirty="0" smtClean="0"/>
              <a:t>Предмет: извършване на правни действия – сключване на правна сделка (покупко-продажба, наем, застраховка и др.);</a:t>
            </a:r>
          </a:p>
          <a:p>
            <a:pPr algn="just"/>
            <a:r>
              <a:rPr lang="bg-BG" dirty="0" smtClean="0"/>
              <a:t>Възмезден договор – дъжи се възнаграждение (комисиона) на комисионера;</a:t>
            </a:r>
          </a:p>
          <a:p>
            <a:pPr algn="just"/>
            <a:r>
              <a:rPr lang="bg-BG" dirty="0" smtClean="0"/>
              <a:t>Никога не е съпроводен с упълномощаване – комисионерът действа от свое име за сметка на доверителя;</a:t>
            </a:r>
          </a:p>
          <a:p>
            <a:pPr algn="just"/>
            <a:r>
              <a:rPr lang="bg-BG" dirty="0" smtClean="0"/>
              <a:t>Комисионерът по правило е търговец;</a:t>
            </a:r>
          </a:p>
          <a:p>
            <a:endParaRPr lang="en-US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728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rmAutofit fontScale="90000"/>
          </a:bodyPr>
          <a:lstStyle/>
          <a:p>
            <a:r>
              <a:rPr lang="bg-BG" dirty="0"/>
              <a:t>2. Отношения между </a:t>
            </a:r>
            <a:r>
              <a:rPr lang="bg-BG" dirty="0" smtClean="0"/>
              <a:t>участниците: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bg-BG" dirty="0" smtClean="0"/>
          </a:p>
          <a:p>
            <a:pPr algn="just"/>
            <a:r>
              <a:rPr lang="bg-BG" dirty="0" smtClean="0"/>
              <a:t>Отношение между доверителя и комисионера (учредителен договор) – доверителят натоварва комисионера срещу възнаграждение да сключи сделката с третото лице;</a:t>
            </a:r>
          </a:p>
          <a:p>
            <a:pPr algn="just"/>
            <a:r>
              <a:rPr lang="bg-BG" dirty="0" smtClean="0"/>
              <a:t>Отношение между комисионера и третото лице (изпълнителна сделка) – въз основа на възложеното от доверителя комисионерът сключва сделката лично и съобразно указанията на доверителя; </a:t>
            </a:r>
          </a:p>
          <a:p>
            <a:pPr algn="just"/>
            <a:r>
              <a:rPr lang="bg-BG" dirty="0" smtClean="0"/>
              <a:t>Отношение между комисионера и доверителя (отчетна сделка) – комисионерът прехвърля на доверитела правата и задълженията, които е придобил за него по сделката с третото лице.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0370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r>
              <a:rPr lang="bg-BG" dirty="0" smtClean="0"/>
              <a:t>3. Задължения </a:t>
            </a:r>
            <a:r>
              <a:rPr lang="bg-BG" smtClean="0"/>
              <a:t>на страните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51784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bg-BG" dirty="0"/>
              <a:t>3.1. Комисионерът е длъжен: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bg-BG" dirty="0"/>
              <a:t>Да изпълни поръчката лично, с грижата на добър търговец, съобразно указанията на доверителя;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bg-BG" dirty="0"/>
              <a:t>Да се отчете на доверителя, като му рехвърли правата и задълженията по сключената сделка с третото лице;</a:t>
            </a:r>
          </a:p>
          <a:p>
            <a:pPr algn="just"/>
            <a:r>
              <a:rPr lang="bg-BG" dirty="0"/>
              <a:t>Ако не се съобрази с нарежданията на доверителя, последният може да поиска обезщетение и да не признае сделката като извършена за негова сметка;</a:t>
            </a:r>
            <a:endParaRPr lang="en-US" dirty="0"/>
          </a:p>
          <a:p>
            <a:pPr marL="0" indent="0" algn="just">
              <a:buNone/>
            </a:pPr>
            <a:r>
              <a:rPr lang="bg-BG" dirty="0"/>
              <a:t>3.2. Доверителят е длъжен:</a:t>
            </a:r>
            <a:endParaRPr lang="en-US" dirty="0"/>
          </a:p>
          <a:p>
            <a:pPr marL="857250" lvl="1" indent="-457200" algn="just">
              <a:buFont typeface="Wingdings" panose="05000000000000000000" pitchFamily="2" charset="2"/>
              <a:buChar char="Ø"/>
            </a:pPr>
            <a:r>
              <a:rPr lang="bg-BG" dirty="0"/>
              <a:t>Да приеме резултатите от изпълнителната сделка;</a:t>
            </a:r>
          </a:p>
          <a:p>
            <a:pPr marL="857250" lvl="1" indent="-457200" algn="just">
              <a:buFont typeface="Wingdings" panose="05000000000000000000" pitchFamily="2" charset="2"/>
              <a:buChar char="Ø"/>
            </a:pPr>
            <a:r>
              <a:rPr lang="bg-BG" dirty="0"/>
              <a:t>Да възстанови направените разноски;</a:t>
            </a:r>
          </a:p>
          <a:p>
            <a:pPr marL="857250" lvl="1" indent="-457200" algn="just">
              <a:buFont typeface="Wingdings" panose="05000000000000000000" pitchFamily="2" charset="2"/>
              <a:buChar char="Ø"/>
            </a:pPr>
            <a:r>
              <a:rPr lang="bg-BG" dirty="0"/>
              <a:t>Да плати възнаграждение.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1062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II</a:t>
            </a:r>
            <a:r>
              <a:rPr lang="bg-BG" dirty="0" smtClean="0"/>
              <a:t>. Спедиционен договор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bg-BG" dirty="0" smtClean="0"/>
              <a:t>1. Определение и характеристика</a:t>
            </a:r>
          </a:p>
          <a:p>
            <a:pPr algn="just"/>
            <a:r>
              <a:rPr lang="ru-RU" dirty="0"/>
              <a:t>Със спедиционния договор спедиторът се задължава срещу възнаграждение да сключи от свое име за сметка на доверителя договор за превоз на </a:t>
            </a:r>
            <a:r>
              <a:rPr lang="ru-RU" dirty="0" smtClean="0"/>
              <a:t>товар</a:t>
            </a:r>
            <a:r>
              <a:rPr lang="ru-RU" dirty="0"/>
              <a:t> </a:t>
            </a:r>
            <a:r>
              <a:rPr lang="ru-RU" dirty="0" smtClean="0"/>
              <a:t>(чл. 361 ТЗ);</a:t>
            </a:r>
            <a:endParaRPr lang="bg-BG" dirty="0" smtClean="0"/>
          </a:p>
          <a:p>
            <a:pPr algn="just"/>
            <a:r>
              <a:rPr lang="bg-BG" dirty="0" smtClean="0"/>
              <a:t>Разновидност на комисионния договор;</a:t>
            </a:r>
          </a:p>
          <a:p>
            <a:pPr algn="just"/>
            <a:r>
              <a:rPr lang="bg-BG" dirty="0" smtClean="0"/>
              <a:t>Страни: доверител и спедитор;</a:t>
            </a:r>
          </a:p>
          <a:p>
            <a:pPr algn="just"/>
            <a:r>
              <a:rPr lang="bg-BG" dirty="0" smtClean="0"/>
              <a:t>Предмет: сключване на превозен договор;</a:t>
            </a:r>
          </a:p>
          <a:p>
            <a:pPr algn="just"/>
            <a:r>
              <a:rPr lang="bg-BG" dirty="0" smtClean="0"/>
              <a:t>Възмезден договор – дължи се възнаграждение на спедитора;</a:t>
            </a:r>
          </a:p>
          <a:p>
            <a:pPr algn="just"/>
            <a:r>
              <a:rPr lang="bg-BG" dirty="0" smtClean="0"/>
              <a:t>Два вида спедиционен договор: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bg-BG" dirty="0" smtClean="0"/>
              <a:t>Същински – без упълномощителна клауза, спедиторът е страна по превозния договор;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bg-BG" dirty="0" smtClean="0"/>
              <a:t>Несъщински – с упълномощаване на спедитора от доверителя (спедиторът действа от името на доверителя)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8504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2. Задължения на страните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bg-BG" dirty="0" smtClean="0"/>
              <a:t>2.1. Задължения на спедитора:</a:t>
            </a:r>
          </a:p>
          <a:p>
            <a:pPr algn="just"/>
            <a:r>
              <a:rPr lang="bg-BG" dirty="0" smtClean="0"/>
              <a:t>Да сключи превозен договор от свое име, но за сметка на доверителя;</a:t>
            </a:r>
          </a:p>
          <a:p>
            <a:pPr algn="just"/>
            <a:r>
              <a:rPr lang="bg-BG" dirty="0" smtClean="0"/>
              <a:t>Да съхранява и предаде товара за превоз;</a:t>
            </a:r>
          </a:p>
          <a:p>
            <a:pPr algn="just"/>
            <a:r>
              <a:rPr lang="bg-BG" dirty="0" smtClean="0"/>
              <a:t>Да изпълнява нарежданията на доверителя (отн. пътя, посоката, начина на превоз и др.). Ако се отклони от нарежданията, носи отговорност за причинените вреди, осв. </a:t>
            </a:r>
            <a:r>
              <a:rPr lang="bg-BG" dirty="0"/>
              <a:t>а</a:t>
            </a:r>
            <a:r>
              <a:rPr lang="bg-BG" dirty="0" smtClean="0"/>
              <a:t>ко докаже, че те биха настъпили и ако не беше се отколонил от указанията;</a:t>
            </a:r>
          </a:p>
          <a:p>
            <a:pPr algn="just"/>
            <a:r>
              <a:rPr lang="bg-BG" dirty="0" smtClean="0"/>
              <a:t>Да уведоми доверителя за неподходящата опаковка.</a:t>
            </a:r>
          </a:p>
          <a:p>
            <a:pPr algn="just"/>
            <a:r>
              <a:rPr lang="bg-BG" dirty="0" smtClean="0"/>
              <a:t>Да се отчете.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8090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 fontScale="90000"/>
          </a:bodyPr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bg-BG" dirty="0" smtClean="0"/>
              <a:t>1.2. Задължения на доверителя:</a:t>
            </a:r>
          </a:p>
          <a:p>
            <a:pPr algn="just"/>
            <a:r>
              <a:rPr lang="bg-BG" dirty="0" smtClean="0"/>
              <a:t>Да плати възнаграждение;</a:t>
            </a:r>
          </a:p>
          <a:p>
            <a:pPr algn="just"/>
            <a:r>
              <a:rPr lang="bg-BG" dirty="0" smtClean="0"/>
              <a:t>Да възстанови на спедитора направените разноски (навло – възнаграждението на превозвача; застрахователни премии, разноски за съхранение на стоките и др.);</a:t>
            </a:r>
          </a:p>
          <a:p>
            <a:pPr algn="just"/>
            <a:r>
              <a:rPr lang="bg-BG" dirty="0" smtClean="0"/>
              <a:t>Да уведоми спедитора за особеностите на товара.</a:t>
            </a:r>
          </a:p>
          <a:p>
            <a:pPr marL="0" indent="0" algn="just">
              <a:buNone/>
            </a:pPr>
            <a:endParaRPr lang="bg-BG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bg-BG" dirty="0" smtClean="0"/>
              <a:t> Законен залог в полза на спедитора за възнаграждението и разноските.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7409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III. </a:t>
            </a:r>
            <a:r>
              <a:rPr lang="bg-BG" dirty="0" smtClean="0"/>
              <a:t>Договор за превоз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bg-BG" dirty="0" smtClean="0"/>
              <a:t>1. Определение и характеристика</a:t>
            </a:r>
          </a:p>
          <a:p>
            <a:pPr algn="just"/>
            <a:r>
              <a:rPr lang="ru-RU" b="1" dirty="0"/>
              <a:t>Чл. </a:t>
            </a:r>
            <a:r>
              <a:rPr lang="ru-RU" b="1" dirty="0" smtClean="0"/>
              <a:t>367 ТЗ:</a:t>
            </a:r>
            <a:r>
              <a:rPr lang="ru-RU" dirty="0" smtClean="0"/>
              <a:t> </a:t>
            </a:r>
            <a:r>
              <a:rPr lang="ru-RU" dirty="0"/>
              <a:t>С договора за превоз превозвачът се задължава срещу възнаграждение да превози до определено място лице, багаж или товар. </a:t>
            </a:r>
            <a:endParaRPr lang="bg-BG" dirty="0" smtClean="0"/>
          </a:p>
          <a:p>
            <a:pPr algn="just"/>
            <a:r>
              <a:rPr lang="bg-BG" dirty="0" smtClean="0"/>
              <a:t>Страни: товародател (изпращач) и превозвач;</a:t>
            </a:r>
          </a:p>
          <a:p>
            <a:pPr algn="just"/>
            <a:r>
              <a:rPr lang="bg-BG" dirty="0" smtClean="0"/>
              <a:t>Към момента на сключване на договора получателят на товара не е страна по договора, но в определен момент заема мястото на изпращача;</a:t>
            </a:r>
          </a:p>
          <a:p>
            <a:pPr algn="just"/>
            <a:r>
              <a:rPr lang="bg-BG" dirty="0" smtClean="0"/>
              <a:t>Предмет на договора: товар, лице или багаж;</a:t>
            </a:r>
          </a:p>
          <a:p>
            <a:pPr algn="just"/>
            <a:r>
              <a:rPr lang="bg-BG" dirty="0" smtClean="0"/>
              <a:t>Пренасянето да е с превозно средство;</a:t>
            </a:r>
          </a:p>
          <a:p>
            <a:pPr algn="just"/>
            <a:r>
              <a:rPr lang="bg-BG" dirty="0" smtClean="0"/>
              <a:t>Превозни документи (товарителница при ЖП и крайбрежен транспорт, автотранспортна товарителница, коносамент при морски превоз, товарителен запис при ЖП транспорта – имат различно значение и уредба).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1193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2. Задължения на страните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/>
          <a:lstStyle/>
          <a:p>
            <a:pPr marL="0" indent="0" algn="just">
              <a:buNone/>
            </a:pPr>
            <a:r>
              <a:rPr lang="bg-BG" dirty="0" smtClean="0"/>
              <a:t>2.1. Задължения на превозвача:</a:t>
            </a:r>
          </a:p>
          <a:p>
            <a:pPr algn="just"/>
            <a:r>
              <a:rPr lang="bg-BG" dirty="0" smtClean="0"/>
              <a:t>Да извърши превоза (в срок по уговорения начин, като опази товара от повреди и липси, по най-краткия път);</a:t>
            </a:r>
          </a:p>
          <a:p>
            <a:pPr algn="just"/>
            <a:r>
              <a:rPr lang="bg-BG" dirty="0" smtClean="0"/>
              <a:t>Да изпълнява нарежданията на товародателя;</a:t>
            </a:r>
          </a:p>
          <a:p>
            <a:pPr algn="just"/>
            <a:r>
              <a:rPr lang="bg-BG" dirty="0" smtClean="0"/>
              <a:t>Да пази товара (не само по време на превоза, но от получаването му от товародателя до предаването му на получателя);</a:t>
            </a:r>
          </a:p>
          <a:p>
            <a:pPr algn="just"/>
            <a:r>
              <a:rPr lang="bg-BG" dirty="0" smtClean="0"/>
              <a:t>Да уведоми получателя за притигането на товара и да му го предаде.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9204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71</TotalTime>
  <Words>788</Words>
  <Application>Microsoft Office PowerPoint</Application>
  <PresentationFormat>On-screen Show (4:3)</PresentationFormat>
  <Paragraphs>77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Комисионен договор. Спедиционен договор. Договор за превоз</vt:lpstr>
      <vt:lpstr>I. Комисионен договор</vt:lpstr>
      <vt:lpstr>2. Отношения между участниците:</vt:lpstr>
      <vt:lpstr>3. Задължения на страните</vt:lpstr>
      <vt:lpstr>II. Спедиционен договор</vt:lpstr>
      <vt:lpstr>2. Задължения на страните</vt:lpstr>
      <vt:lpstr>PowerPoint Presentation</vt:lpstr>
      <vt:lpstr>III. Договор за превоз</vt:lpstr>
      <vt:lpstr>2. Задължения на страните</vt:lpstr>
      <vt:lpstr>Задължения на страните</vt:lpstr>
      <vt:lpstr>3. Отговорност на превозвача</vt:lpstr>
      <vt:lpstr>4. Превоз на пътници и багаж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Комисионен договор. Спедиционен договор. Договор за превоз</dc:title>
  <dc:creator>RDimitrova</dc:creator>
  <cp:lastModifiedBy>RDimitrova</cp:lastModifiedBy>
  <cp:revision>22</cp:revision>
  <dcterms:created xsi:type="dcterms:W3CDTF">2020-04-18T08:31:14Z</dcterms:created>
  <dcterms:modified xsi:type="dcterms:W3CDTF">2020-04-26T10:18:46Z</dcterms:modified>
</cp:coreProperties>
</file>