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80E4FA-1317-45D7-843D-16FC58FD8F77}" type="datetimeFigureOut">
              <a:rPr lang="bg-BG" smtClean="0"/>
              <a:t>26.4.2020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D0ADBB-60EA-4D56-8870-4878557E0AE7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БАНКОВИ СДЕЛКИ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bg-BG" dirty="0" smtClean="0"/>
          </a:p>
          <a:p>
            <a:r>
              <a:rPr lang="bg-BG" dirty="0" smtClean="0"/>
              <a:t>Доц. д-р Ралица Димитрова</a:t>
            </a:r>
          </a:p>
          <a:p>
            <a:endParaRPr lang="bg-BG" dirty="0" smtClean="0"/>
          </a:p>
          <a:p>
            <a:r>
              <a:rPr lang="bg-BG" dirty="0" smtClean="0"/>
              <a:t>Лекцията в разработена въз основа на Герджиков, О. Търговски сделки. С.: ИК „Труд и право“, 2008 г.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713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 Понятие и източници на банковото право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Бнковото право регламентира две групи отношения: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Властнически отношения с устройствен характер – публичноправна уредба;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Отношенията на равноспоставеност, които възникват въз основа на банковите сделки – частноправна уредба.</a:t>
            </a:r>
          </a:p>
          <a:p>
            <a:r>
              <a:rPr lang="bg-BG" dirty="0" smtClean="0"/>
              <a:t>Източници – законови и подзаконови. Основните източници са: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Закон за БНБ;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Закон за кредитните институции;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Търговски закон;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Закон за платежните услуги и платежните системи; </a:t>
            </a:r>
            <a:r>
              <a:rPr lang="bg-BG" dirty="0" smtClean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52461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bg-BG" dirty="0" smtClean="0"/>
              <a:t>Понятие и видове банкови сделки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/>
              <a:t>Банковите сделки – вид търговски сделки от категорията на абсолютните търговски сделки;</a:t>
            </a:r>
          </a:p>
          <a:p>
            <a:pPr algn="just"/>
            <a:r>
              <a:rPr lang="bg-BG" dirty="0" smtClean="0"/>
              <a:t>Уредени са в два нормативни акта – ЗКИ и ТЗ;</a:t>
            </a:r>
          </a:p>
          <a:p>
            <a:pPr algn="just"/>
            <a:r>
              <a:rPr lang="bg-BG" dirty="0" smtClean="0"/>
              <a:t>Изчерпателен списък на банковите сделки в ЗКИ (чл. 2, ал. 2);</a:t>
            </a:r>
          </a:p>
          <a:p>
            <a:pPr algn="just"/>
            <a:r>
              <a:rPr lang="bg-BG" dirty="0" smtClean="0"/>
              <a:t>ТЗ урежда банковия влог, разплащателната сметка, банковия кредит, акредитива, банквата гаранция, банковото инкасо и документарното банково инкасо и банковия превод.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24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Едно от основните деления на банковите сделки е на активни, пасивни и посреднически, въз основа на чисто банков критерий: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Пасивни сделки са тези, по които банката кумулира чужди парични средства, с които финансира дейността си. Банката е длъжник по тях. Пример: банков влог и разплащатена сметка;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Активни банкови сделки са тези, по които банката предоставя на клиентите си суми. Тук банката е кредитор. Пример: банков кредит;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Посреднически (неутрални) банкови сделки, по които банката не влага средства. Пример: банков превод и инкасо.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96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/>
              <a:t>Друго деление е това, което държи сметка за качеството на лицето, което извършва банковата сделка: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Изключителни банкови сделки – могат да се извършват само от лице, с качеството търговска банка – банков влог и кредит;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dirty="0" smtClean="0"/>
              <a:t>Неизключителни сделки – могат да се извършват и от други финансови институции – финансов лизинг, сделки с фючърси и опции 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33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3. Договор за банков влог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bg-BG" dirty="0" smtClean="0"/>
              <a:t> Правна уредба – чл. 420 ТЗ. Договорът бива два вида:</a:t>
            </a:r>
          </a:p>
          <a:p>
            <a:pPr marL="0" indent="0" algn="just">
              <a:buNone/>
            </a:pPr>
            <a:r>
              <a:rPr lang="bg-BG" b="1" dirty="0" smtClean="0"/>
              <a:t>3.1. Обикновен (правилен) влог:</a:t>
            </a:r>
          </a:p>
          <a:p>
            <a:pPr algn="just"/>
            <a:r>
              <a:rPr lang="bg-BG" dirty="0" smtClean="0"/>
              <a:t>Предмет на договора са индивидуално определени движими вещи – определени парични знаци, и влогоприемателят дължи връщане на същите вещи. </a:t>
            </a:r>
          </a:p>
          <a:p>
            <a:pPr algn="just"/>
            <a:r>
              <a:rPr lang="bg-BG" dirty="0" smtClean="0"/>
              <a:t>Договорът е реален, двустранен и възмезден – влогодателят дължи възнаграждение за пазенето.</a:t>
            </a:r>
          </a:p>
          <a:p>
            <a:pPr marL="0" indent="0" algn="just">
              <a:buNone/>
            </a:pPr>
            <a:r>
              <a:rPr lang="bg-BG" b="1" dirty="0" smtClean="0"/>
              <a:t>3.2. Паричен (неправилен) влог</a:t>
            </a:r>
          </a:p>
          <a:p>
            <a:pPr algn="just"/>
            <a:r>
              <a:rPr lang="bg-BG" dirty="0" smtClean="0"/>
              <a:t>Предмет на договора е определена парична сума. Банката става собственик на вложената сума и дължи връщане на сумата в същата валута и размер. </a:t>
            </a:r>
          </a:p>
          <a:p>
            <a:pPr algn="just"/>
            <a:r>
              <a:rPr lang="bg-BG" dirty="0" smtClean="0"/>
              <a:t>Договорът е реален, едностранен и възмезден - банката </a:t>
            </a:r>
            <a:r>
              <a:rPr lang="bg-BG" dirty="0"/>
              <a:t>дължи възнаграждение под формата на лихва, защото ползва чуждите средства. </a:t>
            </a:r>
          </a:p>
        </p:txBody>
      </p:sp>
    </p:spTree>
    <p:extLst>
      <p:ext uri="{BB962C8B-B14F-4D97-AF65-F5344CB8AC3E}">
        <p14:creationId xmlns:p14="http://schemas.microsoft.com/office/powerpoint/2010/main" val="379315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4. Договор за банков кредит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Правна уредба – чл. 430 ТЗ.</a:t>
            </a:r>
          </a:p>
          <a:p>
            <a:pPr algn="just"/>
            <a:r>
              <a:rPr lang="bg-BG" dirty="0" smtClean="0"/>
              <a:t>Изключителна банкова сделка, активна банкова сделка;</a:t>
            </a:r>
          </a:p>
          <a:p>
            <a:pPr algn="just"/>
            <a:r>
              <a:rPr lang="bg-BG" dirty="0" smtClean="0"/>
              <a:t>Консенсуален, двустранен и възмезден договор – кредитополчателят дължи възнаграждение на банката (лихва);</a:t>
            </a:r>
          </a:p>
          <a:p>
            <a:pPr algn="just"/>
            <a:r>
              <a:rPr lang="bg-BG" dirty="0" smtClean="0"/>
              <a:t>Срочен договор;</a:t>
            </a:r>
          </a:p>
          <a:p>
            <a:pPr algn="just"/>
            <a:r>
              <a:rPr lang="bg-BG" dirty="0" smtClean="0"/>
              <a:t>Банката се задължава да отпусне кредита за определена цел и и при уговорени условия и срок;</a:t>
            </a:r>
          </a:p>
          <a:p>
            <a:pPr algn="just"/>
            <a:r>
              <a:rPr lang="bg-BG" dirty="0" smtClean="0"/>
              <a:t>Заемателят трябва да върне главницата и да плати лихвата; да ползва кредита по предназначение; преди сключване на договора да даде на банката необходимите сведения; да даде обезпечение.</a:t>
            </a:r>
          </a:p>
          <a:p>
            <a:pPr algn="just"/>
            <a:r>
              <a:rPr lang="bg-BG" dirty="0" smtClean="0"/>
              <a:t>Предсрочна изискуемост – напр. ако кредитът не се ползва по предназначение, предоставя неверни сведения, даденото обезпечение стане недостаътчно и не го допъплни 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88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5. Други банкови сделки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b="1" dirty="0" smtClean="0"/>
              <a:t>Акредитив</a:t>
            </a:r>
            <a:r>
              <a:rPr lang="bg-BG" dirty="0" smtClean="0"/>
              <a:t> – форма на плащане, при която участват наредител (най-често търговец), издател на акредитива (банка) и бенефициер. По нареждане на наредителя (напр. купувач) банката-издател изплаща на бенфициера (продавач) сумата по акредитива, ако той изпълни заложените условия и предаде съответните документи (напр. товарителници), от които е видно, че е изпълнил задълженито си да предаде предмета на продажбата.</a:t>
            </a:r>
          </a:p>
          <a:p>
            <a:pPr algn="just"/>
            <a:r>
              <a:rPr lang="bg-BG" b="1" dirty="0" smtClean="0"/>
              <a:t>Банкова гаранция</a:t>
            </a:r>
            <a:r>
              <a:rPr lang="bg-BG" dirty="0" smtClean="0"/>
              <a:t> – наредителят сключва с банката договор, по силата на който банката се задължава да плати на бенефициера сумата, посочена в гаранцията, в случай на неизпълнение от страна на наредителя на задълженията му по договора му с бенефициера.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2508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694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БАНКОВИ СДЕЛКИ</vt:lpstr>
      <vt:lpstr>1. Понятие и източници на банковото право</vt:lpstr>
      <vt:lpstr>2. Понятие и видове банкови сделки</vt:lpstr>
      <vt:lpstr>PowerPoint Presentation</vt:lpstr>
      <vt:lpstr>PowerPoint Presentation</vt:lpstr>
      <vt:lpstr>3. Договор за банков влог</vt:lpstr>
      <vt:lpstr>4. Договор за банков кредит</vt:lpstr>
      <vt:lpstr>5. Други банкови сделки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БАНКОВИ СДЕЛКИ</dc:title>
  <dc:creator>RDimitrova</dc:creator>
  <cp:lastModifiedBy>RDimitrova</cp:lastModifiedBy>
  <cp:revision>11</cp:revision>
  <dcterms:created xsi:type="dcterms:W3CDTF">2020-04-24T09:10:52Z</dcterms:created>
  <dcterms:modified xsi:type="dcterms:W3CDTF">2020-04-26T10:08:49Z</dcterms:modified>
</cp:coreProperties>
</file>