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449A78-2DA6-4697-AD43-B47B2E37AE87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51D753-0C30-455C-ABED-3C007DA105B3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Договор за текуща сметка. Лицензионен договор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bg-BG" dirty="0" smtClean="0"/>
          </a:p>
          <a:p>
            <a:r>
              <a:rPr lang="bg-BG" dirty="0" smtClean="0"/>
              <a:t>Доц</a:t>
            </a:r>
            <a:r>
              <a:rPr lang="bg-BG" dirty="0"/>
              <a:t>. д-р Ралица Димитрова</a:t>
            </a:r>
          </a:p>
          <a:p>
            <a:endParaRPr lang="bg-BG" dirty="0"/>
          </a:p>
          <a:p>
            <a:r>
              <a:rPr lang="bg-BG" dirty="0"/>
              <a:t>Лекцията в разработена въз основа на Герджиков, О. Търговски сделки. С.: ИК „Труд и право“, 2008 г.</a:t>
            </a:r>
          </a:p>
        </p:txBody>
      </p:sp>
    </p:spTree>
    <p:extLst>
      <p:ext uri="{BB962C8B-B14F-4D97-AF65-F5344CB8AC3E}">
        <p14:creationId xmlns:p14="http://schemas.microsoft.com/office/powerpoint/2010/main" val="53619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bg-BG" dirty="0" smtClean="0"/>
              <a:t>Договор за текуща сметка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bg-BG" dirty="0" smtClean="0"/>
              <a:t>Определение: чл. 419, ал. 1 ТЗ;</a:t>
            </a:r>
          </a:p>
          <a:p>
            <a:pPr algn="just"/>
            <a:r>
              <a:rPr lang="bg-BG" dirty="0" smtClean="0"/>
              <a:t>Договор </a:t>
            </a:r>
            <a:r>
              <a:rPr lang="en-US" dirty="0" smtClean="0"/>
              <a:t>sui generis</a:t>
            </a:r>
            <a:r>
              <a:rPr lang="bg-BG" dirty="0" smtClean="0"/>
              <a:t> – не може да се отъждестви с други видове договори;</a:t>
            </a:r>
          </a:p>
          <a:p>
            <a:pPr algn="just"/>
            <a:r>
              <a:rPr lang="bg-BG" dirty="0" smtClean="0"/>
              <a:t>Страни: две лица, поне едното от които е търговец (често и двамата са търговци), които са в трайни отношения;</a:t>
            </a:r>
          </a:p>
          <a:p>
            <a:pPr algn="just"/>
            <a:r>
              <a:rPr lang="bg-BG" dirty="0" smtClean="0"/>
              <a:t>Единият (или и двамата, ако са търговци) води търговски книги, в които открива текуща сметка, по която се записват взаимните парични задължения;</a:t>
            </a:r>
          </a:p>
          <a:p>
            <a:pPr algn="just"/>
            <a:r>
              <a:rPr lang="bg-BG" dirty="0" smtClean="0"/>
              <a:t>В резултат от отношенията между страните, в тежест на всяка от тях се пораждат еднородни задължения – парични задължения. Тези задължения са насрещни, което дава възможност да се прихващат;</a:t>
            </a:r>
            <a:endParaRPr lang="bg-BG" dirty="0"/>
          </a:p>
          <a:p>
            <a:pPr algn="just"/>
            <a:r>
              <a:rPr lang="bg-BG" dirty="0" smtClean="0"/>
              <a:t>Сметката се приключва периодично – в края на календарната година, ако друго не е уговорено;</a:t>
            </a:r>
            <a:endParaRPr lang="en-US" dirty="0" smtClean="0"/>
          </a:p>
          <a:p>
            <a:pPr algn="just"/>
            <a:r>
              <a:rPr lang="bg-BG" dirty="0" smtClean="0"/>
              <a:t>Приключването се потвърждава писмено от всяка от страните;</a:t>
            </a:r>
          </a:p>
          <a:p>
            <a:pPr algn="just"/>
            <a:r>
              <a:rPr lang="bg-BG" dirty="0" smtClean="0"/>
              <a:t>При приключването се получава т.нар. салдо, като обикновено в полза на една от страните има остатък;</a:t>
            </a:r>
          </a:p>
          <a:p>
            <a:pPr algn="just"/>
            <a:r>
              <a:rPr lang="bg-BG" dirty="0" smtClean="0"/>
              <a:t>Договорът може да се прекрати с едностранно едномесечно писмено предизвестие до другата страна.</a:t>
            </a:r>
            <a:endParaRPr lang="en-US" dirty="0" smtClean="0"/>
          </a:p>
          <a:p>
            <a:pPr algn="just"/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755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II. </a:t>
            </a:r>
            <a:r>
              <a:rPr lang="bg-BG" dirty="0" smtClean="0"/>
              <a:t>Лицензионен договор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Определение: С </a:t>
            </a:r>
            <a:r>
              <a:rPr lang="ru-RU" dirty="0"/>
              <a:t>договора за лицензия носителят на право върху </a:t>
            </a:r>
            <a:r>
              <a:rPr lang="ru-RU" b="1" dirty="0"/>
              <a:t>изобретение, полезен модел, промишлен дизайн, марка, топология на интегрална схема или производствен опит</a:t>
            </a:r>
            <a:r>
              <a:rPr lang="ru-RU" dirty="0"/>
              <a:t> - лицензодател, отстъпва срещу възнаграждение изцяло или отчасти на лицензополучателя ползването </a:t>
            </a:r>
            <a:r>
              <a:rPr lang="ru-RU" dirty="0" smtClean="0"/>
              <a:t>му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smtClean="0"/>
              <a:t>чл. 587, ал. 1 ТЗ);</a:t>
            </a:r>
          </a:p>
          <a:p>
            <a:pPr algn="just"/>
            <a:r>
              <a:rPr lang="ru-RU" dirty="0" smtClean="0"/>
              <a:t>Страни: лицензодател и лицензополучател;</a:t>
            </a:r>
            <a:endParaRPr lang="ru-RU" dirty="0"/>
          </a:p>
          <a:p>
            <a:pPr algn="just"/>
            <a:r>
              <a:rPr lang="ru-RU" dirty="0" smtClean="0"/>
              <a:t>Предмет: права върху индустриална собственост; правната уредба на различните видове обекти на индустриална собственост е дадена в специалните закони;</a:t>
            </a:r>
          </a:p>
          <a:p>
            <a:pPr algn="just"/>
            <a:r>
              <a:rPr lang="ru-RU" dirty="0" smtClean="0"/>
              <a:t>Форма </a:t>
            </a:r>
            <a:r>
              <a:rPr lang="ru-RU" dirty="0"/>
              <a:t>и вписване: писмена форма; л</a:t>
            </a:r>
            <a:r>
              <a:rPr lang="bg-BG" dirty="0"/>
              <a:t>ицензионният договор се вписва в регистър на Патентното ведомство. Той може да бъде противопоставен на трети лица след </a:t>
            </a:r>
            <a:r>
              <a:rPr lang="bg-BG" dirty="0" smtClean="0"/>
              <a:t>вписването</a:t>
            </a:r>
            <a:r>
              <a:rPr lang="bg-BG" dirty="0"/>
              <a:t>;</a:t>
            </a:r>
            <a:endParaRPr lang="bg-BG" dirty="0" smtClean="0"/>
          </a:p>
          <a:p>
            <a:pPr algn="just"/>
            <a:r>
              <a:rPr lang="bg-BG" dirty="0" smtClean="0"/>
              <a:t>Двустранен, възмезден, срочен  договор.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73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Права и задължения на страните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Лицензодателят </a:t>
            </a:r>
            <a:r>
              <a:rPr lang="bg-BG" dirty="0"/>
              <a:t>е </a:t>
            </a:r>
            <a:r>
              <a:rPr lang="bg-BG" dirty="0" smtClean="0"/>
              <a:t>длъжен: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да </a:t>
            </a:r>
            <a:r>
              <a:rPr lang="bg-BG" dirty="0"/>
              <a:t>осигури на лицензополучателя спокойно и несмущавано ползване на отстъпените права, както и защита срещу претенции на трети лица.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/>
              <a:t> </a:t>
            </a:r>
            <a:r>
              <a:rPr lang="bg-BG" dirty="0" smtClean="0"/>
              <a:t>да </a:t>
            </a:r>
            <a:r>
              <a:rPr lang="bg-BG" dirty="0"/>
              <a:t>предостави на лицензополучателя уговорената информация и да окаже съдействие за ползването на предмета на лицензията</a:t>
            </a:r>
            <a:r>
              <a:rPr lang="bg-BG" dirty="0" smtClean="0"/>
              <a:t>.</a:t>
            </a:r>
            <a:r>
              <a:rPr lang="bg-BG" dirty="0"/>
              <a:t> </a:t>
            </a:r>
          </a:p>
          <a:p>
            <a:pPr algn="just"/>
            <a:r>
              <a:rPr lang="bg-BG" dirty="0" smtClean="0"/>
              <a:t>Лицензополучателят </a:t>
            </a:r>
            <a:r>
              <a:rPr lang="bg-BG" dirty="0"/>
              <a:t>е </a:t>
            </a:r>
            <a:r>
              <a:rPr lang="bg-BG" dirty="0" smtClean="0"/>
              <a:t>длъжен: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да </a:t>
            </a:r>
            <a:r>
              <a:rPr lang="bg-BG" dirty="0"/>
              <a:t>пази в тайна сведенията за непатентовано изобретение, полезен модел или производствен опит, върху които му е отстъпено право на ползване.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/>
              <a:t>п</a:t>
            </a:r>
            <a:r>
              <a:rPr lang="bg-BG" dirty="0" smtClean="0"/>
              <a:t>ри </a:t>
            </a:r>
            <a:r>
              <a:rPr lang="bg-BG" dirty="0"/>
              <a:t>лицензия на </a:t>
            </a:r>
            <a:r>
              <a:rPr lang="bg-BG" dirty="0" smtClean="0"/>
              <a:t>марка, да </a:t>
            </a:r>
            <a:r>
              <a:rPr lang="bg-BG" dirty="0"/>
              <a:t>осигурява качеството на стоката, което съответства на марката и е станало известно на потребителите преди сключването на договора.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/>
              <a:t>п</a:t>
            </a:r>
            <a:r>
              <a:rPr lang="bg-BG" smtClean="0"/>
              <a:t>ри </a:t>
            </a:r>
            <a:r>
              <a:rPr lang="bg-BG" dirty="0" smtClean="0"/>
              <a:t>лицензия на марка, да </a:t>
            </a:r>
            <a:r>
              <a:rPr lang="bg-BG" dirty="0"/>
              <a:t>означава с марка стоката, за която му е предоставена лицензията.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5739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359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Договор за текуща сметка. Лицензионен договор </vt:lpstr>
      <vt:lpstr>I. Договор за текуща сметка</vt:lpstr>
      <vt:lpstr>II. Лицензионен договор</vt:lpstr>
      <vt:lpstr>Права и задължения на страните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Договор за текуща сметка. Лицензионен договор</dc:title>
  <dc:creator>RDimitrova</dc:creator>
  <cp:lastModifiedBy>RDimitrova</cp:lastModifiedBy>
  <cp:revision>11</cp:revision>
  <dcterms:created xsi:type="dcterms:W3CDTF">2020-04-27T07:55:17Z</dcterms:created>
  <dcterms:modified xsi:type="dcterms:W3CDTF">2020-05-01T11:13:03Z</dcterms:modified>
</cp:coreProperties>
</file>