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4EBD-B8ED-4323-A160-47F9B676D48C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41B-0289-47A5-B61D-2ADDB72FAD14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4EBD-B8ED-4323-A160-47F9B676D48C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41B-0289-47A5-B61D-2ADDB72FAD1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4EBD-B8ED-4323-A160-47F9B676D48C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41B-0289-47A5-B61D-2ADDB72FAD1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4EBD-B8ED-4323-A160-47F9B676D48C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41B-0289-47A5-B61D-2ADDB72FAD1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4EBD-B8ED-4323-A160-47F9B676D48C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41B-0289-47A5-B61D-2ADDB72FAD14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4EBD-B8ED-4323-A160-47F9B676D48C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41B-0289-47A5-B61D-2ADDB72FAD1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4EBD-B8ED-4323-A160-47F9B676D48C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41B-0289-47A5-B61D-2ADDB72FAD1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4EBD-B8ED-4323-A160-47F9B676D48C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41B-0289-47A5-B61D-2ADDB72FAD1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4EBD-B8ED-4323-A160-47F9B676D48C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41B-0289-47A5-B61D-2ADDB72FAD1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4EBD-B8ED-4323-A160-47F9B676D48C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41B-0289-47A5-B61D-2ADDB72FAD1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4EBD-B8ED-4323-A160-47F9B676D48C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F99141B-0289-47A5-B61D-2ADDB72FAD14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FB4EBD-B8ED-4323-A160-47F9B676D48C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99141B-0289-47A5-B61D-2ADDB72FAD14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Менителнични ефекти-понятие и видове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Доц. д-р Ралица Димитрова</a:t>
            </a:r>
          </a:p>
          <a:p>
            <a:endParaRPr lang="bg-BG" dirty="0" smtClean="0"/>
          </a:p>
          <a:p>
            <a:r>
              <a:rPr lang="bg-BG" dirty="0" smtClean="0"/>
              <a:t>Лекцията в разработена въз основа на Герджиков, О. Търговски сделки. С.: ИК „Труд и право“, 2008 г.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52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1. Понятие за менителнично право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bg-BG" dirty="0" smtClean="0"/>
              <a:t>Менителничното право урежда отношенията, които възникват при издаването и участието в оборота на </a:t>
            </a:r>
            <a:r>
              <a:rPr lang="bg-BG" i="1" dirty="0" smtClean="0"/>
              <a:t>определен вид ценни книги</a:t>
            </a:r>
            <a:r>
              <a:rPr lang="bg-BG" dirty="0" smtClean="0"/>
              <a:t> – </a:t>
            </a:r>
            <a:r>
              <a:rPr lang="bg-BG" b="1" i="1" dirty="0" smtClean="0"/>
              <a:t>менителницата и записът на заповед.</a:t>
            </a:r>
            <a:r>
              <a:rPr lang="bg-BG" dirty="0" smtClean="0"/>
              <a:t> Те се наричат </a:t>
            </a:r>
            <a:r>
              <a:rPr lang="bg-BG" i="1" dirty="0" smtClean="0"/>
              <a:t>менителнични ефекти</a:t>
            </a:r>
            <a:r>
              <a:rPr lang="bg-BG" dirty="0" smtClean="0"/>
              <a:t>.</a:t>
            </a:r>
          </a:p>
          <a:p>
            <a:pPr algn="just"/>
            <a:r>
              <a:rPr lang="bg-BG" dirty="0" smtClean="0"/>
              <a:t>В широк смисъл към менителничните ефекти се причислява и </a:t>
            </a:r>
            <a:r>
              <a:rPr lang="bg-BG" b="1" i="1" dirty="0" smtClean="0"/>
              <a:t>чекът.</a:t>
            </a:r>
          </a:p>
          <a:p>
            <a:pPr algn="just"/>
            <a:r>
              <a:rPr lang="bg-BG" dirty="0" smtClean="0"/>
              <a:t>Основната част на менителничното право се състои от </a:t>
            </a:r>
            <a:r>
              <a:rPr lang="bg-BG" b="1" dirty="0" smtClean="0"/>
              <a:t>императивни разпоредби</a:t>
            </a:r>
            <a:r>
              <a:rPr lang="bg-BG" dirty="0" smtClean="0"/>
              <a:t>;</a:t>
            </a:r>
          </a:p>
          <a:p>
            <a:pPr algn="just"/>
            <a:r>
              <a:rPr lang="bg-BG" b="1" dirty="0" smtClean="0"/>
              <a:t>Формата и съдържанието</a:t>
            </a:r>
            <a:r>
              <a:rPr lang="bg-BG" dirty="0" smtClean="0"/>
              <a:t> на менителничните ефекти са предопределени от закона;</a:t>
            </a:r>
          </a:p>
          <a:p>
            <a:pPr algn="just"/>
            <a:r>
              <a:rPr lang="bg-BG" dirty="0" smtClean="0"/>
              <a:t>Менителничните ефекти се прехвърлят чрез </a:t>
            </a:r>
            <a:r>
              <a:rPr lang="bg-BG" b="1" i="1" dirty="0" smtClean="0"/>
              <a:t>джиро</a:t>
            </a:r>
            <a:r>
              <a:rPr lang="bg-BG" dirty="0" smtClean="0"/>
              <a:t>;</a:t>
            </a:r>
          </a:p>
          <a:p>
            <a:pPr algn="just"/>
            <a:r>
              <a:rPr lang="bg-BG" dirty="0" smtClean="0"/>
              <a:t>Въз основа на менителничните ефекти може да се поиска издаване на </a:t>
            </a:r>
            <a:r>
              <a:rPr lang="bg-BG" b="1" dirty="0" smtClean="0"/>
              <a:t>заповед за изпълнение</a:t>
            </a:r>
            <a:r>
              <a:rPr lang="bg-BG" dirty="0" smtClean="0"/>
              <a:t> по ГПК.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202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bg-BG" dirty="0" smtClean="0"/>
              <a:t>Правна същност на менителничните ефекти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/>
          <a:lstStyle/>
          <a:p>
            <a:pPr algn="just"/>
            <a:r>
              <a:rPr lang="bg-BG" dirty="0" smtClean="0"/>
              <a:t>Едностранна правна сделка; формална сделка – изисква писмена форма;</a:t>
            </a:r>
          </a:p>
          <a:p>
            <a:pPr algn="just"/>
            <a:r>
              <a:rPr lang="bg-BG" dirty="0" smtClean="0"/>
              <a:t>Ценна книга – документ, който материализира право, което се упражнява чрез предявяване на ценната книга. Материализира правото на парично вземане;</a:t>
            </a:r>
          </a:p>
          <a:p>
            <a:pPr algn="just"/>
            <a:r>
              <a:rPr lang="bg-BG" dirty="0" smtClean="0"/>
              <a:t>Функции на менителничните ефекти – платежно средство, кредитно средство, гаранционна функция.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750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3. Менителница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bg-BG" dirty="0" smtClean="0"/>
              <a:t>Няма легално определение;</a:t>
            </a:r>
          </a:p>
          <a:p>
            <a:pPr algn="just"/>
            <a:r>
              <a:rPr lang="bg-BG" dirty="0" smtClean="0"/>
              <a:t>По повод на менителницата възникват отношения между три лица: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Между издателя и поемателя (бенефициера) по менителницата възниква </a:t>
            </a:r>
            <a:r>
              <a:rPr lang="bg-BG" i="1" dirty="0" smtClean="0"/>
              <a:t>първото вътрешно (наричано валутно) отношение,</a:t>
            </a:r>
            <a:r>
              <a:rPr lang="bg-BG" dirty="0" smtClean="0"/>
              <a:t> което произтича от правна сделка – покупко-продажба, изработка и др. В тежест на издателя се поражда парично задължение;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Издателят е в правоотношение с платеца (приемателя), като се явява негов кредитор. Това е </a:t>
            </a:r>
            <a:r>
              <a:rPr lang="bg-BG" i="1" dirty="0" smtClean="0"/>
              <a:t>второто вътрешно отношение, наричано отношение на покритие</a:t>
            </a:r>
            <a:r>
              <a:rPr lang="bg-BG" dirty="0" smtClean="0"/>
              <a:t>. Издателят има покритие у платеца, който най-често е банка. Така издателят нарежда на платеца да плати на поемателя (бенефициера);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i="1" dirty="0" smtClean="0"/>
              <a:t>Външното отношение</a:t>
            </a:r>
            <a:r>
              <a:rPr lang="bg-BG" dirty="0" smtClean="0"/>
              <a:t> между платеца и третото лице (поемателя).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963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89120"/>
          </a:xfrm>
        </p:spPr>
        <p:txBody>
          <a:bodyPr/>
          <a:lstStyle/>
          <a:p>
            <a:pPr algn="just"/>
            <a:r>
              <a:rPr lang="bg-BG" dirty="0" smtClean="0"/>
              <a:t>Представлява нареждане да се плати парична сума;</a:t>
            </a:r>
          </a:p>
          <a:p>
            <a:pPr algn="just"/>
            <a:r>
              <a:rPr lang="bg-BG" dirty="0" smtClean="0"/>
              <a:t>Предписани от закона форма и съдържание – ако документът няма предвидените </a:t>
            </a:r>
            <a:r>
              <a:rPr lang="bg-BG" dirty="0" smtClean="0"/>
              <a:t>реквизити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 smtClean="0"/>
              <a:t>не е менителница;</a:t>
            </a:r>
          </a:p>
          <a:p>
            <a:pPr algn="just"/>
            <a:r>
              <a:rPr lang="bg-BG" dirty="0" smtClean="0"/>
              <a:t>Ако платецът приеме менителницата (акцепт) той се превръща в главен длъжник по нея. Ако не я приеме, издателят остава единственият пряк длъжник;</a:t>
            </a:r>
          </a:p>
          <a:p>
            <a:pPr algn="just"/>
            <a:r>
              <a:rPr lang="bg-BG" dirty="0" smtClean="0"/>
              <a:t>За да се получи плащане по ментителницата, тя трябва да се предяви на платеца.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828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bg-BG" dirty="0" smtClean="0"/>
              <a:t>4. Запис на заповед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Опростена форма на менителницата;</a:t>
            </a:r>
          </a:p>
          <a:p>
            <a:pPr algn="just"/>
            <a:r>
              <a:rPr lang="bg-BG" dirty="0" smtClean="0"/>
              <a:t>Едностранно волеизявление, с което издателят обещава да плати на поемателя определена парична сума;</a:t>
            </a:r>
          </a:p>
          <a:p>
            <a:pPr algn="just"/>
            <a:r>
              <a:rPr lang="bg-BG" dirty="0" smtClean="0"/>
              <a:t>Възникват отношения между две страни – издател и поемател (бенефициер);</a:t>
            </a:r>
          </a:p>
          <a:p>
            <a:pPr algn="just"/>
            <a:r>
              <a:rPr lang="bg-BG" dirty="0" smtClean="0"/>
              <a:t>Предопределени от закона форма и </a:t>
            </a:r>
            <a:r>
              <a:rPr lang="bg-BG" dirty="0" smtClean="0"/>
              <a:t>съдържание</a:t>
            </a:r>
            <a:r>
              <a:rPr lang="bg-BG" dirty="0" smtClean="0"/>
              <a:t>;</a:t>
            </a:r>
          </a:p>
          <a:p>
            <a:pPr algn="just"/>
            <a:r>
              <a:rPr lang="bg-BG" dirty="0" smtClean="0"/>
              <a:t>Основание е за издаване на заповед за изпълнение;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623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5. Чек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pPr algn="just"/>
            <a:r>
              <a:rPr lang="bg-BG" dirty="0" smtClean="0"/>
              <a:t>С чека издателят нарежда на банка, при която има покритие, да плати определена парична сума на поемателя – държател на чека;</a:t>
            </a:r>
          </a:p>
          <a:p>
            <a:pPr algn="just"/>
            <a:r>
              <a:rPr lang="bg-BG" dirty="0" smtClean="0"/>
              <a:t>Три страни: издател, поемател (държател) и платец (банка);</a:t>
            </a:r>
          </a:p>
          <a:p>
            <a:pPr algn="just"/>
            <a:r>
              <a:rPr lang="bg-BG" dirty="0" smtClean="0"/>
              <a:t>Платежно средство;</a:t>
            </a:r>
          </a:p>
          <a:p>
            <a:pPr algn="just"/>
            <a:r>
              <a:rPr lang="bg-BG" dirty="0" smtClean="0"/>
              <a:t>Чекът е платим на предяваване;</a:t>
            </a:r>
          </a:p>
          <a:p>
            <a:pPr algn="just"/>
            <a:r>
              <a:rPr lang="bg-BG" dirty="0" smtClean="0"/>
              <a:t>Договор между издателя и банката, по силата на който издателят се задължава да поддържа покритие (авоар) в банката, а тя – да плаща до този размер издадените срещу нея чекове.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3315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</TotalTime>
  <Words>504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Менителнични ефекти-понятие и видове</vt:lpstr>
      <vt:lpstr>1. Понятие за менителнично право</vt:lpstr>
      <vt:lpstr>2. Правна същност на менителничните ефекти</vt:lpstr>
      <vt:lpstr>3. Менителница</vt:lpstr>
      <vt:lpstr>PowerPoint Presentation</vt:lpstr>
      <vt:lpstr>4. Запис на заповед</vt:lpstr>
      <vt:lpstr>5. Чек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Менителнични ефекти-понятие и видове</dc:title>
  <dc:creator>RDimitrova</dc:creator>
  <cp:lastModifiedBy>RDimitrova</cp:lastModifiedBy>
  <cp:revision>8</cp:revision>
  <dcterms:created xsi:type="dcterms:W3CDTF">2020-05-01T11:41:01Z</dcterms:created>
  <dcterms:modified xsi:type="dcterms:W3CDTF">2020-05-08T09:01:21Z</dcterms:modified>
</cp:coreProperties>
</file>