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8D4D27-0BB8-4EA8-8026-62E3F447EC7F}" type="datetimeFigureOut">
              <a:rPr lang="bg-BG" smtClean="0"/>
              <a:t>21.5.2020 г.</a:t>
            </a:fld>
            <a:endParaRPr lang="bg-BG"/>
          </a:p>
        </p:txBody>
      </p:sp>
      <p:sp>
        <p:nvSpPr>
          <p:cNvPr id="19" name="Footer Placeholder 18"/>
          <p:cNvSpPr>
            <a:spLocks noGrp="1"/>
          </p:cNvSpPr>
          <p:nvPr>
            <p:ph type="ftr" sz="quarter" idx="11"/>
          </p:nvPr>
        </p:nvSpPr>
        <p:spPr/>
        <p:txBody>
          <a:bodyPr/>
          <a:lstStyle/>
          <a:p>
            <a:endParaRPr lang="bg-BG"/>
          </a:p>
        </p:txBody>
      </p:sp>
      <p:sp>
        <p:nvSpPr>
          <p:cNvPr id="27" name="Slide Number Placeholder 26"/>
          <p:cNvSpPr>
            <a:spLocks noGrp="1"/>
          </p:cNvSpPr>
          <p:nvPr>
            <p:ph type="sldNum" sz="quarter" idx="12"/>
          </p:nvPr>
        </p:nvSpPr>
        <p:spPr/>
        <p:txBody>
          <a:bodyPr/>
          <a:lstStyle/>
          <a:p>
            <a:fld id="{AF521B39-0D48-4945-9729-4C997A4D8D2E}"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D4D27-0BB8-4EA8-8026-62E3F447EC7F}" type="datetimeFigureOut">
              <a:rPr lang="bg-BG" smtClean="0"/>
              <a:t>21.5.2020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D4D27-0BB8-4EA8-8026-62E3F447EC7F}" type="datetimeFigureOut">
              <a:rPr lang="bg-BG" smtClean="0"/>
              <a:t>21.5.2020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D4D27-0BB8-4EA8-8026-62E3F447EC7F}" type="datetimeFigureOut">
              <a:rPr lang="bg-BG" smtClean="0"/>
              <a:t>21.5.2020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8D4D27-0BB8-4EA8-8026-62E3F447EC7F}" type="datetimeFigureOut">
              <a:rPr lang="bg-BG" smtClean="0"/>
              <a:t>21.5.2020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F521B39-0D48-4945-9729-4C997A4D8D2E}"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8D4D27-0BB8-4EA8-8026-62E3F447EC7F}" type="datetimeFigureOut">
              <a:rPr lang="bg-BG" smtClean="0"/>
              <a:t>21.5.2020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8D4D27-0BB8-4EA8-8026-62E3F447EC7F}" type="datetimeFigureOut">
              <a:rPr lang="bg-BG" smtClean="0"/>
              <a:t>21.5.2020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8D4D27-0BB8-4EA8-8026-62E3F447EC7F}" type="datetimeFigureOut">
              <a:rPr lang="bg-BG" smtClean="0"/>
              <a:t>21.5.2020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D4D27-0BB8-4EA8-8026-62E3F447EC7F}" type="datetimeFigureOut">
              <a:rPr lang="bg-BG" smtClean="0"/>
              <a:t>21.5.2020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8D4D27-0BB8-4EA8-8026-62E3F447EC7F}" type="datetimeFigureOut">
              <a:rPr lang="bg-BG" smtClean="0"/>
              <a:t>21.5.2020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F521B39-0D48-4945-9729-4C997A4D8D2E}" type="slidenum">
              <a:rPr lang="bg-BG" smtClean="0"/>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8D4D27-0BB8-4EA8-8026-62E3F447EC7F}" type="datetimeFigureOut">
              <a:rPr lang="bg-BG" smtClean="0"/>
              <a:t>21.5.2020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a:xfrm>
            <a:off x="8077200" y="6356350"/>
            <a:ext cx="609600" cy="365125"/>
          </a:xfrm>
        </p:spPr>
        <p:txBody>
          <a:bodyPr/>
          <a:lstStyle/>
          <a:p>
            <a:fld id="{AF521B39-0D48-4945-9729-4C997A4D8D2E}" type="slidenum">
              <a:rPr lang="bg-BG" smtClean="0"/>
              <a:t>‹#›</a:t>
            </a:fld>
            <a:endParaRPr lang="bg-B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8D4D27-0BB8-4EA8-8026-62E3F447EC7F}" type="datetimeFigureOut">
              <a:rPr lang="bg-BG" smtClean="0"/>
              <a:t>21.5.2020 г.</a:t>
            </a:fld>
            <a:endParaRPr lang="bg-B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bg-B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F521B39-0D48-4945-9729-4C997A4D8D2E}" type="slidenum">
              <a:rPr lang="bg-BG" smtClean="0"/>
              <a:t>‹#›</a:t>
            </a:fld>
            <a:endParaRPr lang="bg-B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Несъстоятелност</a:t>
            </a:r>
            <a:endParaRPr lang="bg-BG" dirty="0"/>
          </a:p>
        </p:txBody>
      </p:sp>
      <p:sp>
        <p:nvSpPr>
          <p:cNvPr id="3" name="Subtitle 2"/>
          <p:cNvSpPr>
            <a:spLocks noGrp="1"/>
          </p:cNvSpPr>
          <p:nvPr>
            <p:ph type="subTitle" idx="1"/>
          </p:nvPr>
        </p:nvSpPr>
        <p:spPr/>
        <p:txBody>
          <a:bodyPr/>
          <a:lstStyle/>
          <a:p>
            <a:endParaRPr lang="en-US" dirty="0" smtClean="0"/>
          </a:p>
          <a:p>
            <a:r>
              <a:rPr lang="bg-BG" dirty="0" smtClean="0"/>
              <a:t>Доц. д-р Ралица Димитрова</a:t>
            </a:r>
            <a:endParaRPr lang="bg-BG" dirty="0"/>
          </a:p>
        </p:txBody>
      </p:sp>
    </p:spTree>
    <p:extLst>
      <p:ext uri="{BB962C8B-B14F-4D97-AF65-F5344CB8AC3E}">
        <p14:creationId xmlns:p14="http://schemas.microsoft.com/office/powerpoint/2010/main" val="141478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bg-BG" dirty="0" smtClean="0"/>
              <a:t>5.2. Събрание на кредиторите</a:t>
            </a:r>
            <a:endParaRPr lang="bg-BG" dirty="0"/>
          </a:p>
        </p:txBody>
      </p:sp>
      <p:sp>
        <p:nvSpPr>
          <p:cNvPr id="3" name="Content Placeholder 2"/>
          <p:cNvSpPr>
            <a:spLocks noGrp="1"/>
          </p:cNvSpPr>
          <p:nvPr>
            <p:ph idx="1"/>
          </p:nvPr>
        </p:nvSpPr>
        <p:spPr>
          <a:xfrm>
            <a:off x="457200" y="1628800"/>
            <a:ext cx="8229600" cy="4695800"/>
          </a:xfrm>
        </p:spPr>
        <p:txBody>
          <a:bodyPr>
            <a:normAutofit fontScale="85000" lnSpcReduction="20000"/>
          </a:bodyPr>
          <a:lstStyle/>
          <a:p>
            <a:pPr marL="0" indent="0" algn="just">
              <a:buNone/>
            </a:pPr>
            <a:r>
              <a:rPr lang="ru-RU" b="1" dirty="0"/>
              <a:t>Чл. 669.</a:t>
            </a:r>
            <a:r>
              <a:rPr lang="ru-RU" dirty="0"/>
              <a:t> (1) (Доп. - ДВ, бр. 70 от 1998 г., предишен текст на чл. 669, изм. - ДВ, бр. 84 от 2000 г.) Първото събрание на кредиторите се провежда на датата, определена от съда с решението за откриване на производството по несъстоятелност и се ръководи от съдията, който разглежда молбата за откриване на производство по несъстоятелност.</a:t>
            </a:r>
          </a:p>
          <a:p>
            <a:pPr marL="0" indent="0" algn="just">
              <a:buNone/>
            </a:pPr>
            <a:r>
              <a:rPr lang="ru-RU" dirty="0"/>
              <a:t>(2) (Нова - ДВ, бр. 84 от 2000 г.) В първото събрание на кредиторите участват кредиторите, включени в списъка по чл. 668, т. 1 и в извлеченията от търговските книги на длъжника, които временният синдик представя на първото събрание</a:t>
            </a:r>
            <a:r>
              <a:rPr lang="ru-RU" dirty="0" smtClean="0"/>
              <a:t>.</a:t>
            </a:r>
          </a:p>
          <a:p>
            <a:pPr marL="0" indent="0" algn="just">
              <a:buNone/>
            </a:pPr>
            <a:endParaRPr lang="ru-RU" dirty="0" smtClean="0"/>
          </a:p>
          <a:p>
            <a:pPr algn="just"/>
            <a:r>
              <a:rPr lang="ru-RU" dirty="0" smtClean="0"/>
              <a:t>Първото събрание на кредиторите избира постоянния синдик и евентуално комитет на кредиторите.</a:t>
            </a:r>
          </a:p>
          <a:p>
            <a:pPr algn="just"/>
            <a:r>
              <a:rPr lang="ru-RU" dirty="0" smtClean="0"/>
              <a:t>Важно правомощие на събранието на кредиторите е да определи реда и начина за осребряване на имуществото на длъжника и др.</a:t>
            </a:r>
            <a:endParaRPr lang="ru-RU" dirty="0"/>
          </a:p>
          <a:p>
            <a:endParaRPr lang="bg-BG" dirty="0"/>
          </a:p>
        </p:txBody>
      </p:sp>
    </p:spTree>
    <p:extLst>
      <p:ext uri="{BB962C8B-B14F-4D97-AF65-F5344CB8AC3E}">
        <p14:creationId xmlns:p14="http://schemas.microsoft.com/office/powerpoint/2010/main" val="37951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bg-BG" dirty="0" smtClean="0"/>
              <a:t>5.3. Комитет на кредиторите</a:t>
            </a:r>
            <a:endParaRPr lang="bg-BG" dirty="0"/>
          </a:p>
        </p:txBody>
      </p:sp>
      <p:sp>
        <p:nvSpPr>
          <p:cNvPr id="3" name="Content Placeholder 2"/>
          <p:cNvSpPr>
            <a:spLocks noGrp="1"/>
          </p:cNvSpPr>
          <p:nvPr>
            <p:ph idx="1"/>
          </p:nvPr>
        </p:nvSpPr>
        <p:spPr/>
        <p:txBody>
          <a:bodyPr>
            <a:normAutofit fontScale="85000" lnSpcReduction="20000"/>
          </a:bodyPr>
          <a:lstStyle/>
          <a:p>
            <a:pPr marL="0" indent="0" algn="just">
              <a:buNone/>
            </a:pPr>
            <a:r>
              <a:rPr lang="ru-RU" b="1" dirty="0"/>
              <a:t>Чл. 680.</a:t>
            </a:r>
            <a:r>
              <a:rPr lang="ru-RU" dirty="0"/>
              <a:t> (1) Събранието на кредиторите може да избере комитет на кредиторите в състав не по-малко от трима и не повече от девет членове.</a:t>
            </a:r>
          </a:p>
          <a:p>
            <a:pPr marL="0" indent="0" algn="just">
              <a:buNone/>
            </a:pPr>
            <a:r>
              <a:rPr lang="ru-RU" dirty="0"/>
              <a:t>(2) В комитета на кредиторите задължително се включват лица, които представляват обезпечените и необезпечените кредитори, с изключение на тези по чл. 616, ал. 2.</a:t>
            </a:r>
          </a:p>
          <a:p>
            <a:pPr marL="0" indent="0" algn="just">
              <a:buNone/>
            </a:pPr>
            <a:r>
              <a:rPr lang="ru-RU" b="1" dirty="0"/>
              <a:t/>
            </a:r>
            <a:br>
              <a:rPr lang="ru-RU" b="1" dirty="0"/>
            </a:br>
            <a:endParaRPr lang="ru-RU" b="1" dirty="0"/>
          </a:p>
          <a:p>
            <a:pPr marL="0" indent="0" algn="just">
              <a:buNone/>
            </a:pPr>
            <a:r>
              <a:rPr lang="ru-RU" b="1" dirty="0"/>
              <a:t>Чл. 681.</a:t>
            </a:r>
            <a:r>
              <a:rPr lang="ru-RU" dirty="0"/>
              <a:t> (1) (Изм. и доп. - ДВ, бр. 84 от 2000 г.) Комитетът на кредиторите подпомага и контролира действията на синдика по управление на имуществото, проверява търговските книги и съдържанието на касата и уведомява съда в случаите по чл. 657</a:t>
            </a:r>
            <a:r>
              <a:rPr lang="ru-RU" dirty="0" smtClean="0"/>
              <a:t>.</a:t>
            </a:r>
            <a:r>
              <a:rPr lang="ru-RU" dirty="0"/>
              <a:t/>
            </a:r>
            <a:br>
              <a:rPr lang="ru-RU" dirty="0"/>
            </a:br>
            <a:endParaRPr lang="bg-BG" dirty="0"/>
          </a:p>
        </p:txBody>
      </p:sp>
    </p:spTree>
    <p:extLst>
      <p:ext uri="{BB962C8B-B14F-4D97-AF65-F5344CB8AC3E}">
        <p14:creationId xmlns:p14="http://schemas.microsoft.com/office/powerpoint/2010/main" val="60817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bg-BG" dirty="0" smtClean="0"/>
              <a:t>6. Предявяване на вземанията</a:t>
            </a:r>
            <a:endParaRPr lang="bg-BG" dirty="0"/>
          </a:p>
        </p:txBody>
      </p:sp>
      <p:sp>
        <p:nvSpPr>
          <p:cNvPr id="3" name="Content Placeholder 2"/>
          <p:cNvSpPr>
            <a:spLocks noGrp="1"/>
          </p:cNvSpPr>
          <p:nvPr>
            <p:ph idx="1"/>
          </p:nvPr>
        </p:nvSpPr>
        <p:spPr>
          <a:xfrm>
            <a:off x="457200" y="1700808"/>
            <a:ext cx="8229600" cy="4623792"/>
          </a:xfrm>
        </p:spPr>
        <p:txBody>
          <a:bodyPr>
            <a:normAutofit fontScale="77500" lnSpcReduction="20000"/>
          </a:bodyPr>
          <a:lstStyle/>
          <a:p>
            <a:pPr marL="0" indent="0" algn="just">
              <a:buNone/>
            </a:pPr>
            <a:r>
              <a:rPr lang="ru-RU" b="1" dirty="0"/>
              <a:t>Чл. 685.</a:t>
            </a:r>
            <a:r>
              <a:rPr lang="ru-RU" dirty="0"/>
              <a:t> (1) (Изм. - ДВ, бр. 84 от 2000 г., изм. - ДВ, бр. 38 от 2006 г.) Кредиторите предявяват писмено своите вземания пред съда по несъстоятелността в срок до един месец от вписване в търговския регистър на решението за откриване на производството по несъстоятелност</a:t>
            </a:r>
            <a:r>
              <a:rPr lang="ru-RU" dirty="0" smtClean="0"/>
              <a:t>.</a:t>
            </a:r>
            <a:endParaRPr lang="ru-RU" dirty="0"/>
          </a:p>
          <a:p>
            <a:pPr marL="0" indent="0" algn="just">
              <a:buNone/>
            </a:pPr>
            <a:r>
              <a:rPr lang="ru-RU" b="1" dirty="0"/>
              <a:t>Чл. 686.</a:t>
            </a:r>
            <a:r>
              <a:rPr lang="ru-RU" dirty="0"/>
              <a:t> (Изм. - ДВ, бр. 84 от 2000 г., изм. - ДВ, бр. 58 от 2003 г.) (1) В 7-дневен срок от изтичането на срока по чл. 685, ал. 1 синдикът съставя:</a:t>
            </a:r>
          </a:p>
          <a:p>
            <a:pPr marL="0" indent="0" algn="just">
              <a:buNone/>
            </a:pPr>
            <a:r>
              <a:rPr lang="ru-RU" dirty="0"/>
              <a:t>1. списък на приетите предявени вземания по реда на постъпването им с отбелязване на кредитора, размера и основанието на вземането, привилегиите и обезпеченията, датата на предявяването;</a:t>
            </a:r>
          </a:p>
          <a:p>
            <a:pPr marL="0" indent="0" algn="just">
              <a:buNone/>
            </a:pPr>
            <a:r>
              <a:rPr lang="ru-RU" dirty="0"/>
              <a:t>2. списък на вземанията по чл. 687;</a:t>
            </a:r>
          </a:p>
          <a:p>
            <a:pPr marL="0" indent="0" algn="just">
              <a:buNone/>
            </a:pPr>
            <a:r>
              <a:rPr lang="ru-RU" dirty="0"/>
              <a:t>3. (изм. - ДВ, бр. 66 от 2005 г., изм. - ДВ, бр. 38 от 2006 г.) списък на неприетите предявени вземания, годишен финансов отчет за предходната календарна година и за последния месец преди датата на откриване на производството по несъстоятелност</a:t>
            </a:r>
            <a:r>
              <a:rPr lang="ru-RU" dirty="0" smtClean="0"/>
              <a:t>.</a:t>
            </a:r>
            <a:r>
              <a:rPr lang="ru-RU" dirty="0"/>
              <a:t/>
            </a:r>
            <a:br>
              <a:rPr lang="ru-RU" dirty="0"/>
            </a:br>
            <a:endParaRPr lang="bg-BG" dirty="0"/>
          </a:p>
        </p:txBody>
      </p:sp>
    </p:spTree>
    <p:extLst>
      <p:ext uri="{BB962C8B-B14F-4D97-AF65-F5344CB8AC3E}">
        <p14:creationId xmlns:p14="http://schemas.microsoft.com/office/powerpoint/2010/main" val="343813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7. Оздравяване на предприятието</a:t>
            </a:r>
            <a:endParaRPr lang="bg-BG" dirty="0"/>
          </a:p>
        </p:txBody>
      </p:sp>
      <p:sp>
        <p:nvSpPr>
          <p:cNvPr id="3" name="Content Placeholder 2"/>
          <p:cNvSpPr>
            <a:spLocks noGrp="1"/>
          </p:cNvSpPr>
          <p:nvPr>
            <p:ph idx="1"/>
          </p:nvPr>
        </p:nvSpPr>
        <p:spPr>
          <a:xfrm>
            <a:off x="457200" y="2132856"/>
            <a:ext cx="8229600" cy="4191744"/>
          </a:xfrm>
        </p:spPr>
        <p:txBody>
          <a:bodyPr>
            <a:normAutofit fontScale="77500" lnSpcReduction="20000"/>
          </a:bodyPr>
          <a:lstStyle/>
          <a:p>
            <a:pPr algn="just"/>
            <a:r>
              <a:rPr lang="ru-RU" b="1" dirty="0" smtClean="0"/>
              <a:t>Чл</a:t>
            </a:r>
            <a:r>
              <a:rPr lang="ru-RU" b="1" dirty="0"/>
              <a:t>. 696.</a:t>
            </a:r>
            <a:r>
              <a:rPr lang="ru-RU" dirty="0"/>
              <a:t> (Изм. - ДВ, бр. 84 от 2000 г.) С </a:t>
            </a:r>
            <a:r>
              <a:rPr lang="ru-RU" b="1" dirty="0"/>
              <a:t>план за оздравяване</a:t>
            </a:r>
            <a:r>
              <a:rPr lang="ru-RU" dirty="0"/>
              <a:t> може да се предвиди отсрочване или разсрочване на плащанията, частично или цялостно опрощаване на задълженията, реорганизация на предприятието, или извършването на други действия и сделки.</a:t>
            </a:r>
          </a:p>
          <a:p>
            <a:pPr algn="just"/>
            <a:r>
              <a:rPr lang="ru-RU" dirty="0" smtClean="0"/>
              <a:t>Планът </a:t>
            </a:r>
            <a:r>
              <a:rPr lang="ru-RU" b="1" dirty="0" smtClean="0"/>
              <a:t>се приема от събранието на кредиторите и се утвърждава от съда</a:t>
            </a:r>
            <a:r>
              <a:rPr lang="ru-RU" dirty="0" smtClean="0"/>
              <a:t>;</a:t>
            </a:r>
          </a:p>
          <a:p>
            <a:pPr algn="just"/>
            <a:r>
              <a:rPr lang="ru-RU" b="1" dirty="0"/>
              <a:t>Чл. 707.</a:t>
            </a:r>
            <a:r>
              <a:rPr lang="ru-RU" dirty="0"/>
              <a:t> (1) (Доп. - ДВ, бр. 58 от 2003 г.) С решението за утвърждаване на плана </a:t>
            </a:r>
            <a:r>
              <a:rPr lang="ru-RU" b="1" dirty="0"/>
              <a:t>съдът прекратява производството по несъстоятелност </a:t>
            </a:r>
            <a:r>
              <a:rPr lang="ru-RU" dirty="0"/>
              <a:t>и назначава надзорния орган, предложен в плана или избран от събранието на кредиторите</a:t>
            </a:r>
            <a:r>
              <a:rPr lang="ru-RU" dirty="0" smtClean="0"/>
              <a:t>.</a:t>
            </a:r>
            <a:endParaRPr lang="ru-RU" dirty="0"/>
          </a:p>
          <a:p>
            <a:pPr algn="just"/>
            <a:r>
              <a:rPr lang="ru-RU" dirty="0" smtClean="0"/>
              <a:t>Ако не се изпълнява плана, кредиторите могат да поискат възобновяване на производството по Н.</a:t>
            </a:r>
            <a:br>
              <a:rPr lang="ru-RU" dirty="0" smtClean="0"/>
            </a:br>
            <a:r>
              <a:rPr lang="ru-RU" dirty="0"/>
              <a:t/>
            </a:r>
            <a:br>
              <a:rPr lang="ru-RU" dirty="0"/>
            </a:br>
            <a:endParaRPr lang="bg-BG" dirty="0"/>
          </a:p>
        </p:txBody>
      </p:sp>
    </p:spTree>
    <p:extLst>
      <p:ext uri="{BB962C8B-B14F-4D97-AF65-F5344CB8AC3E}">
        <p14:creationId xmlns:p14="http://schemas.microsoft.com/office/powerpoint/2010/main" val="221700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bg-BG" dirty="0" smtClean="0"/>
              <a:t>8. Обявяване в несъстоятелност</a:t>
            </a:r>
            <a:endParaRPr lang="bg-BG" dirty="0"/>
          </a:p>
        </p:txBody>
      </p:sp>
      <p:sp>
        <p:nvSpPr>
          <p:cNvPr id="3" name="Content Placeholder 2"/>
          <p:cNvSpPr>
            <a:spLocks noGrp="1"/>
          </p:cNvSpPr>
          <p:nvPr>
            <p:ph idx="1"/>
          </p:nvPr>
        </p:nvSpPr>
        <p:spPr>
          <a:xfrm>
            <a:off x="457200" y="1556792"/>
            <a:ext cx="8229600" cy="4767808"/>
          </a:xfrm>
        </p:spPr>
        <p:txBody>
          <a:bodyPr>
            <a:normAutofit fontScale="70000" lnSpcReduction="20000"/>
          </a:bodyPr>
          <a:lstStyle/>
          <a:p>
            <a:pPr marL="0" indent="0" algn="just">
              <a:buNone/>
            </a:pPr>
            <a:r>
              <a:rPr lang="ru-RU" b="1" dirty="0"/>
              <a:t>Чл. 710.</a:t>
            </a:r>
            <a:r>
              <a:rPr lang="ru-RU" dirty="0"/>
              <a:t> Съдът обявява длъжника в несъстоятелност, ако в предвидения от закона срок не е бил предложен план по чл. 696 или предложеният план не е бил приет или утвърден, както и в случаите по чл. 630, ал. 2, чл. 632, ал. 1 и чл. 709, ал. 1</a:t>
            </a:r>
            <a:r>
              <a:rPr lang="ru-RU" dirty="0" smtClean="0"/>
              <a:t>.</a:t>
            </a:r>
            <a:r>
              <a:rPr lang="ru-RU" b="1" dirty="0"/>
              <a:t/>
            </a:r>
            <a:br>
              <a:rPr lang="ru-RU" b="1" dirty="0"/>
            </a:br>
            <a:endParaRPr lang="ru-RU" b="1" dirty="0"/>
          </a:p>
          <a:p>
            <a:pPr marL="0" indent="0" algn="just">
              <a:buNone/>
            </a:pPr>
            <a:r>
              <a:rPr lang="ru-RU" b="1" dirty="0"/>
              <a:t>Чл. 711.</a:t>
            </a:r>
            <a:r>
              <a:rPr lang="ru-RU" dirty="0"/>
              <a:t> (1) С решението за обявяване в несъстоятелност съдът:</a:t>
            </a:r>
          </a:p>
          <a:p>
            <a:pPr marL="0" indent="0" algn="just">
              <a:buNone/>
            </a:pPr>
            <a:r>
              <a:rPr lang="ru-RU" dirty="0"/>
              <a:t>1. (доп. - ДВ, бр. 70 от 1998 г.) обявява длъжника в несъстоятелност и постановява прекратяване дейността на предприятието;</a:t>
            </a:r>
          </a:p>
          <a:p>
            <a:pPr marL="0" indent="0" algn="just">
              <a:buNone/>
            </a:pPr>
            <a:r>
              <a:rPr lang="ru-RU" dirty="0"/>
              <a:t>2. постановява обща възбрана и запор върху имуществото на длъжника;</a:t>
            </a:r>
          </a:p>
          <a:p>
            <a:pPr marL="0" indent="0" algn="just">
              <a:buNone/>
            </a:pPr>
            <a:r>
              <a:rPr lang="ru-RU" dirty="0"/>
              <a:t>3. прекратява правомощията на органите на длъжника - юридическо лице;</a:t>
            </a:r>
          </a:p>
          <a:p>
            <a:pPr marL="0" indent="0" algn="just">
              <a:buNone/>
            </a:pPr>
            <a:r>
              <a:rPr lang="ru-RU" dirty="0"/>
              <a:t>4. лишава длъжника от правото да управлява и да се разпорежда с имуществото, включено в масата на несъстоятелността;</a:t>
            </a:r>
          </a:p>
          <a:p>
            <a:pPr marL="0" indent="0" algn="just">
              <a:buNone/>
            </a:pPr>
            <a:r>
              <a:rPr lang="ru-RU" dirty="0"/>
              <a:t>5. постановява започване на осребряване на имуществото, включено в масата на несъстоятелността, и разпределение на осребреното имущество</a:t>
            </a:r>
            <a:r>
              <a:rPr lang="ru-RU" dirty="0" smtClean="0"/>
              <a:t>.</a:t>
            </a:r>
            <a:r>
              <a:rPr lang="ru-RU" b="1" dirty="0"/>
              <a:t/>
            </a:r>
            <a:br>
              <a:rPr lang="ru-RU" b="1" dirty="0"/>
            </a:br>
            <a:endParaRPr lang="ru-RU" b="1" dirty="0"/>
          </a:p>
          <a:p>
            <a:pPr marL="0" indent="0" algn="just">
              <a:buNone/>
            </a:pPr>
            <a:r>
              <a:rPr lang="ru-RU" b="1" dirty="0"/>
              <a:t>Чл. 712.</a:t>
            </a:r>
            <a:r>
              <a:rPr lang="ru-RU" dirty="0"/>
              <a:t> (1) Решението за обявяване в несъстоятелност действа по отношение на всички.</a:t>
            </a:r>
          </a:p>
          <a:p>
            <a:pPr marL="0" indent="0" algn="just">
              <a:buNone/>
            </a:pPr>
            <a:r>
              <a:rPr lang="ru-RU" dirty="0"/>
              <a:t>(2) (Изм. - ДВ, бр. 38 от 2006 г.) Решението за обявяване в несъстоятелност се вписва в търговския регистър</a:t>
            </a:r>
            <a:r>
              <a:rPr lang="ru-RU" dirty="0" smtClean="0"/>
              <a:t>.</a:t>
            </a:r>
            <a:endParaRPr lang="bg-BG" dirty="0"/>
          </a:p>
        </p:txBody>
      </p:sp>
    </p:spTree>
    <p:extLst>
      <p:ext uri="{BB962C8B-B14F-4D97-AF65-F5344CB8AC3E}">
        <p14:creationId xmlns:p14="http://schemas.microsoft.com/office/powerpoint/2010/main" val="105061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bg-BG" dirty="0" smtClean="0"/>
              <a:t>9. Осребряване на имуществото</a:t>
            </a:r>
            <a:endParaRPr lang="bg-BG" dirty="0"/>
          </a:p>
        </p:txBody>
      </p:sp>
      <p:sp>
        <p:nvSpPr>
          <p:cNvPr id="3" name="Content Placeholder 2"/>
          <p:cNvSpPr>
            <a:spLocks noGrp="1"/>
          </p:cNvSpPr>
          <p:nvPr>
            <p:ph idx="1"/>
          </p:nvPr>
        </p:nvSpPr>
        <p:spPr>
          <a:xfrm>
            <a:off x="457200" y="1628800"/>
            <a:ext cx="8229600" cy="4695800"/>
          </a:xfrm>
        </p:spPr>
        <p:txBody>
          <a:bodyPr>
            <a:normAutofit fontScale="85000" lnSpcReduction="20000"/>
          </a:bodyPr>
          <a:lstStyle/>
          <a:p>
            <a:pPr marL="0" indent="0" algn="just">
              <a:buNone/>
            </a:pPr>
            <a:r>
              <a:rPr lang="ru-RU" b="1" dirty="0"/>
              <a:t>Чл. 716.</a:t>
            </a:r>
            <a:r>
              <a:rPr lang="ru-RU" dirty="0"/>
              <a:t> (1) (Предишен текст на чл. 716 - ДВ, бр. 58 от 2003 г.) Недвижимите и движимите вещи като цяло или в обособени части, вещните и другите имуществени права от масата на несъстоятелността се превръщат в пари, доколкото това е необходимо за плащане задълженията на длъжника.</a:t>
            </a:r>
          </a:p>
          <a:p>
            <a:pPr marL="0" indent="0" algn="just">
              <a:buNone/>
            </a:pPr>
            <a:r>
              <a:rPr lang="ru-RU" dirty="0"/>
              <a:t>(2) (Нова - ДВ, бр. 58 от 2003 г.) Продажбата на имуществените права от масата на несъстоятелността се извършва от синдика след разрешение на </a:t>
            </a:r>
            <a:r>
              <a:rPr lang="ru-RU" dirty="0" smtClean="0"/>
              <a:t>съда.</a:t>
            </a:r>
          </a:p>
          <a:p>
            <a:pPr marL="0" indent="0" algn="just">
              <a:buNone/>
            </a:pPr>
            <a:endParaRPr lang="ru-RU" b="1" dirty="0" smtClean="0"/>
          </a:p>
          <a:p>
            <a:pPr marL="0" indent="0" algn="just">
              <a:buNone/>
            </a:pPr>
            <a:r>
              <a:rPr lang="ru-RU" b="1" dirty="0" smtClean="0"/>
              <a:t>Чл</a:t>
            </a:r>
            <a:r>
              <a:rPr lang="ru-RU" b="1" dirty="0"/>
              <a:t>. 717.</a:t>
            </a:r>
            <a:r>
              <a:rPr lang="ru-RU" dirty="0"/>
              <a:t> (Доп. - ДВ, бр. 70 от 1998 г., изм. - ДВ, бр. 84 от 2000 г., изм. - ДВ, бр. 58 от 2003 г.) (1) Вещите и имуществените права от масата на несъстоятелността се продават от синдика по предвидения в тази глава ред и съобразно решението на събранието на кредиторите по чл. 677, ал. 1, т. 8, освен в случаите по чл. 677, ал. 4</a:t>
            </a:r>
            <a:r>
              <a:rPr lang="ru-RU" dirty="0" smtClean="0"/>
              <a:t>.</a:t>
            </a:r>
            <a:endParaRPr lang="bg-BG" dirty="0"/>
          </a:p>
        </p:txBody>
      </p:sp>
    </p:spTree>
    <p:extLst>
      <p:ext uri="{BB962C8B-B14F-4D97-AF65-F5344CB8AC3E}">
        <p14:creationId xmlns:p14="http://schemas.microsoft.com/office/powerpoint/2010/main" val="427253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10. Разпределение на осребреното имущество</a:t>
            </a:r>
            <a:endParaRPr lang="bg-BG" dirty="0"/>
          </a:p>
        </p:txBody>
      </p:sp>
      <p:sp>
        <p:nvSpPr>
          <p:cNvPr id="3" name="Content Placeholder 2"/>
          <p:cNvSpPr>
            <a:spLocks noGrp="1"/>
          </p:cNvSpPr>
          <p:nvPr>
            <p:ph idx="1"/>
          </p:nvPr>
        </p:nvSpPr>
        <p:spPr/>
        <p:txBody>
          <a:bodyPr>
            <a:normAutofit lnSpcReduction="10000"/>
          </a:bodyPr>
          <a:lstStyle/>
          <a:p>
            <a:pPr algn="just"/>
            <a:r>
              <a:rPr lang="ru-RU" b="1" dirty="0" smtClean="0"/>
              <a:t>Чл. 720.</a:t>
            </a:r>
            <a:r>
              <a:rPr lang="ru-RU" dirty="0" smtClean="0"/>
              <a:t> Разпределение се извършва, когато в масата на несъстоятелността се наберат достатъчно парични средства.</a:t>
            </a:r>
            <a:r>
              <a:rPr lang="ru-RU" b="1" dirty="0" smtClean="0"/>
              <a:t/>
            </a:r>
            <a:br>
              <a:rPr lang="ru-RU" b="1" dirty="0" smtClean="0"/>
            </a:br>
            <a:endParaRPr lang="ru-RU" b="1" dirty="0" smtClean="0"/>
          </a:p>
          <a:p>
            <a:pPr algn="just"/>
            <a:r>
              <a:rPr lang="ru-RU" b="1" dirty="0" smtClean="0"/>
              <a:t>Чл. 721.</a:t>
            </a:r>
            <a:r>
              <a:rPr lang="ru-RU" dirty="0" smtClean="0"/>
              <a:t> (1) (Изм. - ДВ, бр. 84 от 2000 г.) Синдикът изготвя сметка за разпределение на наличните суми между кредиторите с вземания по чл. 722, ал. 1 съобразно реда, привилегиите и обезпеченията.</a:t>
            </a:r>
          </a:p>
          <a:p>
            <a:pPr algn="just"/>
            <a:r>
              <a:rPr lang="ru-RU" b="1" dirty="0"/>
              <a:t>Чл. 722.</a:t>
            </a:r>
            <a:r>
              <a:rPr lang="ru-RU" dirty="0"/>
              <a:t> (1) При извършване на разпределение на осребреното имущество вземанията се изплащат в следния ред</a:t>
            </a:r>
            <a:r>
              <a:rPr lang="ru-RU" dirty="0" smtClean="0"/>
              <a:t>: (...)</a:t>
            </a:r>
          </a:p>
          <a:p>
            <a:endParaRPr lang="ru-RU" dirty="0" smtClean="0"/>
          </a:p>
          <a:p>
            <a:endParaRPr lang="bg-BG" dirty="0"/>
          </a:p>
        </p:txBody>
      </p:sp>
    </p:spTree>
    <p:extLst>
      <p:ext uri="{BB962C8B-B14F-4D97-AF65-F5344CB8AC3E}">
        <p14:creationId xmlns:p14="http://schemas.microsoft.com/office/powerpoint/2010/main" val="411402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12744"/>
          </a:xfrm>
        </p:spPr>
        <p:txBody>
          <a:bodyPr>
            <a:normAutofit fontScale="90000"/>
          </a:bodyPr>
          <a:lstStyle/>
          <a:p>
            <a:r>
              <a:rPr lang="bg-BG" dirty="0" smtClean="0"/>
              <a:t>11. Приключване на производството по Н.</a:t>
            </a:r>
            <a:endParaRPr lang="bg-BG" dirty="0"/>
          </a:p>
        </p:txBody>
      </p:sp>
      <p:sp>
        <p:nvSpPr>
          <p:cNvPr id="3" name="Content Placeholder 2"/>
          <p:cNvSpPr>
            <a:spLocks noGrp="1"/>
          </p:cNvSpPr>
          <p:nvPr>
            <p:ph idx="1"/>
          </p:nvPr>
        </p:nvSpPr>
        <p:spPr/>
        <p:txBody>
          <a:bodyPr>
            <a:normAutofit fontScale="92500" lnSpcReduction="20000"/>
          </a:bodyPr>
          <a:lstStyle/>
          <a:p>
            <a:pPr algn="just"/>
            <a:r>
              <a:rPr lang="bg-BG" dirty="0" smtClean="0"/>
              <a:t>Отчет за дейността и доклад за извършеното разпределение и останалите неплатени вземания, изготвени от синдика;</a:t>
            </a:r>
          </a:p>
          <a:p>
            <a:pPr algn="just"/>
            <a:r>
              <a:rPr lang="bg-BG" dirty="0" smtClean="0"/>
              <a:t>Заключително събрание на кредиторите;</a:t>
            </a:r>
          </a:p>
          <a:p>
            <a:pPr algn="just"/>
            <a:r>
              <a:rPr lang="ru-RU" b="1" dirty="0"/>
              <a:t>Чл. 735.</a:t>
            </a:r>
            <a:r>
              <a:rPr lang="ru-RU" dirty="0"/>
              <a:t> (1) Производството по несъстоятелност се прекратява с решение на съда, когато:</a:t>
            </a:r>
          </a:p>
          <a:p>
            <a:pPr marL="0" indent="0" algn="just">
              <a:buNone/>
            </a:pPr>
            <a:r>
              <a:rPr lang="ru-RU" dirty="0"/>
              <a:t>1. са изплатени задълженията;</a:t>
            </a:r>
          </a:p>
          <a:p>
            <a:pPr marL="0" indent="0" algn="just">
              <a:buNone/>
            </a:pPr>
            <a:r>
              <a:rPr lang="ru-RU" dirty="0"/>
              <a:t>2. масата на несъстоятелността е изчерпана.</a:t>
            </a:r>
          </a:p>
          <a:p>
            <a:pPr marL="0" indent="0" algn="just">
              <a:buNone/>
            </a:pPr>
            <a:r>
              <a:rPr lang="ru-RU" dirty="0" smtClean="0"/>
              <a:t>(</a:t>
            </a:r>
            <a:r>
              <a:rPr lang="ru-RU" dirty="0"/>
              <a:t>3) (Предишна ал. 2 - ДВ, бр. 105 от 2016 г.) С решението по ал. 1 </a:t>
            </a:r>
            <a:r>
              <a:rPr lang="ru-RU" b="1" dirty="0"/>
              <a:t>съдът постановява заличаване на търговеца</a:t>
            </a:r>
            <a:r>
              <a:rPr lang="ru-RU" dirty="0"/>
              <a:t>, </a:t>
            </a:r>
            <a:r>
              <a:rPr lang="ru-RU" b="1" i="1" dirty="0"/>
              <a:t>освен ако са удовлетворени всички кредитори и е останало имущество</a:t>
            </a:r>
            <a:r>
              <a:rPr lang="ru-RU" dirty="0" smtClean="0"/>
              <a:t>.</a:t>
            </a:r>
          </a:p>
          <a:p>
            <a:pPr algn="just"/>
            <a:r>
              <a:rPr lang="ru-RU" dirty="0" smtClean="0"/>
              <a:t>Прекратяват се правомощията на синдика.</a:t>
            </a:r>
            <a:endParaRPr lang="ru-RU" dirty="0"/>
          </a:p>
          <a:p>
            <a:endParaRPr lang="bg-BG" dirty="0" smtClean="0"/>
          </a:p>
          <a:p>
            <a:endParaRPr lang="bg-BG" dirty="0"/>
          </a:p>
        </p:txBody>
      </p:sp>
    </p:spTree>
    <p:extLst>
      <p:ext uri="{BB962C8B-B14F-4D97-AF65-F5344CB8AC3E}">
        <p14:creationId xmlns:p14="http://schemas.microsoft.com/office/powerpoint/2010/main" val="70263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bg-BG" dirty="0" smtClean="0"/>
              <a:t>12. Възстановяване в права</a:t>
            </a:r>
            <a:endParaRPr lang="bg-BG" dirty="0"/>
          </a:p>
        </p:txBody>
      </p:sp>
      <p:sp>
        <p:nvSpPr>
          <p:cNvPr id="3" name="Content Placeholder 2"/>
          <p:cNvSpPr>
            <a:spLocks noGrp="1"/>
          </p:cNvSpPr>
          <p:nvPr>
            <p:ph idx="1"/>
          </p:nvPr>
        </p:nvSpPr>
        <p:spPr>
          <a:xfrm>
            <a:off x="457200" y="1484784"/>
            <a:ext cx="8229600" cy="4839816"/>
          </a:xfrm>
        </p:spPr>
        <p:txBody>
          <a:bodyPr>
            <a:normAutofit fontScale="70000" lnSpcReduction="20000"/>
          </a:bodyPr>
          <a:lstStyle/>
          <a:p>
            <a:pPr marL="0" indent="0" algn="just">
              <a:buNone/>
            </a:pPr>
            <a:r>
              <a:rPr lang="ru-RU" b="1" dirty="0"/>
              <a:t>Чл. 747.</a:t>
            </a:r>
            <a:r>
              <a:rPr lang="ru-RU" dirty="0"/>
              <a:t> (1) (Предишен текст на чл. 747 - ДВ, бр. 38 от 2006 г.) Възстановяването на правата на длъжника - едноличен търговец и неограничено отговорен съдружник, </a:t>
            </a:r>
            <a:r>
              <a:rPr lang="ru-RU" b="1" dirty="0"/>
              <a:t>заличава и отменя занапред последиците, които законът свързва с обявяването в несъстоятелност</a:t>
            </a:r>
            <a:r>
              <a:rPr lang="ru-RU" dirty="0"/>
              <a:t>.</a:t>
            </a:r>
          </a:p>
          <a:p>
            <a:pPr marL="0" indent="0" algn="just">
              <a:buNone/>
            </a:pPr>
            <a:r>
              <a:rPr lang="ru-RU" dirty="0"/>
              <a:t>(2) (Нова - ДВ, бр. 38 от 2006 г.) Тази глава се прилага съответно и за физическите лица, участвали в управлението на обявено в несъстоятелност търговско дружество.</a:t>
            </a:r>
          </a:p>
          <a:p>
            <a:pPr marL="0" indent="0" algn="just">
              <a:buNone/>
            </a:pPr>
            <a:r>
              <a:rPr lang="ru-RU" dirty="0"/>
              <a:t/>
            </a:r>
            <a:br>
              <a:rPr lang="ru-RU" dirty="0"/>
            </a:br>
            <a:r>
              <a:rPr lang="ru-RU" b="1" dirty="0" smtClean="0"/>
              <a:t> Чл</a:t>
            </a:r>
            <a:r>
              <a:rPr lang="ru-RU" b="1" dirty="0"/>
              <a:t>. 748.</a:t>
            </a:r>
            <a:r>
              <a:rPr lang="ru-RU" dirty="0"/>
              <a:t> (1) Възстановяват се правата на длъжник, който </a:t>
            </a:r>
            <a:r>
              <a:rPr lang="ru-RU" b="1" dirty="0"/>
              <a:t>изплати напълно приетите в производството по несъстоятелност вземания, заедно с лихвите и разноските по тях.</a:t>
            </a:r>
          </a:p>
          <a:p>
            <a:pPr marL="0" indent="0" algn="just">
              <a:buNone/>
            </a:pPr>
            <a:r>
              <a:rPr lang="ru-RU" dirty="0"/>
              <a:t>(2) Правата на длъжника се възстановяват и без да е изплатил напълно всички задължения, когато несъстоятелността се дължи на неблагоприятно изменили се стопански условия.</a:t>
            </a:r>
          </a:p>
          <a:p>
            <a:pPr marL="0" indent="0" algn="just">
              <a:buNone/>
            </a:pPr>
            <a:r>
              <a:rPr lang="ru-RU" dirty="0"/>
              <a:t/>
            </a:r>
            <a:br>
              <a:rPr lang="ru-RU" dirty="0"/>
            </a:br>
            <a:r>
              <a:rPr lang="ru-RU" b="1" dirty="0" smtClean="0"/>
              <a:t>Чл</a:t>
            </a:r>
            <a:r>
              <a:rPr lang="ru-RU" b="1" dirty="0"/>
              <a:t>. 749.</a:t>
            </a:r>
            <a:r>
              <a:rPr lang="ru-RU" dirty="0"/>
              <a:t> </a:t>
            </a:r>
            <a:r>
              <a:rPr lang="ru-RU" b="1" dirty="0"/>
              <a:t>Не се възстановяват правата на длъжник, осъден за банкрут.</a:t>
            </a:r>
          </a:p>
          <a:p>
            <a:pPr marL="0" indent="0" algn="just">
              <a:buNone/>
            </a:pPr>
            <a:r>
              <a:rPr lang="ru-RU" dirty="0"/>
              <a:t/>
            </a:r>
            <a:br>
              <a:rPr lang="ru-RU" dirty="0"/>
            </a:br>
            <a:r>
              <a:rPr lang="ru-RU" b="1" dirty="0" smtClean="0"/>
              <a:t>Чл</a:t>
            </a:r>
            <a:r>
              <a:rPr lang="ru-RU" b="1" dirty="0"/>
              <a:t>. 750.</a:t>
            </a:r>
            <a:r>
              <a:rPr lang="ru-RU" dirty="0"/>
              <a:t> (1) Длъжникът подава </a:t>
            </a:r>
            <a:r>
              <a:rPr lang="ru-RU" b="1" dirty="0"/>
              <a:t>писмена молба</a:t>
            </a:r>
            <a:r>
              <a:rPr lang="ru-RU" dirty="0"/>
              <a:t> за възстановяване на правата до съда по несъстоятелността</a:t>
            </a:r>
            <a:r>
              <a:rPr lang="ru-RU" dirty="0" smtClean="0"/>
              <a:t>.</a:t>
            </a:r>
            <a:endParaRPr lang="bg-BG" dirty="0"/>
          </a:p>
        </p:txBody>
      </p:sp>
    </p:spTree>
    <p:extLst>
      <p:ext uri="{BB962C8B-B14F-4D97-AF65-F5344CB8AC3E}">
        <p14:creationId xmlns:p14="http://schemas.microsoft.com/office/powerpoint/2010/main" val="250092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lstStyle/>
          <a:p>
            <a:r>
              <a:rPr lang="bg-BG" dirty="0" smtClean="0"/>
              <a:t>1. Понятие</a:t>
            </a:r>
            <a:endParaRPr lang="bg-BG" dirty="0"/>
          </a:p>
        </p:txBody>
      </p:sp>
      <p:sp>
        <p:nvSpPr>
          <p:cNvPr id="3" name="Content Placeholder 2"/>
          <p:cNvSpPr>
            <a:spLocks noGrp="1"/>
          </p:cNvSpPr>
          <p:nvPr>
            <p:ph idx="1"/>
          </p:nvPr>
        </p:nvSpPr>
        <p:spPr>
          <a:xfrm>
            <a:off x="457200" y="1844824"/>
            <a:ext cx="8229600" cy="4479776"/>
          </a:xfrm>
        </p:spPr>
        <p:txBody>
          <a:bodyPr>
            <a:normAutofit fontScale="92500"/>
          </a:bodyPr>
          <a:lstStyle/>
          <a:p>
            <a:pPr algn="just"/>
            <a:r>
              <a:rPr lang="bg-BG" dirty="0" smtClean="0"/>
              <a:t>Универсално принудително изпълнение, което има за цел да удовлетвори всички налични парични притезания на всички кредитори на длъжника, като осребри всички имуществени права на дъжника (Сталев, Ж. Българско гражданско процесуално право, С: Сиела, 2000);</a:t>
            </a:r>
          </a:p>
          <a:p>
            <a:pPr algn="just"/>
            <a:r>
              <a:rPr lang="bg-BG" dirty="0" smtClean="0"/>
              <a:t>Прилага се само за търговци, с няколко изключения;</a:t>
            </a:r>
          </a:p>
          <a:p>
            <a:pPr algn="just"/>
            <a:r>
              <a:rPr lang="bg-BG" dirty="0" smtClean="0"/>
              <a:t>Цел: справедливо удовлетворяване на кредиторите и възможност за оздравяване на предприятието;</a:t>
            </a:r>
          </a:p>
          <a:p>
            <a:pPr algn="just"/>
            <a:r>
              <a:rPr lang="bg-BG" dirty="0" smtClean="0"/>
              <a:t>Да се отличава от инивидуалното принудително изпълнение и ликвидацията.</a:t>
            </a:r>
            <a:endParaRPr lang="bg-BG" dirty="0"/>
          </a:p>
        </p:txBody>
      </p:sp>
    </p:spTree>
    <p:extLst>
      <p:ext uri="{BB962C8B-B14F-4D97-AF65-F5344CB8AC3E}">
        <p14:creationId xmlns:p14="http://schemas.microsoft.com/office/powerpoint/2010/main" val="307140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bg-BG" dirty="0" smtClean="0"/>
              <a:t>2. Основания – чл. 607а ТЗ</a:t>
            </a:r>
            <a:endParaRPr lang="bg-BG" dirty="0"/>
          </a:p>
        </p:txBody>
      </p:sp>
      <p:sp>
        <p:nvSpPr>
          <p:cNvPr id="3" name="Content Placeholder 2"/>
          <p:cNvSpPr>
            <a:spLocks noGrp="1"/>
          </p:cNvSpPr>
          <p:nvPr>
            <p:ph idx="1"/>
          </p:nvPr>
        </p:nvSpPr>
        <p:spPr>
          <a:xfrm>
            <a:off x="457200" y="1556792"/>
            <a:ext cx="8229600" cy="4767808"/>
          </a:xfrm>
        </p:spPr>
        <p:txBody>
          <a:bodyPr>
            <a:normAutofit fontScale="70000" lnSpcReduction="20000"/>
          </a:bodyPr>
          <a:lstStyle/>
          <a:p>
            <a:r>
              <a:rPr lang="bg-BG" b="1" dirty="0" smtClean="0"/>
              <a:t>Неплатежоспособност: </a:t>
            </a:r>
            <a:endParaRPr lang="en-US" b="1" dirty="0" smtClean="0"/>
          </a:p>
          <a:p>
            <a:pPr marL="0" indent="0">
              <a:buNone/>
            </a:pPr>
            <a:r>
              <a:rPr lang="ru-RU" b="1" dirty="0" smtClean="0"/>
              <a:t>Чл</a:t>
            </a:r>
            <a:r>
              <a:rPr lang="ru-RU" b="1" dirty="0"/>
              <a:t>. 608.</a:t>
            </a:r>
            <a:r>
              <a:rPr lang="ru-RU" dirty="0"/>
              <a:t> (Изм. - ДВ, бр. 58 от 2003 г., изм. - ДВ, бр. 38 от 2006 г.) (1) (Изм. - ДВ, бр. 20 от 2013 г.) Неплатежоспособен е търговец, който не е в състояние да изпълни изискуемо:</a:t>
            </a:r>
          </a:p>
          <a:p>
            <a:pPr marL="0" indent="0">
              <a:buNone/>
            </a:pPr>
            <a:r>
              <a:rPr lang="ru-RU" dirty="0"/>
              <a:t>1. парично задължение, породено от или отнасящо се до търговска сделка, включително нейната действителност, изпълнение, неизпълнение, прекратяване, унищожаване и разваляне, или последиците от прекратяването и, или</a:t>
            </a:r>
          </a:p>
          <a:p>
            <a:pPr marL="0" indent="0">
              <a:buNone/>
            </a:pPr>
            <a:r>
              <a:rPr lang="ru-RU" dirty="0"/>
              <a:t>2. публичноправно задължение към държавата и общините, свързано с търговската му дейност, или</a:t>
            </a:r>
          </a:p>
          <a:p>
            <a:pPr marL="0" indent="0">
              <a:buNone/>
            </a:pPr>
            <a:r>
              <a:rPr lang="ru-RU" dirty="0"/>
              <a:t>3. (доп. - ДВ, бр. 102 от 2017 г., в сила от 31.03.2018 г.) задължение по частно държавно вземане, или</a:t>
            </a:r>
          </a:p>
          <a:p>
            <a:pPr marL="0" indent="0">
              <a:buNone/>
            </a:pPr>
            <a:r>
              <a:rPr lang="ru-RU" dirty="0"/>
              <a:t>4. (нова - ДВ, бр. 102 от 2017 г., в сила от 31.03.2018 г.) задължение за изплащане на трудови възнаграждения към най-малко една трета от работниците и служителите, което не е изпълнено повече от два месеца.</a:t>
            </a:r>
          </a:p>
          <a:p>
            <a:pPr marL="0" indent="0">
              <a:buNone/>
            </a:pPr>
            <a:endParaRPr lang="bg-BG" dirty="0" smtClean="0"/>
          </a:p>
          <a:p>
            <a:r>
              <a:rPr lang="bg-BG" b="1" dirty="0" smtClean="0"/>
              <a:t>Свръхзадълженост (за капиталови ТД)</a:t>
            </a:r>
            <a:r>
              <a:rPr lang="ru-RU" b="1" dirty="0"/>
              <a:t> </a:t>
            </a:r>
            <a:endParaRPr lang="en-US" b="1" dirty="0" smtClean="0"/>
          </a:p>
          <a:p>
            <a:pPr marL="0" indent="0">
              <a:buNone/>
            </a:pPr>
            <a:r>
              <a:rPr lang="ru-RU" b="1" dirty="0" smtClean="0"/>
              <a:t>Чл</a:t>
            </a:r>
            <a:r>
              <a:rPr lang="ru-RU" b="1" dirty="0"/>
              <a:t>. 742.</a:t>
            </a:r>
            <a:r>
              <a:rPr lang="ru-RU" dirty="0"/>
              <a:t> (1) Търговското дружество е свръхзадължено, ако неговото имущество не е достатъчно, за да покрие паричните му задължения.</a:t>
            </a:r>
            <a:endParaRPr lang="bg-BG" dirty="0"/>
          </a:p>
        </p:txBody>
      </p:sp>
    </p:spTree>
    <p:extLst>
      <p:ext uri="{BB962C8B-B14F-4D97-AF65-F5344CB8AC3E}">
        <p14:creationId xmlns:p14="http://schemas.microsoft.com/office/powerpoint/2010/main" val="425572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endParaRPr lang="bg-BG" dirty="0"/>
          </a:p>
        </p:txBody>
      </p:sp>
      <p:sp>
        <p:nvSpPr>
          <p:cNvPr id="3" name="Content Placeholder 2"/>
          <p:cNvSpPr>
            <a:spLocks noGrp="1"/>
          </p:cNvSpPr>
          <p:nvPr>
            <p:ph idx="1"/>
          </p:nvPr>
        </p:nvSpPr>
        <p:spPr>
          <a:xfrm>
            <a:off x="470279" y="1700808"/>
            <a:ext cx="8229600" cy="4695800"/>
          </a:xfrm>
        </p:spPr>
        <p:txBody>
          <a:bodyPr>
            <a:normAutofit fontScale="85000" lnSpcReduction="20000"/>
          </a:bodyPr>
          <a:lstStyle/>
          <a:p>
            <a:pPr algn="just"/>
            <a:r>
              <a:rPr lang="ru-RU" b="1" dirty="0" smtClean="0"/>
              <a:t>МАСА НА НЕСЪСТОЯТЕЛНОСТТА</a:t>
            </a:r>
          </a:p>
          <a:p>
            <a:pPr marL="0" indent="0" algn="just">
              <a:buNone/>
            </a:pPr>
            <a:endParaRPr lang="ru-RU" b="1" dirty="0" smtClean="0"/>
          </a:p>
          <a:p>
            <a:pPr marL="0" indent="0" algn="just">
              <a:buNone/>
            </a:pPr>
            <a:r>
              <a:rPr lang="ru-RU" b="1" dirty="0" smtClean="0"/>
              <a:t>Чл</a:t>
            </a:r>
            <a:r>
              <a:rPr lang="ru-RU" b="1" dirty="0"/>
              <a:t>. 614.</a:t>
            </a:r>
            <a:r>
              <a:rPr lang="ru-RU" dirty="0"/>
              <a:t> (1) Масата на несъстоятелността обхваща:</a:t>
            </a:r>
          </a:p>
          <a:p>
            <a:pPr marL="0" indent="0" algn="just">
              <a:buNone/>
            </a:pPr>
            <a:r>
              <a:rPr lang="ru-RU" dirty="0"/>
              <a:t>1. имуществените права на длъжника към датата на решението за откриване на производството по несъстоятелност;</a:t>
            </a:r>
          </a:p>
          <a:p>
            <a:pPr marL="0" indent="0" algn="just">
              <a:buNone/>
            </a:pPr>
            <a:r>
              <a:rPr lang="ru-RU" dirty="0"/>
              <a:t>2. имуществените права на длъжника, придобити след датата на решението за откриване на производството по несъстоятелност</a:t>
            </a:r>
            <a:r>
              <a:rPr lang="ru-RU" dirty="0" smtClean="0"/>
              <a:t>.</a:t>
            </a:r>
          </a:p>
          <a:p>
            <a:pPr marL="0" indent="0" algn="just">
              <a:buNone/>
            </a:pPr>
            <a:endParaRPr lang="ru-RU" dirty="0"/>
          </a:p>
          <a:p>
            <a:pPr algn="just"/>
            <a:r>
              <a:rPr lang="ru-RU" b="1" dirty="0"/>
              <a:t>КРЕДИТОРИ НА НЕСЪСТОЯТЕЛНОСТТА</a:t>
            </a:r>
            <a:br>
              <a:rPr lang="ru-RU" b="1" dirty="0"/>
            </a:br>
            <a:endParaRPr lang="ru-RU" b="1" dirty="0"/>
          </a:p>
          <a:p>
            <a:pPr marL="0" indent="0" algn="just">
              <a:buNone/>
            </a:pPr>
            <a:r>
              <a:rPr lang="ru-RU" b="1" dirty="0"/>
              <a:t>Чл. 616.</a:t>
            </a:r>
            <a:r>
              <a:rPr lang="ru-RU" dirty="0"/>
              <a:t> (1) (Изм. - ДВ, бр. 38 от 2006 г.) Масата на несъстоятелността служи за удовлетворяване на всички кредитори на длъжника по търговски и нетърговски вземания.</a:t>
            </a:r>
          </a:p>
          <a:p>
            <a:endParaRPr lang="bg-BG" dirty="0"/>
          </a:p>
        </p:txBody>
      </p:sp>
    </p:spTree>
    <p:extLst>
      <p:ext uri="{BB962C8B-B14F-4D97-AF65-F5344CB8AC3E}">
        <p14:creationId xmlns:p14="http://schemas.microsoft.com/office/powerpoint/2010/main" val="178113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fontScale="90000"/>
          </a:bodyPr>
          <a:lstStyle/>
          <a:p>
            <a:r>
              <a:rPr lang="bg-BG" dirty="0" smtClean="0"/>
              <a:t>3. Откриване на производството</a:t>
            </a:r>
            <a:endParaRPr lang="bg-BG" dirty="0"/>
          </a:p>
        </p:txBody>
      </p:sp>
      <p:sp>
        <p:nvSpPr>
          <p:cNvPr id="3" name="Content Placeholder 2"/>
          <p:cNvSpPr>
            <a:spLocks noGrp="1"/>
          </p:cNvSpPr>
          <p:nvPr>
            <p:ph idx="1"/>
          </p:nvPr>
        </p:nvSpPr>
        <p:spPr>
          <a:xfrm>
            <a:off x="457200" y="1628800"/>
            <a:ext cx="8229600" cy="4695800"/>
          </a:xfrm>
        </p:spPr>
        <p:txBody>
          <a:bodyPr>
            <a:normAutofit fontScale="70000" lnSpcReduction="20000"/>
          </a:bodyPr>
          <a:lstStyle/>
          <a:p>
            <a:pPr marL="0" indent="0" algn="just">
              <a:buNone/>
            </a:pPr>
            <a:r>
              <a:rPr lang="ru-RU" b="1" dirty="0"/>
              <a:t>Чл. 625.</a:t>
            </a:r>
            <a:r>
              <a:rPr lang="ru-RU" dirty="0"/>
              <a:t> </a:t>
            </a:r>
            <a:r>
              <a:rPr lang="en-US" dirty="0" smtClean="0"/>
              <a:t> </a:t>
            </a:r>
            <a:r>
              <a:rPr lang="ru-RU" dirty="0" smtClean="0"/>
              <a:t>Производство </a:t>
            </a:r>
            <a:r>
              <a:rPr lang="ru-RU" dirty="0"/>
              <a:t>по несъстоятелност се открива по подадена до съда писмена молба от </a:t>
            </a:r>
            <a:r>
              <a:rPr lang="ru-RU" b="1" dirty="0"/>
              <a:t>длъжника, </a:t>
            </a:r>
            <a:r>
              <a:rPr lang="ru-RU" dirty="0"/>
              <a:t>съответно от л</a:t>
            </a:r>
            <a:r>
              <a:rPr lang="ru-RU" b="1" dirty="0"/>
              <a:t>иквидатора</a:t>
            </a:r>
            <a:r>
              <a:rPr lang="ru-RU" dirty="0"/>
              <a:t> или от </a:t>
            </a:r>
            <a:r>
              <a:rPr lang="ru-RU" b="1" dirty="0"/>
              <a:t>кредитор на длъжника</a:t>
            </a:r>
            <a:r>
              <a:rPr lang="ru-RU" dirty="0"/>
              <a:t> по търговска сделка, от </a:t>
            </a:r>
            <a:r>
              <a:rPr lang="ru-RU" b="1" dirty="0"/>
              <a:t>Националната агенция за приходите</a:t>
            </a:r>
            <a:r>
              <a:rPr lang="ru-RU" dirty="0"/>
              <a:t> за публичноправно задължение към държавата или общините, свързано с търговската дейност на длъжника или задължение по частно държавно вземане, както и от </a:t>
            </a:r>
            <a:r>
              <a:rPr lang="ru-RU" b="1" dirty="0"/>
              <a:t>Изпълнителната агенция "Главна инспекция по труда"</a:t>
            </a:r>
            <a:r>
              <a:rPr lang="ru-RU" dirty="0"/>
              <a:t> при изискуеми и неизпълнени за повече от два месеца задължения за трудови възнаграждения към най-малко една трета от работниците и служителите на търговеца</a:t>
            </a:r>
            <a:r>
              <a:rPr lang="ru-RU" dirty="0" smtClean="0"/>
              <a:t>.</a:t>
            </a:r>
            <a:r>
              <a:rPr lang="ru-RU" dirty="0"/>
              <a:t/>
            </a:r>
            <a:br>
              <a:rPr lang="ru-RU" dirty="0"/>
            </a:br>
            <a:endParaRPr lang="ru-RU" dirty="0"/>
          </a:p>
          <a:p>
            <a:pPr marL="0" indent="0">
              <a:buNone/>
            </a:pPr>
            <a:r>
              <a:rPr lang="ru-RU" b="1" dirty="0"/>
              <a:t>ЗАДЪЛЖЕНИЕ ЗА ЗАЯВЯВАНЕ</a:t>
            </a:r>
            <a:br>
              <a:rPr lang="ru-RU" b="1" dirty="0"/>
            </a:br>
            <a:endParaRPr lang="ru-RU" b="1" dirty="0"/>
          </a:p>
          <a:p>
            <a:pPr marL="0" indent="0" algn="just">
              <a:buNone/>
            </a:pPr>
            <a:r>
              <a:rPr lang="ru-RU" b="1" dirty="0"/>
              <a:t>Чл. 626.</a:t>
            </a:r>
            <a:r>
              <a:rPr lang="ru-RU" dirty="0"/>
              <a:t> (1) (Доп. - ДВ, бр. 84 от 2000 г., изм. - ДВ, бр. 38 от 2006 г.) Длъжник, който стане неплатежоспособен или свръхзадължен, е длъжен в 30-дневен срок да поиска откриване на производство по несъстоятелност.</a:t>
            </a:r>
          </a:p>
          <a:p>
            <a:pPr marL="0" indent="0" algn="just">
              <a:buNone/>
            </a:pPr>
            <a:r>
              <a:rPr lang="ru-RU" dirty="0"/>
              <a:t>(2) (Доп. - ДВ, бр. 84 от 2000 г., изм. - ДВ, бр. 38 от 2006 г.) Молбата по ал. 1 се подава от длъжника, негов наследник, орган на управление или представител, съответно ликвидатор, на търговско дружество или неограничено отговорен съдружник</a:t>
            </a:r>
            <a:r>
              <a:rPr lang="ru-RU" dirty="0" smtClean="0"/>
              <a:t>.</a:t>
            </a:r>
            <a:r>
              <a:rPr lang="ru-RU" dirty="0"/>
              <a:t/>
            </a:r>
            <a:br>
              <a:rPr lang="ru-RU" dirty="0"/>
            </a:br>
            <a:endParaRPr lang="bg-BG" dirty="0"/>
          </a:p>
        </p:txBody>
      </p:sp>
    </p:spTree>
    <p:extLst>
      <p:ext uri="{BB962C8B-B14F-4D97-AF65-F5344CB8AC3E}">
        <p14:creationId xmlns:p14="http://schemas.microsoft.com/office/powerpoint/2010/main" val="266111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Решение за откриване на производството по Н.</a:t>
            </a:r>
            <a:endParaRPr lang="bg-BG" dirty="0"/>
          </a:p>
        </p:txBody>
      </p:sp>
      <p:sp>
        <p:nvSpPr>
          <p:cNvPr id="3" name="Content Placeholder 2"/>
          <p:cNvSpPr>
            <a:spLocks noGrp="1"/>
          </p:cNvSpPr>
          <p:nvPr>
            <p:ph idx="1"/>
          </p:nvPr>
        </p:nvSpPr>
        <p:spPr/>
        <p:txBody>
          <a:bodyPr>
            <a:normAutofit fontScale="85000" lnSpcReduction="20000"/>
          </a:bodyPr>
          <a:lstStyle/>
          <a:p>
            <a:pPr algn="just"/>
            <a:r>
              <a:rPr lang="ru-RU" b="1" dirty="0"/>
              <a:t>Чл. 630.</a:t>
            </a:r>
            <a:r>
              <a:rPr lang="ru-RU" dirty="0"/>
              <a:t> (1) (Доп. - ДВ, бр. 70 от 1998 г.) Когато констатира неплатежоспособност, съответно свръхзадълженост, съдът с решението си:</a:t>
            </a:r>
          </a:p>
          <a:p>
            <a:pPr algn="just"/>
            <a:r>
              <a:rPr lang="ru-RU" dirty="0"/>
              <a:t>1. (доп. - ДВ, бр. 70 от 1998 г.) обявява неплатежоспособността, съответно свръхзадължеността и определя началната и дата;</a:t>
            </a:r>
          </a:p>
          <a:p>
            <a:pPr algn="just"/>
            <a:r>
              <a:rPr lang="ru-RU" dirty="0"/>
              <a:t>2. открива производството по несъстоятелност;</a:t>
            </a:r>
          </a:p>
          <a:p>
            <a:pPr algn="just"/>
            <a:r>
              <a:rPr lang="ru-RU" dirty="0"/>
              <a:t>3. назначава временен синдик;</a:t>
            </a:r>
          </a:p>
          <a:p>
            <a:pPr algn="just"/>
            <a:r>
              <a:rPr lang="ru-RU" dirty="0"/>
              <a:t>4. допуска обезпечение чрез налагане на запор, възбрана или други обезпечителни мерки;</a:t>
            </a:r>
          </a:p>
          <a:p>
            <a:pPr algn="just"/>
            <a:r>
              <a:rPr lang="ru-RU" dirty="0"/>
              <a:t>5. определя датата на първото събрание на кредиторите не по-късно от един месец от постановяване на решението</a:t>
            </a:r>
            <a:r>
              <a:rPr lang="ru-RU" dirty="0" smtClean="0"/>
              <a:t>.</a:t>
            </a:r>
          </a:p>
          <a:p>
            <a:pPr marL="0" indent="0">
              <a:buNone/>
            </a:pPr>
            <a:endParaRPr lang="ru-RU" dirty="0"/>
          </a:p>
          <a:p>
            <a:r>
              <a:rPr lang="bg-BG" dirty="0" smtClean="0"/>
              <a:t>Решението се вписва в ТР.</a:t>
            </a:r>
            <a:endParaRPr lang="bg-BG" dirty="0"/>
          </a:p>
        </p:txBody>
      </p:sp>
    </p:spTree>
    <p:extLst>
      <p:ext uri="{BB962C8B-B14F-4D97-AF65-F5344CB8AC3E}">
        <p14:creationId xmlns:p14="http://schemas.microsoft.com/office/powerpoint/2010/main" val="158523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788808"/>
          </a:xfrm>
        </p:spPr>
        <p:txBody>
          <a:bodyPr>
            <a:normAutofit fontScale="90000"/>
          </a:bodyPr>
          <a:lstStyle/>
          <a:p>
            <a:r>
              <a:rPr lang="bg-BG" dirty="0" smtClean="0"/>
              <a:t>4. Попълване масата на несъстоятелността. Охранителни мерки</a:t>
            </a:r>
            <a:endParaRPr lang="bg-BG" dirty="0"/>
          </a:p>
        </p:txBody>
      </p:sp>
      <p:sp>
        <p:nvSpPr>
          <p:cNvPr id="3" name="Content Placeholder 2"/>
          <p:cNvSpPr>
            <a:spLocks noGrp="1"/>
          </p:cNvSpPr>
          <p:nvPr>
            <p:ph idx="1"/>
          </p:nvPr>
        </p:nvSpPr>
        <p:spPr>
          <a:xfrm>
            <a:off x="457200" y="2708920"/>
            <a:ext cx="8229600" cy="3615680"/>
          </a:xfrm>
        </p:spPr>
        <p:txBody>
          <a:bodyPr/>
          <a:lstStyle/>
          <a:p>
            <a:pPr algn="just"/>
            <a:r>
              <a:rPr lang="bg-BG" dirty="0" smtClean="0"/>
              <a:t>Събиране на невнесен капитал, прекратяване на договори, прихващане на задължения, недействителност на действия и сделки</a:t>
            </a:r>
            <a:r>
              <a:rPr lang="en-US" dirty="0" smtClean="0"/>
              <a:t>, </a:t>
            </a:r>
            <a:r>
              <a:rPr lang="bg-BG" dirty="0" smtClean="0"/>
              <a:t>отменителни искове и др;</a:t>
            </a:r>
          </a:p>
          <a:p>
            <a:pPr algn="just"/>
            <a:r>
              <a:rPr lang="bg-BG" dirty="0" smtClean="0"/>
              <a:t>Запечатване, опис на имущество и др.</a:t>
            </a:r>
          </a:p>
          <a:p>
            <a:endParaRPr lang="bg-BG" dirty="0"/>
          </a:p>
        </p:txBody>
      </p:sp>
    </p:spTree>
    <p:extLst>
      <p:ext uri="{BB962C8B-B14F-4D97-AF65-F5344CB8AC3E}">
        <p14:creationId xmlns:p14="http://schemas.microsoft.com/office/powerpoint/2010/main" val="123406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5. Органи и управление на масата на несъстоятелността</a:t>
            </a:r>
            <a:endParaRPr lang="bg-BG" dirty="0"/>
          </a:p>
        </p:txBody>
      </p:sp>
      <p:sp>
        <p:nvSpPr>
          <p:cNvPr id="3" name="Content Placeholder 2"/>
          <p:cNvSpPr>
            <a:spLocks noGrp="1"/>
          </p:cNvSpPr>
          <p:nvPr>
            <p:ph idx="1"/>
          </p:nvPr>
        </p:nvSpPr>
        <p:spPr>
          <a:xfrm>
            <a:off x="457200" y="2204864"/>
            <a:ext cx="8229600" cy="4119736"/>
          </a:xfrm>
        </p:spPr>
        <p:txBody>
          <a:bodyPr>
            <a:normAutofit/>
          </a:bodyPr>
          <a:lstStyle/>
          <a:p>
            <a:r>
              <a:rPr lang="bg-BG" dirty="0" smtClean="0"/>
              <a:t>Синдик, временен синдик, помощник-синдик;</a:t>
            </a:r>
          </a:p>
          <a:p>
            <a:r>
              <a:rPr lang="bg-BG" dirty="0" smtClean="0"/>
              <a:t>Събрание на кредиторите;</a:t>
            </a:r>
          </a:p>
          <a:p>
            <a:r>
              <a:rPr lang="bg-BG" dirty="0" smtClean="0"/>
              <a:t>Комитет на кредиторите.</a:t>
            </a:r>
          </a:p>
          <a:p>
            <a:endParaRPr lang="bg-BG" dirty="0"/>
          </a:p>
        </p:txBody>
      </p:sp>
    </p:spTree>
    <p:extLst>
      <p:ext uri="{BB962C8B-B14F-4D97-AF65-F5344CB8AC3E}">
        <p14:creationId xmlns:p14="http://schemas.microsoft.com/office/powerpoint/2010/main" val="248232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bg-BG" dirty="0" smtClean="0"/>
              <a:t>5.1. Синдик</a:t>
            </a:r>
            <a:endParaRPr lang="bg-BG" dirty="0"/>
          </a:p>
        </p:txBody>
      </p:sp>
      <p:sp>
        <p:nvSpPr>
          <p:cNvPr id="3" name="Content Placeholder 2"/>
          <p:cNvSpPr>
            <a:spLocks noGrp="1"/>
          </p:cNvSpPr>
          <p:nvPr>
            <p:ph idx="1"/>
          </p:nvPr>
        </p:nvSpPr>
        <p:spPr/>
        <p:txBody>
          <a:bodyPr>
            <a:normAutofit lnSpcReduction="10000"/>
          </a:bodyPr>
          <a:lstStyle/>
          <a:p>
            <a:pPr algn="just"/>
            <a:r>
              <a:rPr lang="bg-BG" dirty="0"/>
              <a:t>физическо лице с висше юр. или икон. образование, издържало изпит за квалификация и включено в нарочен списък. </a:t>
            </a:r>
            <a:endParaRPr lang="bg-BG" dirty="0" smtClean="0"/>
          </a:p>
          <a:p>
            <a:pPr algn="just"/>
            <a:r>
              <a:rPr lang="bg-BG" dirty="0" smtClean="0"/>
              <a:t>назначава </a:t>
            </a:r>
            <a:r>
              <a:rPr lang="bg-BG" dirty="0"/>
              <a:t>се от съда, след като е избран от първото събрание на кредиторите. </a:t>
            </a:r>
            <a:endParaRPr lang="bg-BG" dirty="0" smtClean="0"/>
          </a:p>
          <a:p>
            <a:pPr algn="just"/>
            <a:r>
              <a:rPr lang="bg-BG" dirty="0" smtClean="0"/>
              <a:t>правомощия</a:t>
            </a:r>
            <a:r>
              <a:rPr lang="bg-BG" dirty="0"/>
              <a:t>: представлява предприятието; управлява текущите му дела, издирва и уточнява имуществото на длъжника, събира паричните вземания на длъжника, издирва и уточнява кредиторите, осребрява имуществото от МН.</a:t>
            </a:r>
          </a:p>
          <a:p>
            <a:pPr marL="0" indent="0">
              <a:buNone/>
            </a:pPr>
            <a:r>
              <a:rPr lang="bg-BG" dirty="0" smtClean="0"/>
              <a:t> </a:t>
            </a:r>
            <a:endParaRPr lang="bg-BG" dirty="0"/>
          </a:p>
        </p:txBody>
      </p:sp>
    </p:spTree>
    <p:extLst>
      <p:ext uri="{BB962C8B-B14F-4D97-AF65-F5344CB8AC3E}">
        <p14:creationId xmlns:p14="http://schemas.microsoft.com/office/powerpoint/2010/main" val="652692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TotalTime>
  <Words>372</Words>
  <Application>Microsoft Office PowerPoint</Application>
  <PresentationFormat>On-screen Show (4:3)</PresentationFormat>
  <Paragraphs>108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Constantia</vt:lpstr>
      <vt:lpstr>Wingdings 2</vt:lpstr>
      <vt:lpstr>Flow</vt:lpstr>
      <vt:lpstr>Несъстоятелност</vt:lpstr>
      <vt:lpstr>1. Понятие</vt:lpstr>
      <vt:lpstr>2. Основания – чл. 607а ТЗ</vt:lpstr>
      <vt:lpstr>PowerPoint Presentation</vt:lpstr>
      <vt:lpstr>3. Откриване на производството</vt:lpstr>
      <vt:lpstr>Решение за откриване на производството по Н.</vt:lpstr>
      <vt:lpstr>4. Попълване масата на несъстоятелността. Охранителни мерки</vt:lpstr>
      <vt:lpstr>5. Органи и управление на масата на несъстоятелността</vt:lpstr>
      <vt:lpstr>5.1. Синдик</vt:lpstr>
      <vt:lpstr>5.2. Събрание на кредиторите</vt:lpstr>
      <vt:lpstr>5.3. Комитет на кредиторите</vt:lpstr>
      <vt:lpstr>6. Предявяване на вземанията</vt:lpstr>
      <vt:lpstr>7. Оздравяване на предприятието</vt:lpstr>
      <vt:lpstr>8. Обявяване в несъстоятелност</vt:lpstr>
      <vt:lpstr>9. Осребряване на имуществото</vt:lpstr>
      <vt:lpstr>10. Разпределение на осребреното имущество</vt:lpstr>
      <vt:lpstr>11. Приключване на производството по Н.</vt:lpstr>
      <vt:lpstr>12. Възстановяване в права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Несъстоятелност</dc:title>
  <dc:creator>RDimitrova</dc:creator>
  <cp:lastModifiedBy>vergy</cp:lastModifiedBy>
  <cp:revision>19</cp:revision>
  <dcterms:created xsi:type="dcterms:W3CDTF">2020-05-20T06:38:23Z</dcterms:created>
  <dcterms:modified xsi:type="dcterms:W3CDTF">2020-05-21T12:01:13Z</dcterms:modified>
</cp:coreProperties>
</file>