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8" r:id="rId3"/>
    <p:sldId id="261" r:id="rId4"/>
    <p:sldId id="296" r:id="rId5"/>
    <p:sldId id="295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9" r:id="rId14"/>
    <p:sldId id="310" r:id="rId15"/>
    <p:sldId id="304" r:id="rId16"/>
    <p:sldId id="305" r:id="rId17"/>
    <p:sldId id="306" r:id="rId18"/>
    <p:sldId id="307" r:id="rId19"/>
    <p:sldId id="308" r:id="rId20"/>
    <p:sldId id="311" r:id="rId21"/>
    <p:sldId id="312" r:id="rId22"/>
    <p:sldId id="313" r:id="rId23"/>
    <p:sldId id="314" r:id="rId24"/>
    <p:sldId id="315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D8D5"/>
    <a:srgbClr val="E08A1F"/>
    <a:srgbClr val="A6C83E"/>
    <a:srgbClr val="5F259D"/>
    <a:srgbClr val="083973"/>
    <a:srgbClr val="FF6600"/>
    <a:srgbClr val="EBAF0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b="1" dirty="0" err="1"/>
              <a:t>Има</a:t>
            </a:r>
            <a:r>
              <a:rPr lang="ru-RU" sz="2400" b="1" dirty="0"/>
              <a:t> ли бизнес </a:t>
            </a:r>
            <a:r>
              <a:rPr lang="ru-RU" sz="2400" b="1" dirty="0" err="1"/>
              <a:t>организацията</a:t>
            </a:r>
            <a:r>
              <a:rPr lang="ru-RU" sz="2400" b="1" dirty="0"/>
              <a:t> стратегия за управление на </a:t>
            </a:r>
            <a:r>
              <a:rPr lang="ru-RU" sz="2400" b="1" dirty="0" err="1"/>
              <a:t>иновационната</a:t>
            </a:r>
            <a:r>
              <a:rPr lang="ru-RU" sz="2400" b="1" dirty="0"/>
              <a:t> </a:t>
            </a:r>
            <a:r>
              <a:rPr lang="ru-RU" sz="2400" b="1" dirty="0" err="1"/>
              <a:t>дейност</a:t>
            </a:r>
            <a:r>
              <a:rPr lang="ru-RU" sz="2400" b="1" dirty="0"/>
              <a:t>?</a:t>
            </a:r>
            <a:r>
              <a:rPr lang="ru-RU" dirty="0"/>
              <a:t>
</a:t>
            </a:r>
          </a:p>
        </c:rich>
      </c:tx>
      <c:layout>
        <c:manualLayout>
          <c:xMode val="edge"/>
          <c:yMode val="edge"/>
          <c:x val="0.11973425196850394"/>
          <c:y val="6.3203908279097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7893553149606302"/>
          <c:y val="0.44746025091863761"/>
          <c:w val="0.24629576771653544"/>
          <c:h val="0.4395347325821855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Има ли бизнес организацията стратегия за управление на иновационната дейност?
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0000"/>
                  <a:lumOff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A-4C88-B83E-CFAD9846F7BF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64A-4C88-B83E-CFAD9846F7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ДА</c:v>
                </c:pt>
                <c:pt idx="1">
                  <c:v>НЕ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4A-4C88-B83E-CFAD9846F7BF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Soft Skills</c:v>
                </c:pt>
                <c:pt idx="1">
                  <c:v>Професионална квалификация</c:v>
                </c:pt>
                <c:pt idx="2">
                  <c:v>Висше образование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0.5</c:v>
                </c:pt>
                <c:pt idx="1">
                  <c:v>0.9</c:v>
                </c:pt>
                <c:pt idx="2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65-4CC6-8F53-1FE48813D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D22-4554-8DF9-B39E714F80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22-4554-8DF9-B39E714F80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D22-4554-8DF9-B39E714F80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22-4554-8DF9-B39E714F8097}"/>
              </c:ext>
            </c:extLst>
          </c:dPt>
          <c:dLbls>
            <c:dLbl>
              <c:idx val="0"/>
              <c:layout>
                <c:manualLayout>
                  <c:x val="-0.13155207092290352"/>
                  <c:y val="-7.41727114506313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D22-4554-8DF9-B39E714F8097}"/>
                </c:ext>
              </c:extLst>
            </c:dLbl>
            <c:dLbl>
              <c:idx val="1"/>
              <c:layout>
                <c:manualLayout>
                  <c:x val="9.231724275291471E-2"/>
                  <c:y val="-7.770474532923284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D22-4554-8DF9-B39E714F8097}"/>
                </c:ext>
              </c:extLst>
            </c:dLbl>
            <c:dLbl>
              <c:idx val="2"/>
              <c:layout>
                <c:manualLayout>
                  <c:x val="0.10385689809702905"/>
                  <c:y val="-1.412813551440597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D22-4554-8DF9-B39E714F8097}"/>
                </c:ext>
              </c:extLst>
            </c:dLbl>
            <c:dLbl>
              <c:idx val="3"/>
              <c:layout>
                <c:manualLayout>
                  <c:x val="-0.11770448450996629"/>
                  <c:y val="-7.417271145063140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D22-4554-8DF9-B39E714F8097}"/>
                </c:ext>
              </c:extLst>
            </c:dLbl>
            <c:spPr>
              <a:solidFill>
                <a:srgbClr val="082A44"/>
              </a:solidFill>
              <a:ln>
                <a:solidFill>
                  <a:srgbClr val="FFFFFF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&lt; 5%</c:v>
                </c:pt>
                <c:pt idx="1">
                  <c:v>5-10%</c:v>
                </c:pt>
                <c:pt idx="2">
                  <c:v>10-15%</c:v>
                </c:pt>
                <c:pt idx="3">
                  <c:v>15-20%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2-4554-8DF9-B39E714F80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Closed Source Code</c:v>
                </c:pt>
                <c:pt idx="1">
                  <c:v>Патенти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0.75</c:v>
                </c:pt>
                <c:pt idx="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2-4748-80B3-8B0AE033E7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42803009539198E-2"/>
          <c:y val="4.3130273425607234E-2"/>
          <c:w val="0.89444380922898392"/>
          <c:h val="0.813241402601739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04-49F1-9CD7-AF73B1C40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3">
                  <c:v>0.15</c:v>
                </c:pt>
                <c:pt idx="4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68-45AE-B2FC-BFB8017C4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62" b="0" i="0" u="none" strike="noStrike" cap="all" baseline="0" dirty="0" err="1" smtClean="0">
                <a:effectLst/>
              </a:rPr>
              <a:t>Има</a:t>
            </a:r>
            <a:r>
              <a:rPr lang="ru-RU" sz="1862" b="0" i="0" u="none" strike="noStrike" cap="all" baseline="0" dirty="0" smtClean="0">
                <a:effectLst/>
              </a:rPr>
              <a:t> ли бизнес </a:t>
            </a:r>
            <a:r>
              <a:rPr lang="ru-RU" sz="1862" b="0" i="0" u="none" strike="noStrike" cap="all" baseline="0" dirty="0" err="1" smtClean="0">
                <a:effectLst/>
              </a:rPr>
              <a:t>организацията</a:t>
            </a:r>
            <a:r>
              <a:rPr lang="ru-RU" sz="1862" b="0" i="0" u="none" strike="noStrike" cap="all" baseline="0" dirty="0" smtClean="0">
                <a:effectLst/>
              </a:rPr>
              <a:t> </a:t>
            </a:r>
            <a:r>
              <a:rPr lang="ru-RU" sz="1862" b="0" i="0" u="none" strike="noStrike" cap="all" baseline="0" dirty="0" err="1" smtClean="0">
                <a:effectLst/>
              </a:rPr>
              <a:t>вътрешно</a:t>
            </a:r>
            <a:r>
              <a:rPr lang="ru-RU" sz="1862" b="0" i="0" u="none" strike="noStrike" cap="all" baseline="0" dirty="0" smtClean="0">
                <a:effectLst/>
              </a:rPr>
              <a:t> звено (НИРД, R&amp;D), </a:t>
            </a:r>
            <a:r>
              <a:rPr lang="ru-RU" sz="1862" b="0" i="0" u="none" strike="noStrike" cap="all" baseline="0" dirty="0" err="1" smtClean="0">
                <a:effectLst/>
              </a:rPr>
              <a:t>което</a:t>
            </a:r>
            <a:r>
              <a:rPr lang="ru-RU" sz="1862" b="0" i="0" u="none" strike="noStrike" cap="all" baseline="0" dirty="0" smtClean="0">
                <a:effectLst/>
              </a:rPr>
              <a:t> </a:t>
            </a:r>
            <a:r>
              <a:rPr lang="ru-RU" sz="1862" b="0" i="0" u="none" strike="noStrike" cap="all" baseline="0" dirty="0" err="1" smtClean="0">
                <a:effectLst/>
              </a:rPr>
              <a:t>извършва</a:t>
            </a:r>
            <a:r>
              <a:rPr lang="ru-RU" sz="1862" b="0" i="0" u="none" strike="noStrike" cap="all" baseline="0" dirty="0" smtClean="0">
                <a:effectLst/>
              </a:rPr>
              <a:t> и се </a:t>
            </a:r>
            <a:r>
              <a:rPr lang="ru-RU" sz="1862" b="0" i="0" u="none" strike="noStrike" cap="all" baseline="0" dirty="0" err="1" smtClean="0">
                <a:effectLst/>
              </a:rPr>
              <a:t>занимава</a:t>
            </a:r>
            <a:r>
              <a:rPr lang="ru-RU" sz="1862" b="0" i="0" u="none" strike="noStrike" cap="all" baseline="0" dirty="0" smtClean="0">
                <a:effectLst/>
              </a:rPr>
              <a:t> с </a:t>
            </a:r>
            <a:r>
              <a:rPr lang="ru-RU" sz="1862" b="0" i="0" u="none" strike="noStrike" cap="all" baseline="0" dirty="0" err="1" smtClean="0">
                <a:effectLst/>
              </a:rPr>
              <a:t>иновационната</a:t>
            </a:r>
            <a:r>
              <a:rPr lang="ru-RU" sz="1862" b="0" i="0" u="none" strike="noStrike" cap="all" baseline="0" dirty="0" smtClean="0">
                <a:effectLst/>
              </a:rPr>
              <a:t> </a:t>
            </a:r>
            <a:r>
              <a:rPr lang="ru-RU" sz="1862" b="0" i="0" u="none" strike="noStrike" cap="all" baseline="0" dirty="0" err="1" smtClean="0">
                <a:effectLst/>
              </a:rPr>
              <a:t>дейност</a:t>
            </a:r>
            <a:r>
              <a:rPr lang="ru-RU" sz="1862" b="0" i="0" u="none" strike="noStrike" cap="all" baseline="0" dirty="0" smtClean="0">
                <a:effectLst/>
              </a:rPr>
              <a:t>?</a:t>
            </a:r>
            <a:r>
              <a:rPr lang="ru-RU" dirty="0"/>
              <a:t>
</a:t>
            </a:r>
          </a:p>
        </c:rich>
      </c:tx>
      <c:layout>
        <c:manualLayout>
          <c:xMode val="edge"/>
          <c:yMode val="edge"/>
          <c:x val="0.12593676460191289"/>
          <c:y val="2.2307261745563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2992009726192045"/>
          <c:y val="0.29754257115489552"/>
          <c:w val="0.30608862272878773"/>
          <c:h val="0.5678085135283882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Има ли бизнес организацията стратегия за управление на иновационната дейност?
</c:v>
                </c:pt>
              </c:strCache>
            </c:strRef>
          </c:tx>
          <c:explosion val="30"/>
          <c:dPt>
            <c:idx val="0"/>
            <c:bubble3D val="0"/>
            <c:spPr>
              <a:solidFill>
                <a:schemeClr val="bg1">
                  <a:lumMod val="90000"/>
                  <a:lumOff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88-456A-9785-CCA5A9F57BDB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88-456A-9785-CCA5A9F57B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ДА</c:v>
                </c:pt>
                <c:pt idx="1">
                  <c:v>НЕ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0%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88-456A-9785-CCA5A9F57B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966754956519985"/>
          <c:y val="0.90617425191631673"/>
          <c:w val="0.13657257779438647"/>
          <c:h val="7.15184863381195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b="0" i="0" u="none" strike="noStrike" cap="all" baseline="0" dirty="0" err="1" smtClean="0">
                <a:effectLst/>
              </a:rPr>
              <a:t>Има</a:t>
            </a:r>
            <a:r>
              <a:rPr lang="ru-RU" sz="2400" b="0" i="0" u="none" strike="noStrike" cap="all" baseline="0" dirty="0" smtClean="0">
                <a:effectLst/>
              </a:rPr>
              <a:t> ли </a:t>
            </a:r>
            <a:r>
              <a:rPr lang="ru-RU" sz="2400" b="0" i="0" u="none" strike="noStrike" cap="all" baseline="0" dirty="0" err="1" smtClean="0">
                <a:effectLst/>
              </a:rPr>
              <a:t>предприятието</a:t>
            </a:r>
            <a:r>
              <a:rPr lang="ru-RU" sz="2400" b="0" i="0" u="none" strike="noStrike" cap="all" baseline="0" dirty="0" smtClean="0">
                <a:effectLst/>
              </a:rPr>
              <a:t> система за управление на </a:t>
            </a:r>
            <a:r>
              <a:rPr lang="ru-RU" sz="2400" b="0" i="0" u="none" strike="noStrike" cap="all" baseline="0" dirty="0" err="1" smtClean="0">
                <a:effectLst/>
              </a:rPr>
              <a:t>иновационната</a:t>
            </a:r>
            <a:r>
              <a:rPr lang="ru-RU" sz="2400" b="0" i="0" u="none" strike="noStrike" cap="all" baseline="0" dirty="0" smtClean="0">
                <a:effectLst/>
              </a:rPr>
              <a:t> </a:t>
            </a:r>
            <a:r>
              <a:rPr lang="ru-RU" sz="2400" b="0" i="0" u="none" strike="noStrike" cap="all" baseline="0" dirty="0" err="1" smtClean="0">
                <a:effectLst/>
              </a:rPr>
              <a:t>дейност</a:t>
            </a:r>
            <a:r>
              <a:rPr lang="ru-RU" sz="2400" b="0" i="0" u="none" strike="noStrike" cap="all" baseline="0" dirty="0" smtClean="0">
                <a:effectLst/>
              </a:rPr>
              <a:t>?</a:t>
            </a:r>
            <a:r>
              <a:rPr lang="ru-RU" dirty="0"/>
              <a:t>
</a:t>
            </a:r>
          </a:p>
        </c:rich>
      </c:tx>
      <c:layout>
        <c:manualLayout>
          <c:xMode val="edge"/>
          <c:yMode val="edge"/>
          <c:x val="0.13796194362242578"/>
          <c:y val="2.2307261745563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2992009726192045"/>
          <c:y val="0.33472134073083515"/>
          <c:w val="0.32011799825271942"/>
          <c:h val="0.5938336522315458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Има ли бизнес организацията стратегия за управление на иновационната дейност?
</c:v>
                </c:pt>
              </c:strCache>
            </c:strRef>
          </c:tx>
          <c:explosion val="32"/>
          <c:dPt>
            <c:idx val="0"/>
            <c:bubble3D val="0"/>
            <c:explosion val="0"/>
            <c:spPr>
              <a:solidFill>
                <a:schemeClr val="bg1">
                  <a:lumMod val="90000"/>
                  <a:lumOff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46-467E-AFC8-3974D64F46F6}"/>
              </c:ext>
            </c:extLst>
          </c:dPt>
          <c:dPt>
            <c:idx val="1"/>
            <c:bubble3D val="0"/>
            <c:explosion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46-467E-AFC8-3974D64F46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ДА</c:v>
                </c:pt>
                <c:pt idx="1">
                  <c:v>НЕ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46-467E-AFC8-3974D64F4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768433557887508"/>
          <c:y val="0.90617425191631673"/>
          <c:w val="0.13657257779438647"/>
          <c:h val="7.15184863381195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62" b="0" i="0" u="none" strike="noStrike" cap="all" baseline="0" dirty="0" err="1" smtClean="0">
                <a:effectLst/>
              </a:rPr>
              <a:t>Предприятието</a:t>
            </a:r>
            <a:r>
              <a:rPr lang="ru-RU" sz="1862" b="0" i="0" u="none" strike="noStrike" cap="all" baseline="0" dirty="0" smtClean="0">
                <a:effectLst/>
              </a:rPr>
              <a:t> </a:t>
            </a:r>
            <a:r>
              <a:rPr lang="ru-RU" sz="1862" b="0" i="0" u="none" strike="noStrike" cap="all" baseline="0" dirty="0" err="1" smtClean="0">
                <a:effectLst/>
              </a:rPr>
              <a:t>има</a:t>
            </a:r>
            <a:r>
              <a:rPr lang="ru-RU" sz="1862" b="0" i="0" u="none" strike="noStrike" cap="all" baseline="0" dirty="0" smtClean="0">
                <a:effectLst/>
              </a:rPr>
              <a:t> ли </a:t>
            </a:r>
            <a:r>
              <a:rPr lang="ru-RU" sz="1862" b="0" i="0" u="none" strike="noStrike" cap="all" baseline="0" dirty="0" err="1" smtClean="0">
                <a:effectLst/>
              </a:rPr>
              <a:t>връзки</a:t>
            </a:r>
            <a:r>
              <a:rPr lang="ru-RU" sz="1862" b="0" i="0" u="none" strike="noStrike" cap="all" baseline="0" dirty="0" smtClean="0">
                <a:effectLst/>
              </a:rPr>
              <a:t> с </a:t>
            </a:r>
            <a:r>
              <a:rPr lang="ru-RU" sz="1862" b="0" i="0" u="none" strike="noStrike" cap="all" baseline="0" dirty="0" err="1" smtClean="0">
                <a:effectLst/>
              </a:rPr>
              <a:t>външни</a:t>
            </a:r>
            <a:r>
              <a:rPr lang="ru-RU" sz="1862" b="0" i="0" u="none" strike="noStrike" cap="all" baseline="0" dirty="0" smtClean="0">
                <a:effectLst/>
              </a:rPr>
              <a:t> организации, </a:t>
            </a:r>
            <a:r>
              <a:rPr lang="ru-RU" sz="1862" b="0" i="0" u="none" strike="noStrike" cap="all" baseline="0" dirty="0" err="1" smtClean="0">
                <a:effectLst/>
              </a:rPr>
              <a:t>които</a:t>
            </a:r>
            <a:r>
              <a:rPr lang="ru-RU" sz="1862" b="0" i="0" u="none" strike="noStrike" cap="all" baseline="0" dirty="0" smtClean="0">
                <a:effectLst/>
              </a:rPr>
              <a:t> </a:t>
            </a:r>
            <a:r>
              <a:rPr lang="ru-RU" sz="1862" b="0" i="0" u="none" strike="noStrike" cap="all" baseline="0" dirty="0" err="1" smtClean="0">
                <a:effectLst/>
              </a:rPr>
              <a:t>извършват</a:t>
            </a:r>
            <a:r>
              <a:rPr lang="ru-RU" sz="1862" b="0" i="0" u="none" strike="noStrike" cap="all" baseline="0" dirty="0" smtClean="0">
                <a:effectLst/>
              </a:rPr>
              <a:t> НИРД – </a:t>
            </a:r>
            <a:r>
              <a:rPr lang="ru-RU" sz="1862" b="0" i="0" u="none" strike="noStrike" cap="all" baseline="0" dirty="0" err="1" smtClean="0">
                <a:effectLst/>
              </a:rPr>
              <a:t>университети</a:t>
            </a:r>
            <a:r>
              <a:rPr lang="ru-RU" sz="1862" b="0" i="0" u="none" strike="noStrike" cap="all" baseline="0" dirty="0" smtClean="0">
                <a:effectLst/>
              </a:rPr>
              <a:t>, </a:t>
            </a:r>
            <a:r>
              <a:rPr lang="ru-RU" sz="1862" b="0" i="0" u="none" strike="noStrike" cap="all" baseline="0" dirty="0" err="1" smtClean="0">
                <a:effectLst/>
              </a:rPr>
              <a:t>научни</a:t>
            </a:r>
            <a:r>
              <a:rPr lang="ru-RU" sz="1862" b="0" i="0" u="none" strike="noStrike" cap="all" baseline="0" dirty="0" smtClean="0">
                <a:effectLst/>
              </a:rPr>
              <a:t> </a:t>
            </a:r>
            <a:r>
              <a:rPr lang="ru-RU" sz="1862" b="0" i="0" u="none" strike="noStrike" cap="all" baseline="0" dirty="0" err="1" smtClean="0">
                <a:effectLst/>
              </a:rPr>
              <a:t>институти</a:t>
            </a:r>
            <a:r>
              <a:rPr lang="ru-RU" sz="1862" b="0" i="0" u="none" strike="noStrike" cap="all" baseline="0" dirty="0" smtClean="0">
                <a:effectLst/>
              </a:rPr>
              <a:t>, </a:t>
            </a:r>
            <a:r>
              <a:rPr lang="ru-RU" sz="1862" b="0" i="0" u="none" strike="noStrike" cap="all" baseline="0" dirty="0" err="1" smtClean="0">
                <a:effectLst/>
              </a:rPr>
              <a:t>центрове</a:t>
            </a:r>
            <a:r>
              <a:rPr lang="ru-RU" sz="1862" b="0" i="0" u="none" strike="noStrike" cap="all" baseline="0" dirty="0" smtClean="0">
                <a:effectLst/>
              </a:rPr>
              <a:t>, лаборатории и т.н.?</a:t>
            </a:r>
            <a:r>
              <a:rPr lang="ru-RU" dirty="0"/>
              <a:t>
</a:t>
            </a:r>
          </a:p>
        </c:rich>
      </c:tx>
      <c:layout>
        <c:manualLayout>
          <c:xMode val="edge"/>
          <c:yMode val="edge"/>
          <c:x val="0.12593676460191289"/>
          <c:y val="2.2307261745563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989911474482635"/>
          <c:y val="0.38913132745599072"/>
          <c:w val="0.30608862272878773"/>
          <c:h val="0.5678085135283882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Има ли бизнес организацията стратегия за управление на иновационната дейност?
</c:v>
                </c:pt>
              </c:strCache>
            </c:strRef>
          </c:tx>
          <c:explosion val="23"/>
          <c:dPt>
            <c:idx val="0"/>
            <c:bubble3D val="0"/>
            <c:explosion val="0"/>
            <c:spPr>
              <a:solidFill>
                <a:schemeClr val="bg1">
                  <a:lumMod val="90000"/>
                  <a:lumOff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D8-44C6-93EE-55C2DB21201F}"/>
              </c:ext>
            </c:extLst>
          </c:dPt>
          <c:dPt>
            <c:idx val="1"/>
            <c:bubble3D val="0"/>
            <c:explosion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D8-44C6-93EE-55C2DB2120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ДА</c:v>
                </c:pt>
                <c:pt idx="1">
                  <c:v>НЕ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D8-44C6-93EE-55C2DB212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966754956519985"/>
          <c:y val="0.90617425191631673"/>
          <c:w val="0.13657257779438647"/>
          <c:h val="7.15184863381195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62" b="0" i="0" u="none" strike="noStrike" cap="all" baseline="0" dirty="0" err="1" smtClean="0">
                <a:effectLst/>
              </a:rPr>
              <a:t>Вашите</a:t>
            </a:r>
            <a:r>
              <a:rPr lang="ru-RU" sz="1862" b="0" i="0" u="none" strike="noStrike" cap="all" baseline="0" dirty="0" smtClean="0">
                <a:effectLst/>
              </a:rPr>
              <a:t> служители </a:t>
            </a:r>
            <a:r>
              <a:rPr lang="ru-RU" sz="1862" b="0" i="0" u="none" strike="noStrike" cap="all" baseline="0" dirty="0" err="1" smtClean="0">
                <a:effectLst/>
              </a:rPr>
              <a:t>преминават</a:t>
            </a:r>
            <a:r>
              <a:rPr lang="ru-RU" sz="1862" b="0" i="0" u="none" strike="noStrike" cap="all" baseline="0" dirty="0" smtClean="0">
                <a:effectLst/>
              </a:rPr>
              <a:t> ли обучение </a:t>
            </a:r>
            <a:r>
              <a:rPr lang="ru-RU" sz="1862" b="0" i="0" u="none" strike="noStrike" cap="all" baseline="0" dirty="0" err="1" smtClean="0">
                <a:effectLst/>
              </a:rPr>
              <a:t>свързани</a:t>
            </a:r>
            <a:r>
              <a:rPr lang="ru-RU" sz="1862" b="0" i="0" u="none" strike="noStrike" cap="all" baseline="0" dirty="0" smtClean="0">
                <a:effectLst/>
              </a:rPr>
              <a:t> с </a:t>
            </a:r>
            <a:r>
              <a:rPr lang="ru-RU" sz="1862" b="0" i="0" u="none" strike="noStrike" cap="all" baseline="0" dirty="0" err="1" smtClean="0">
                <a:effectLst/>
              </a:rPr>
              <a:t>иновациите</a:t>
            </a:r>
            <a:r>
              <a:rPr lang="ru-RU" sz="1862" b="0" i="0" u="none" strike="noStrike" cap="all" baseline="0" dirty="0" smtClean="0">
                <a:effectLst/>
              </a:rPr>
              <a:t> и </a:t>
            </a:r>
            <a:r>
              <a:rPr lang="ru-RU" sz="1862" b="0" i="0" u="none" strike="noStrike" cap="all" baseline="0" dirty="0" err="1" smtClean="0">
                <a:effectLst/>
              </a:rPr>
              <a:t>разработването</a:t>
            </a:r>
            <a:r>
              <a:rPr lang="ru-RU" sz="1862" b="0" i="0" u="none" strike="noStrike" cap="all" baseline="0" dirty="0" smtClean="0">
                <a:effectLst/>
              </a:rPr>
              <a:t> и </a:t>
            </a:r>
            <a:r>
              <a:rPr lang="ru-RU" sz="1862" b="0" i="0" u="none" strike="noStrike" cap="all" baseline="0" dirty="0" err="1" smtClean="0">
                <a:effectLst/>
              </a:rPr>
              <a:t>развитието</a:t>
            </a:r>
            <a:r>
              <a:rPr lang="ru-RU" sz="1862" b="0" i="0" u="none" strike="noStrike" cap="all" baseline="0" dirty="0" smtClean="0">
                <a:effectLst/>
              </a:rPr>
              <a:t> на </a:t>
            </a:r>
            <a:r>
              <a:rPr lang="ru-RU" sz="1862" b="0" i="0" u="none" strike="noStrike" cap="all" baseline="0" dirty="0" err="1" smtClean="0">
                <a:effectLst/>
              </a:rPr>
              <a:t>новите</a:t>
            </a:r>
            <a:r>
              <a:rPr lang="ru-RU" sz="1862" b="0" i="0" u="none" strike="noStrike" cap="all" baseline="0" dirty="0" smtClean="0">
                <a:effectLst/>
              </a:rPr>
              <a:t> </a:t>
            </a:r>
            <a:r>
              <a:rPr lang="ru-RU" sz="1862" b="0" i="0" u="none" strike="noStrike" cap="all" baseline="0" dirty="0" err="1" smtClean="0">
                <a:effectLst/>
              </a:rPr>
              <a:t>продукти</a:t>
            </a:r>
            <a:r>
              <a:rPr lang="ru-RU" sz="1862" b="0" i="0" u="none" strike="noStrike" cap="all" baseline="0" dirty="0" smtClean="0">
                <a:effectLst/>
              </a:rPr>
              <a:t>?</a:t>
            </a:r>
            <a:r>
              <a:rPr lang="ru-RU" dirty="0"/>
              <a:t>
</a:t>
            </a:r>
          </a:p>
        </c:rich>
      </c:tx>
      <c:layout>
        <c:manualLayout>
          <c:xMode val="edge"/>
          <c:yMode val="edge"/>
          <c:x val="0.12593676460191289"/>
          <c:y val="2.2307261745563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989911474482635"/>
          <c:y val="0.38913132745599072"/>
          <c:w val="0.30608862272878773"/>
          <c:h val="0.5678085135283882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Има ли бизнес организацията стратегия за управление на иновационната дейност?
</c:v>
                </c:pt>
              </c:strCache>
            </c:strRef>
          </c:tx>
          <c:explosion val="23"/>
          <c:dPt>
            <c:idx val="0"/>
            <c:bubble3D val="0"/>
            <c:explosion val="0"/>
            <c:spPr>
              <a:solidFill>
                <a:schemeClr val="bg1">
                  <a:lumMod val="90000"/>
                  <a:lumOff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89-427B-8284-E855ED7B691F}"/>
              </c:ext>
            </c:extLst>
          </c:dPt>
          <c:dPt>
            <c:idx val="1"/>
            <c:bubble3D val="0"/>
            <c:explosion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89-427B-8284-E855ED7B69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ДА</c:v>
                </c:pt>
                <c:pt idx="1">
                  <c:v>НЕ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89-427B-8284-E855ED7B6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966754956519985"/>
          <c:y val="0.90617425191631673"/>
          <c:w val="0.13657257779438647"/>
          <c:h val="7.15184863381195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Проучване на идеите</c:v>
                </c:pt>
                <c:pt idx="1">
                  <c:v>Оценка на риска</c:v>
                </c:pt>
                <c:pt idx="2">
                  <c:v>Създаване на макети</c:v>
                </c:pt>
                <c:pt idx="3">
                  <c:v>Brainstorming</c:v>
                </c:pt>
                <c:pt idx="4">
                  <c:v>Внедряване на пазара</c:v>
                </c:pt>
                <c:pt idx="5">
                  <c:v>Предварителна оценка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0.8</c:v>
                </c:pt>
                <c:pt idx="1">
                  <c:v>0.4</c:v>
                </c:pt>
                <c:pt idx="2">
                  <c:v>0.2</c:v>
                </c:pt>
                <c:pt idx="3">
                  <c:v>0.8</c:v>
                </c:pt>
                <c:pt idx="4">
                  <c:v>0.6</c:v>
                </c:pt>
                <c:pt idx="5">
                  <c:v>0.4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64AB-46FC-A42B-717569828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Продуктови</c:v>
                </c:pt>
                <c:pt idx="1">
                  <c:v>Технологични</c:v>
                </c:pt>
                <c:pt idx="2">
                  <c:v>Процесни</c:v>
                </c:pt>
                <c:pt idx="3">
                  <c:v>Организационно управленски</c:v>
                </c:pt>
                <c:pt idx="4">
                  <c:v>Маркетингови</c:v>
                </c:pt>
                <c:pt idx="5">
                  <c:v>Иновации в бизнес модела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0.2</c:v>
                </c:pt>
                <c:pt idx="1">
                  <c:v>1</c:v>
                </c:pt>
                <c:pt idx="2">
                  <c:v>0.35</c:v>
                </c:pt>
                <c:pt idx="3">
                  <c:v>0.4</c:v>
                </c:pt>
                <c:pt idx="4">
                  <c:v>0.5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4D-4DA5-A840-6FE858026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Фирмени обучения</c:v>
                </c:pt>
                <c:pt idx="1">
                  <c:v>Посещение на конференции</c:v>
                </c:pt>
                <c:pt idx="2">
                  <c:v>Workshop-и</c:v>
                </c:pt>
                <c:pt idx="3">
                  <c:v>Вътрешни мероприятия</c:v>
                </c:pt>
                <c:pt idx="4">
                  <c:v>Индивидуален Coaching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1</c:v>
                </c:pt>
                <c:pt idx="1">
                  <c:v>0.4</c:v>
                </c:pt>
                <c:pt idx="2">
                  <c:v>0.5</c:v>
                </c:pt>
                <c:pt idx="3">
                  <c:v>0.8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5-40D7-8780-AA77B35CE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R&amp;D екип</c:v>
                </c:pt>
                <c:pt idx="1">
                  <c:v>User Experience</c:v>
                </c:pt>
                <c:pt idx="2">
                  <c:v>Конкурентни фирми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0.8</c:v>
                </c:pt>
                <c:pt idx="1">
                  <c:v>0.1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1-4E49-A6FD-4BBB97821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763688" y="1909816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bg-BG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Дни на кариерата</a:t>
            </a:r>
            <a:endParaRPr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chemeClr val="tx1">
                  <a:lumMod val="8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Правоъгълник 10"/>
          <p:cNvSpPr/>
          <p:nvPr/>
        </p:nvSpPr>
        <p:spPr>
          <a:xfrm>
            <a:off x="1691680" y="336383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Екип:</a:t>
            </a:r>
          </a:p>
          <a:p>
            <a:r>
              <a:rPr lang="bg-BG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Кольо Стоянов</a:t>
            </a:r>
          </a:p>
          <a:p>
            <a:r>
              <a:rPr lang="bg-BG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Николай </a:t>
            </a:r>
            <a:r>
              <a:rPr lang="bg-BG" sz="2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Синоров</a:t>
            </a:r>
            <a:endParaRPr lang="bg-BG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025711496"/>
              </p:ext>
            </p:extLst>
          </p:nvPr>
        </p:nvGraphicFramePr>
        <p:xfrm>
          <a:off x="971600" y="1131590"/>
          <a:ext cx="6096000" cy="3415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63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92795253"/>
              </p:ext>
            </p:extLst>
          </p:nvPr>
        </p:nvGraphicFramePr>
        <p:xfrm>
          <a:off x="971600" y="1059582"/>
          <a:ext cx="6336704" cy="3415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30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42253781"/>
              </p:ext>
            </p:extLst>
          </p:nvPr>
        </p:nvGraphicFramePr>
        <p:xfrm>
          <a:off x="971600" y="1059582"/>
          <a:ext cx="6336704" cy="3415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462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081533194"/>
              </p:ext>
            </p:extLst>
          </p:nvPr>
        </p:nvGraphicFramePr>
        <p:xfrm>
          <a:off x="971600" y="1059582"/>
          <a:ext cx="633670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81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18184948"/>
              </p:ext>
            </p:extLst>
          </p:nvPr>
        </p:nvGraphicFramePr>
        <p:xfrm>
          <a:off x="971600" y="1059582"/>
          <a:ext cx="633670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21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27584" y="1373030"/>
            <a:ext cx="6912768" cy="792088"/>
          </a:xfrm>
        </p:spPr>
        <p:txBody>
          <a:bodyPr/>
          <a:lstStyle/>
          <a:p>
            <a:pPr marL="114300" indent="0" algn="ctr">
              <a:buNone/>
            </a:pPr>
            <a:r>
              <a:rPr lang="ru-RU" dirty="0" err="1"/>
              <a:t>Какви</a:t>
            </a:r>
            <a:r>
              <a:rPr lang="ru-RU" dirty="0"/>
              <a:t> </a:t>
            </a:r>
            <a:r>
              <a:rPr lang="ru-RU" dirty="0" err="1"/>
              <a:t>етапи</a:t>
            </a:r>
            <a:r>
              <a:rPr lang="ru-RU" dirty="0"/>
              <a:t> </a:t>
            </a:r>
            <a:r>
              <a:rPr lang="ru-RU" dirty="0" err="1"/>
              <a:t>включва</a:t>
            </a:r>
            <a:r>
              <a:rPr lang="ru-RU" dirty="0"/>
              <a:t> </a:t>
            </a:r>
            <a:r>
              <a:rPr lang="ru-RU" dirty="0" err="1"/>
              <a:t>иновационният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според</a:t>
            </a:r>
            <a:r>
              <a:rPr lang="ru-RU" dirty="0"/>
              <a:t> вас?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graphicFrame>
        <p:nvGraphicFramePr>
          <p:cNvPr id="5" name="Content Placeholder 13" descr="Chart">
            <a:extLst>
              <a:ext uri="{FF2B5EF4-FFF2-40B4-BE49-F238E27FC236}">
                <a16:creationId xmlns:a16="http://schemas.microsoft.com/office/drawing/2014/main" id="{776AF5D3-23C6-406C-884A-E5C415BD9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242595"/>
              </p:ext>
            </p:extLst>
          </p:nvPr>
        </p:nvGraphicFramePr>
        <p:xfrm>
          <a:off x="242461" y="2165118"/>
          <a:ext cx="7740352" cy="2825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02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915566"/>
            <a:ext cx="6728400" cy="792088"/>
          </a:xfrm>
        </p:spPr>
        <p:txBody>
          <a:bodyPr/>
          <a:lstStyle/>
          <a:p>
            <a:pPr marL="114300" indent="0" algn="ctr">
              <a:buNone/>
            </a:pPr>
            <a:r>
              <a:rPr lang="ru-RU" dirty="0" err="1"/>
              <a:t>Какви</a:t>
            </a:r>
            <a:r>
              <a:rPr lang="ru-RU" dirty="0"/>
              <a:t> </a:t>
            </a:r>
            <a:r>
              <a:rPr lang="ru-RU" dirty="0" err="1"/>
              <a:t>видове</a:t>
            </a:r>
            <a:r>
              <a:rPr lang="ru-RU" dirty="0"/>
              <a:t> </a:t>
            </a:r>
            <a:r>
              <a:rPr lang="ru-RU" dirty="0" err="1"/>
              <a:t>иновации</a:t>
            </a:r>
            <a:r>
              <a:rPr lang="ru-RU" dirty="0"/>
              <a:t> </a:t>
            </a:r>
            <a:r>
              <a:rPr lang="ru-RU" dirty="0" err="1"/>
              <a:t>извършва</a:t>
            </a:r>
            <a:r>
              <a:rPr lang="ru-RU" dirty="0"/>
              <a:t> </a:t>
            </a:r>
            <a:r>
              <a:rPr lang="ru-RU" dirty="0" err="1"/>
              <a:t>предприятието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graphicFrame>
        <p:nvGraphicFramePr>
          <p:cNvPr id="5" name="Content Placeholder 13" descr="Chart">
            <a:extLst>
              <a:ext uri="{FF2B5EF4-FFF2-40B4-BE49-F238E27FC236}">
                <a16:creationId xmlns:a16="http://schemas.microsoft.com/office/drawing/2014/main" id="{776AF5D3-23C6-406C-884A-E5C415BD9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859921"/>
              </p:ext>
            </p:extLst>
          </p:nvPr>
        </p:nvGraphicFramePr>
        <p:xfrm>
          <a:off x="107504" y="1774675"/>
          <a:ext cx="8373942" cy="321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08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9542"/>
            <a:ext cx="6728400" cy="1080120"/>
          </a:xfrm>
        </p:spPr>
        <p:txBody>
          <a:bodyPr/>
          <a:lstStyle/>
          <a:p>
            <a:pPr algn="ctr"/>
            <a:r>
              <a:rPr lang="ru-RU" sz="2400" dirty="0"/>
              <a:t>Как </a:t>
            </a:r>
            <a:r>
              <a:rPr lang="ru-RU" sz="2400" dirty="0" err="1"/>
              <a:t>осъществявате</a:t>
            </a:r>
            <a:r>
              <a:rPr lang="ru-RU" sz="2400" dirty="0"/>
              <a:t> трансфер на знания и технологии в бизнес </a:t>
            </a:r>
            <a:r>
              <a:rPr lang="ru-RU" sz="2400" dirty="0" err="1"/>
              <a:t>организацията</a:t>
            </a:r>
            <a:r>
              <a:rPr lang="ru-RU" sz="2400" dirty="0"/>
              <a:t>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graphicFrame>
        <p:nvGraphicFramePr>
          <p:cNvPr id="5" name="Content Placeholder 13" descr="Chart">
            <a:extLst>
              <a:ext uri="{FF2B5EF4-FFF2-40B4-BE49-F238E27FC236}">
                <a16:creationId xmlns:a16="http://schemas.microsoft.com/office/drawing/2014/main" id="{776AF5D3-23C6-406C-884A-E5C415BD9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210517"/>
              </p:ext>
            </p:extLst>
          </p:nvPr>
        </p:nvGraphicFramePr>
        <p:xfrm>
          <a:off x="107504" y="1707654"/>
          <a:ext cx="8403055" cy="3186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39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graphicFrame>
        <p:nvGraphicFramePr>
          <p:cNvPr id="5" name="Content Placeholder 13" descr="Chart">
            <a:extLst>
              <a:ext uri="{FF2B5EF4-FFF2-40B4-BE49-F238E27FC236}">
                <a16:creationId xmlns:a16="http://schemas.microsoft.com/office/drawing/2014/main" id="{776AF5D3-23C6-406C-884A-E5C415BD9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773227"/>
              </p:ext>
            </p:extLst>
          </p:nvPr>
        </p:nvGraphicFramePr>
        <p:xfrm>
          <a:off x="323528" y="1923678"/>
          <a:ext cx="7128792" cy="2825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860613"/>
            <a:ext cx="6728400" cy="1080120"/>
          </a:xfrm>
        </p:spPr>
        <p:txBody>
          <a:bodyPr/>
          <a:lstStyle/>
          <a:p>
            <a:pPr algn="ctr"/>
            <a:r>
              <a:rPr lang="ru-RU" sz="2400" dirty="0"/>
              <a:t>Как </a:t>
            </a:r>
            <a:r>
              <a:rPr lang="ru-RU" sz="2400" dirty="0" err="1"/>
              <a:t>научавате</a:t>
            </a:r>
            <a:r>
              <a:rPr lang="ru-RU" sz="2400" dirty="0"/>
              <a:t> за </a:t>
            </a:r>
            <a:r>
              <a:rPr lang="ru-RU" sz="2400" dirty="0" err="1"/>
              <a:t>иновациите</a:t>
            </a:r>
            <a:r>
              <a:rPr lang="ru-RU" sz="2400" dirty="0"/>
              <a:t> в бизнеса </a:t>
            </a:r>
            <a:r>
              <a:rPr lang="ru-RU" sz="2400" dirty="0" err="1"/>
              <a:t>ви</a:t>
            </a:r>
            <a:r>
              <a:rPr lang="ru-RU" sz="2400" dirty="0"/>
              <a:t>? </a:t>
            </a:r>
            <a:r>
              <a:rPr lang="ru-RU" sz="2400" dirty="0" err="1"/>
              <a:t>Откъде</a:t>
            </a:r>
            <a:r>
              <a:rPr lang="ru-RU" sz="2400" dirty="0"/>
              <a:t> </a:t>
            </a:r>
            <a:r>
              <a:rPr lang="ru-RU" sz="2400" dirty="0" err="1"/>
              <a:t>получавате</a:t>
            </a:r>
            <a:r>
              <a:rPr lang="ru-RU" sz="2400" dirty="0"/>
              <a:t> информация за </a:t>
            </a:r>
            <a:r>
              <a:rPr lang="ru-RU" sz="2400" dirty="0" err="1"/>
              <a:t>тях</a:t>
            </a:r>
            <a:r>
              <a:rPr lang="ru-RU" sz="24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22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graphicFrame>
        <p:nvGraphicFramePr>
          <p:cNvPr id="5" name="Content Placeholder 13" descr="Chart">
            <a:extLst>
              <a:ext uri="{FF2B5EF4-FFF2-40B4-BE49-F238E27FC236}">
                <a16:creationId xmlns:a16="http://schemas.microsoft.com/office/drawing/2014/main" id="{776AF5D3-23C6-406C-884A-E5C415BD9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109366"/>
              </p:ext>
            </p:extLst>
          </p:nvPr>
        </p:nvGraphicFramePr>
        <p:xfrm>
          <a:off x="323529" y="2283718"/>
          <a:ext cx="7344816" cy="2707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2636" y="1203598"/>
            <a:ext cx="6728400" cy="1080120"/>
          </a:xfrm>
        </p:spPr>
        <p:txBody>
          <a:bodyPr/>
          <a:lstStyle/>
          <a:p>
            <a:pPr algn="ctr"/>
            <a:r>
              <a:rPr lang="ru-RU" sz="2400" dirty="0"/>
              <a:t>Как </a:t>
            </a:r>
            <a:r>
              <a:rPr lang="ru-RU" sz="2400" dirty="0" err="1"/>
              <a:t>научавате</a:t>
            </a:r>
            <a:r>
              <a:rPr lang="ru-RU" sz="2400" dirty="0"/>
              <a:t> за </a:t>
            </a:r>
            <a:r>
              <a:rPr lang="ru-RU" sz="2400" dirty="0" err="1"/>
              <a:t>иновациите</a:t>
            </a:r>
            <a:r>
              <a:rPr lang="ru-RU" sz="2400" dirty="0"/>
              <a:t> в бизнеса </a:t>
            </a:r>
            <a:r>
              <a:rPr lang="ru-RU" sz="2400" dirty="0" err="1"/>
              <a:t>ви</a:t>
            </a:r>
            <a:r>
              <a:rPr lang="ru-RU" sz="2400" dirty="0"/>
              <a:t>? </a:t>
            </a:r>
            <a:r>
              <a:rPr lang="ru-RU" sz="2400" dirty="0" err="1"/>
              <a:t>Откъде</a:t>
            </a:r>
            <a:r>
              <a:rPr lang="ru-RU" sz="2400" dirty="0"/>
              <a:t> </a:t>
            </a:r>
            <a:r>
              <a:rPr lang="ru-RU" sz="2400" dirty="0" err="1"/>
              <a:t>получавате</a:t>
            </a:r>
            <a:r>
              <a:rPr lang="ru-RU" sz="2400" dirty="0"/>
              <a:t> информация за </a:t>
            </a:r>
            <a:r>
              <a:rPr lang="ru-RU" sz="2400" dirty="0" err="1"/>
              <a:t>тях</a:t>
            </a:r>
            <a:r>
              <a:rPr lang="ru-RU" sz="24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49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0" name="Правоъгълник 9"/>
          <p:cNvSpPr/>
          <p:nvPr/>
        </p:nvSpPr>
        <p:spPr>
          <a:xfrm>
            <a:off x="599288" y="215694"/>
            <a:ext cx="70153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bg-BG" sz="3600" b="1" i="1" strike="noStrike" kern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ea typeface="Arial"/>
                <a:cs typeface="Arial"/>
                <a:sym typeface="Arial"/>
              </a:rPr>
              <a:t>Интересни за нас компании</a:t>
            </a:r>
            <a:endParaRPr lang="bg-BG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Text Placeholder 79">
            <a:extLst>
              <a:ext uri="{FF2B5EF4-FFF2-40B4-BE49-F238E27FC236}">
                <a16:creationId xmlns:a16="http://schemas.microsoft.com/office/drawing/2014/main" id="{20F75358-6E8C-3313-48AB-49263CB7249D}"/>
              </a:ext>
            </a:extLst>
          </p:cNvPr>
          <p:cNvSpPr txBox="1">
            <a:spLocks/>
          </p:cNvSpPr>
          <p:nvPr/>
        </p:nvSpPr>
        <p:spPr>
          <a:xfrm>
            <a:off x="715935" y="443558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all" spc="200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bg-BG" sz="1400" dirty="0"/>
          </a:p>
        </p:txBody>
      </p:sp>
      <p:sp>
        <p:nvSpPr>
          <p:cNvPr id="75780" name="AutoShape 4" descr="Cappy PNG and Cappy Transparent Clipart Free Download. -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75782" name="AutoShape 6" descr="Cappy PNG and Cappy Transparent Clipart Free Download. -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75784" name="AutoShape 8" descr="Cappy PNG and Cappy Transparent Clipart Free Download. -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grpSp>
        <p:nvGrpSpPr>
          <p:cNvPr id="21" name="Google Shape;451;p33"/>
          <p:cNvGrpSpPr/>
          <p:nvPr/>
        </p:nvGrpSpPr>
        <p:grpSpPr>
          <a:xfrm>
            <a:off x="0" y="16175"/>
            <a:ext cx="8640175" cy="5028446"/>
            <a:chOff x="1177450" y="253228"/>
            <a:chExt cx="6173152" cy="3605179"/>
          </a:xfrm>
        </p:grpSpPr>
        <p:sp>
          <p:nvSpPr>
            <p:cNvPr id="22" name="Google Shape;452;p33"/>
            <p:cNvSpPr/>
            <p:nvPr/>
          </p:nvSpPr>
          <p:spPr>
            <a:xfrm>
              <a:off x="1397798" y="253228"/>
              <a:ext cx="5427915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53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54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55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17" y="1016721"/>
            <a:ext cx="2118008" cy="740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35" y="3723879"/>
            <a:ext cx="2085792" cy="6747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5" y="1011421"/>
            <a:ext cx="2118792" cy="7795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70" y="3723879"/>
            <a:ext cx="2006517" cy="6571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10" y="2186796"/>
            <a:ext cx="1753304" cy="8991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sp>
        <p:nvSpPr>
          <p:cNvPr id="6" name="Title 52">
            <a:extLst>
              <a:ext uri="{FF2B5EF4-FFF2-40B4-BE49-F238E27FC236}">
                <a16:creationId xmlns:a16="http://schemas.microsoft.com/office/drawing/2014/main" id="{24046B9E-C52D-4466-AE77-E724F5B083A6}"/>
              </a:ext>
            </a:extLst>
          </p:cNvPr>
          <p:cNvSpPr txBox="1">
            <a:spLocks/>
          </p:cNvSpPr>
          <p:nvPr/>
        </p:nvSpPr>
        <p:spPr>
          <a:xfrm>
            <a:off x="899592" y="1203598"/>
            <a:ext cx="7506082" cy="113161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500" b="0" i="0" u="none" strike="noStrike" kern="1200" cap="all" spc="4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 Bold"/>
              <a:ea typeface="+mj-ea"/>
              <a:cs typeface="+mj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71600" y="483518"/>
            <a:ext cx="6728400" cy="1080120"/>
          </a:xfrm>
        </p:spPr>
        <p:txBody>
          <a:bodyPr/>
          <a:lstStyle/>
          <a:p>
            <a:pPr algn="ctr"/>
            <a:r>
              <a:rPr lang="ru-RU" sz="2400" dirty="0" err="1" smtClean="0"/>
              <a:t>Какъв</a:t>
            </a:r>
            <a:r>
              <a:rPr lang="ru-RU" sz="2400" dirty="0" smtClean="0"/>
              <a:t> % от приходи </a:t>
            </a:r>
            <a:r>
              <a:rPr lang="ru-RU" sz="2400" dirty="0" err="1" smtClean="0"/>
              <a:t>отделяте</a:t>
            </a:r>
            <a:r>
              <a:rPr lang="ru-RU" sz="2400" dirty="0" smtClean="0"/>
              <a:t> за </a:t>
            </a:r>
            <a:r>
              <a:rPr lang="ru-RU" sz="2400" dirty="0" err="1" smtClean="0"/>
              <a:t>иновации</a:t>
            </a:r>
            <a:r>
              <a:rPr lang="ru-RU" sz="2400" dirty="0" smtClean="0"/>
              <a:t>?</a:t>
            </a:r>
            <a:endParaRPr lang="en-US" sz="2400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961550356"/>
              </p:ext>
            </p:extLst>
          </p:nvPr>
        </p:nvGraphicFramePr>
        <p:xfrm>
          <a:off x="1331640" y="1339111"/>
          <a:ext cx="5502764" cy="359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35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graphicFrame>
        <p:nvGraphicFramePr>
          <p:cNvPr id="5" name="Content Placeholder 13" descr="Chart">
            <a:extLst>
              <a:ext uri="{FF2B5EF4-FFF2-40B4-BE49-F238E27FC236}">
                <a16:creationId xmlns:a16="http://schemas.microsoft.com/office/drawing/2014/main" id="{776AF5D3-23C6-406C-884A-E5C415BD9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359085"/>
              </p:ext>
            </p:extLst>
          </p:nvPr>
        </p:nvGraphicFramePr>
        <p:xfrm>
          <a:off x="323528" y="2355726"/>
          <a:ext cx="7272808" cy="2563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1160379"/>
            <a:ext cx="6728400" cy="1080120"/>
          </a:xfrm>
        </p:spPr>
        <p:txBody>
          <a:bodyPr/>
          <a:lstStyle/>
          <a:p>
            <a:pPr algn="ctr"/>
            <a:r>
              <a:rPr lang="ru-RU" sz="2400" dirty="0"/>
              <a:t>Как </a:t>
            </a:r>
            <a:r>
              <a:rPr lang="ru-RU" sz="2400" dirty="0" err="1"/>
              <a:t>научавате</a:t>
            </a:r>
            <a:r>
              <a:rPr lang="ru-RU" sz="2400" dirty="0"/>
              <a:t> за </a:t>
            </a:r>
            <a:r>
              <a:rPr lang="ru-RU" sz="2400" dirty="0" err="1"/>
              <a:t>иновациите</a:t>
            </a:r>
            <a:r>
              <a:rPr lang="ru-RU" sz="2400" dirty="0"/>
              <a:t> в бизнеса </a:t>
            </a:r>
            <a:r>
              <a:rPr lang="ru-RU" sz="2400" dirty="0" err="1"/>
              <a:t>ви</a:t>
            </a:r>
            <a:r>
              <a:rPr lang="ru-RU" sz="2400" dirty="0"/>
              <a:t>? </a:t>
            </a:r>
            <a:r>
              <a:rPr lang="ru-RU" sz="2400" dirty="0" err="1"/>
              <a:t>Откъде</a:t>
            </a:r>
            <a:r>
              <a:rPr lang="ru-RU" sz="2400" dirty="0"/>
              <a:t> </a:t>
            </a:r>
            <a:r>
              <a:rPr lang="ru-RU" sz="2400" dirty="0" err="1"/>
              <a:t>получавате</a:t>
            </a:r>
            <a:r>
              <a:rPr lang="ru-RU" sz="2400" dirty="0"/>
              <a:t> информация за </a:t>
            </a:r>
            <a:r>
              <a:rPr lang="ru-RU" sz="2400" dirty="0" err="1"/>
              <a:t>тях</a:t>
            </a:r>
            <a:r>
              <a:rPr lang="ru-RU" sz="24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6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graphicFrame>
        <p:nvGraphicFramePr>
          <p:cNvPr id="5" name="Content Placeholder 13" descr="Chart">
            <a:extLst>
              <a:ext uri="{FF2B5EF4-FFF2-40B4-BE49-F238E27FC236}">
                <a16:creationId xmlns:a16="http://schemas.microsoft.com/office/drawing/2014/main" id="{776AF5D3-23C6-406C-884A-E5C415BD9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229434"/>
              </p:ext>
            </p:extLst>
          </p:nvPr>
        </p:nvGraphicFramePr>
        <p:xfrm>
          <a:off x="395536" y="1616103"/>
          <a:ext cx="7862599" cy="3186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627534"/>
            <a:ext cx="6728400" cy="1080120"/>
          </a:xfrm>
        </p:spPr>
        <p:txBody>
          <a:bodyPr/>
          <a:lstStyle/>
          <a:p>
            <a:pPr algn="ctr"/>
            <a:r>
              <a:rPr lang="ru-RU" sz="2000" dirty="0"/>
              <a:t>В </a:t>
            </a:r>
            <a:r>
              <a:rPr lang="ru-RU" sz="2000" dirty="0" err="1"/>
              <a:t>каква</a:t>
            </a:r>
            <a:r>
              <a:rPr lang="ru-RU" sz="2000" dirty="0"/>
              <a:t> степен </a:t>
            </a:r>
            <a:r>
              <a:rPr lang="ru-RU" sz="2000" dirty="0" err="1"/>
              <a:t>сте</a:t>
            </a:r>
            <a:r>
              <a:rPr lang="ru-RU" sz="2000" dirty="0"/>
              <a:t> </a:t>
            </a:r>
            <a:r>
              <a:rPr lang="ru-RU" sz="2000" dirty="0" err="1"/>
              <a:t>зависими</a:t>
            </a:r>
            <a:r>
              <a:rPr lang="ru-RU" sz="2000" dirty="0"/>
              <a:t> от</a:t>
            </a:r>
            <a:r>
              <a:rPr lang="ru-RU" sz="2000" dirty="0" smtClean="0"/>
              <a:t>: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2000" dirty="0" err="1"/>
              <a:t>Информационни</a:t>
            </a:r>
            <a:r>
              <a:rPr lang="ru-RU" sz="2000" dirty="0"/>
              <a:t> и </a:t>
            </a:r>
            <a:r>
              <a:rPr lang="ru-RU" sz="2000" dirty="0" err="1"/>
              <a:t>комуникационни</a:t>
            </a:r>
            <a:r>
              <a:rPr lang="ru-RU" sz="2000" dirty="0"/>
              <a:t> технологии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488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graphicFrame>
        <p:nvGraphicFramePr>
          <p:cNvPr id="5" name="Content Placeholder 13" descr="Chart">
            <a:extLst>
              <a:ext uri="{FF2B5EF4-FFF2-40B4-BE49-F238E27FC236}">
                <a16:creationId xmlns:a16="http://schemas.microsoft.com/office/drawing/2014/main" id="{776AF5D3-23C6-406C-884A-E5C415BD9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450730"/>
              </p:ext>
            </p:extLst>
          </p:nvPr>
        </p:nvGraphicFramePr>
        <p:xfrm>
          <a:off x="251520" y="1787049"/>
          <a:ext cx="7862599" cy="3186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43608" y="699542"/>
            <a:ext cx="6728400" cy="1080120"/>
          </a:xfrm>
        </p:spPr>
        <p:txBody>
          <a:bodyPr/>
          <a:lstStyle/>
          <a:p>
            <a:pPr algn="ctr"/>
            <a:r>
              <a:rPr lang="ru-RU" sz="2400" dirty="0"/>
              <a:t>В </a:t>
            </a:r>
            <a:r>
              <a:rPr lang="ru-RU" sz="2400" dirty="0" err="1"/>
              <a:t>каква</a:t>
            </a:r>
            <a:r>
              <a:rPr lang="ru-RU" sz="2400" dirty="0"/>
              <a:t> степен </a:t>
            </a:r>
            <a:r>
              <a:rPr lang="ru-RU" sz="2400" dirty="0" err="1"/>
              <a:t>сте</a:t>
            </a:r>
            <a:r>
              <a:rPr lang="ru-RU" sz="2400" dirty="0"/>
              <a:t> </a:t>
            </a:r>
            <a:r>
              <a:rPr lang="ru-RU" sz="2400" dirty="0" err="1"/>
              <a:t>зависими</a:t>
            </a:r>
            <a:r>
              <a:rPr lang="ru-RU" sz="2400" dirty="0"/>
              <a:t> от</a:t>
            </a:r>
            <a:r>
              <a:rPr lang="ru-RU" sz="2400" dirty="0" smtClean="0"/>
              <a:t>: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2400" dirty="0" err="1"/>
              <a:t>Висококвалифицирания</a:t>
            </a:r>
            <a:r>
              <a:rPr lang="ru-RU" sz="2400" dirty="0"/>
              <a:t> персонал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19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sp>
        <p:nvSpPr>
          <p:cNvPr id="5" name="Title 18">
            <a:extLst>
              <a:ext uri="{FF2B5EF4-FFF2-40B4-BE49-F238E27FC236}">
                <a16:creationId xmlns:a16="http://schemas.microsoft.com/office/drawing/2014/main" id="{9EF1D37D-7D53-43D9-B054-3B3A36C7C4FF}"/>
              </a:ext>
            </a:extLst>
          </p:cNvPr>
          <p:cNvSpPr txBox="1">
            <a:spLocks/>
          </p:cNvSpPr>
          <p:nvPr/>
        </p:nvSpPr>
        <p:spPr>
          <a:xfrm>
            <a:off x="1187624" y="1851670"/>
            <a:ext cx="6207070" cy="1381931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400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800" b="0" i="0" u="none" strike="noStrike" kern="1200" cap="all" spc="400" normalizeH="0" baseline="0" noProof="0" dirty="0" smtClean="0">
                <a:ln>
                  <a:noFill/>
                </a:ln>
                <a:solidFill>
                  <a:srgbClr val="0BE1FF"/>
                </a:solidFill>
                <a:effectLst/>
                <a:uLnTx/>
                <a:uFillTx/>
                <a:latin typeface="Century Gothic Bold"/>
                <a:ea typeface="+mj-ea"/>
                <a:cs typeface="+mj-cs"/>
              </a:rPr>
              <a:t>Благодарим ви за вниманието!</a:t>
            </a:r>
            <a:endParaRPr kumimoji="0" lang="en-US" sz="4800" b="0" i="0" u="none" strike="noStrike" kern="1200" cap="all" spc="400" normalizeH="0" baseline="0" noProof="0" dirty="0">
              <a:ln>
                <a:noFill/>
              </a:ln>
              <a:solidFill>
                <a:srgbClr val="0BE1FF"/>
              </a:solidFill>
              <a:effectLst/>
              <a:uLnTx/>
              <a:uFillTx/>
              <a:latin typeface="Century Gothic Bold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23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idx="2"/>
          </p:nvPr>
        </p:nvSpPr>
        <p:spPr>
          <a:xfrm>
            <a:off x="1087015" y="1294770"/>
            <a:ext cx="3060453" cy="336521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101600" indent="0">
              <a:buNone/>
            </a:pPr>
            <a:r>
              <a:rPr lang="ru-RU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ru-RU" sz="13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Компанията</a:t>
            </a:r>
            <a:r>
              <a:rPr lang="ru-RU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е </a:t>
            </a:r>
            <a:r>
              <a:rPr lang="ru-RU" sz="13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създадена</a:t>
            </a:r>
            <a:r>
              <a:rPr lang="ru-RU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през</a:t>
            </a:r>
            <a:r>
              <a:rPr lang="ru-RU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2017 година.</a:t>
            </a:r>
          </a:p>
          <a:p>
            <a:pPr marL="101600" indent="0">
              <a:buNone/>
            </a:pPr>
            <a:r>
              <a:rPr lang="ru-RU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ru-RU" sz="13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Технологията</a:t>
            </a:r>
            <a:r>
              <a:rPr lang="ru-RU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DXC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помага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глобалните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компании да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управляват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своите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критични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за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мисията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системи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 операции,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като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същевременно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модернизират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ИТ,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оптимизират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архитектурите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данни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гарантират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сигурност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скалируемост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публични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частни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хибридни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облаци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Най-големите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световни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компании и организации от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публичния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сектор се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доверяват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DXC за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разгръщане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услуги за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стимулиране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нови нива на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производителност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конкурентоспособност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клиентско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изживяване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техните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ИТ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имоти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9430"/>
            <a:ext cx="1823053" cy="9349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1087015" y="771550"/>
            <a:ext cx="3060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5F259D"/>
                </a:solidFill>
              </a:rPr>
              <a:t>DXC Technology</a:t>
            </a:r>
          </a:p>
        </p:txBody>
      </p:sp>
      <p:pic>
        <p:nvPicPr>
          <p:cNvPr id="1026" name="Picture 2" descr="https://cdn.discordapp.com/attachments/1042936037510500443/1042939826388869180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94770"/>
            <a:ext cx="4148840" cy="27733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267;p19"/>
          <p:cNvSpPr txBox="1">
            <a:spLocks noGrp="1"/>
          </p:cNvSpPr>
          <p:nvPr>
            <p:ph type="body" idx="1"/>
          </p:nvPr>
        </p:nvSpPr>
        <p:spPr>
          <a:xfrm>
            <a:off x="4427984" y="4229095"/>
            <a:ext cx="2232248" cy="5760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Центален офис</a:t>
            </a:r>
            <a:r>
              <a:rPr lang="bg-BG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Тайсън, САЩ</a:t>
            </a:r>
          </a:p>
          <a:p>
            <a:pPr marL="0" lvl="0" indent="0">
              <a:buNone/>
            </a:pPr>
            <a:r>
              <a:rPr lang="bg-BG" sz="11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Сектор: </a:t>
            </a:r>
            <a:r>
              <a:rPr lang="ru-RU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индустрия </a:t>
            </a:r>
            <a:r>
              <a:rPr lang="ru-RU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0" lvl="0" indent="0">
              <a:buNone/>
            </a:pPr>
            <a:r>
              <a:rPr lang="ru-RU" sz="1100" i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Дейност</a:t>
            </a:r>
            <a:r>
              <a:rPr lang="ru-RU" sz="11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ru-RU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</a:t>
            </a:r>
            <a:r>
              <a:rPr lang="ru-RU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</a:t>
            </a:r>
            <a:r>
              <a:rPr lang="ru-RU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софтуер</a:t>
            </a:r>
            <a:endParaRPr lang="bg-BG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1259632" y="771550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 w="22225">
                  <a:solidFill>
                    <a:srgbClr val="1781A1"/>
                  </a:solidFill>
                  <a:prstDash val="solid"/>
                </a:ln>
                <a:solidFill>
                  <a:srgbClr val="083973"/>
                </a:solidFill>
              </a:rPr>
              <a:t>INDEAVR</a:t>
            </a:r>
            <a:endParaRPr lang="en-US" sz="2800" b="1" dirty="0">
              <a:ln w="22225">
                <a:solidFill>
                  <a:srgbClr val="1781A1"/>
                </a:solidFill>
                <a:prstDash val="solid"/>
              </a:ln>
              <a:solidFill>
                <a:srgbClr val="083973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642" y="31203"/>
            <a:ext cx="2324011" cy="8123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 Placeholder 13"/>
          <p:cNvSpPr>
            <a:spLocks noGrp="1"/>
          </p:cNvSpPr>
          <p:nvPr>
            <p:ph type="body" idx="4294967295"/>
          </p:nvPr>
        </p:nvSpPr>
        <p:spPr>
          <a:xfrm>
            <a:off x="1115616" y="1294770"/>
            <a:ext cx="3031852" cy="32211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101600" indent="0">
              <a:buNone/>
            </a:pP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INDEAVR основана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през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2005 г. </a:t>
            </a:r>
            <a:r>
              <a:rPr lang="bg-BG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Тя има </a:t>
            </a:r>
            <a:r>
              <a:rPr lang="ru-RU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скромно 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начало, но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далечни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амбиции</a:t>
            </a:r>
            <a:r>
              <a:rPr lang="en-US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bg-BG" sz="13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01600" indent="0">
              <a:buNone/>
            </a:pP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INDEAVR е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ориентирана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към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клиента компания за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технологични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услуги,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базирана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ценности,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фокусирана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върху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експертизата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областта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цифровите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технологии,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данните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облака и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разширеното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софтуерно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инженерство.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Ние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предоставяме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услуги и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създаваме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силни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научноизследователски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развойни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практики за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някои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от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най-иновативните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компании в света.</a:t>
            </a:r>
          </a:p>
          <a:p>
            <a:pPr marL="101600" indent="0">
              <a:buNone/>
            </a:pPr>
            <a:endParaRPr lang="en-US" sz="13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01600" indent="0">
              <a:buNone/>
            </a:pP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01600" indent="0">
              <a:buNone/>
            </a:pPr>
            <a:endParaRPr lang="en-US" sz="13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859553"/>
            <a:ext cx="4352925" cy="7905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Google Shape;267;p19"/>
          <p:cNvSpPr txBox="1">
            <a:spLocks noGrp="1"/>
          </p:cNvSpPr>
          <p:nvPr>
            <p:ph type="body" idx="1"/>
          </p:nvPr>
        </p:nvSpPr>
        <p:spPr>
          <a:xfrm>
            <a:off x="4394448" y="3826831"/>
            <a:ext cx="2040542" cy="6891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Центален офис</a:t>
            </a:r>
            <a:r>
              <a:rPr lang="bg-BG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Bulgaria,Sofia</a:t>
            </a:r>
            <a:endParaRPr lang="en-US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Сектор: </a:t>
            </a:r>
            <a:r>
              <a:rPr lang="ru-RU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индустрия </a:t>
            </a:r>
            <a:r>
              <a:rPr lang="ru-RU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0" lvl="0" indent="0">
              <a:buNone/>
            </a:pPr>
            <a:r>
              <a:rPr lang="ru-RU" sz="1100" i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Дейност</a:t>
            </a:r>
            <a:r>
              <a:rPr lang="ru-RU" sz="11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bg-BG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</a:t>
            </a:r>
            <a:r>
              <a:rPr lang="ru-RU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азработка</a:t>
            </a:r>
            <a:r>
              <a:rPr lang="ru-RU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</a:t>
            </a:r>
            <a:r>
              <a:rPr lang="ru-RU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софтуер</a:t>
            </a:r>
            <a:r>
              <a:rPr lang="ru-RU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CloudData</a:t>
            </a: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bg-BG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Google Shape;267;p19"/>
          <p:cNvSpPr txBox="1">
            <a:spLocks/>
          </p:cNvSpPr>
          <p:nvPr/>
        </p:nvSpPr>
        <p:spPr>
          <a:xfrm>
            <a:off x="5580112" y="1301892"/>
            <a:ext cx="2044605" cy="2160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0" indent="0">
              <a:buNone/>
            </a:pPr>
            <a:r>
              <a:rPr lang="bg-BG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Постиженията на </a:t>
            </a:r>
            <a:r>
              <a:rPr lang="ru-RU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INDEAVR</a:t>
            </a:r>
            <a:r>
              <a:rPr lang="bg-BG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bg-BG" sz="12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72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08" y="23885"/>
            <a:ext cx="2085792" cy="6747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1115616" y="771550"/>
            <a:ext cx="21129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 err="1" smtClean="0">
                <a:ln w="22225">
                  <a:solidFill>
                    <a:srgbClr val="1781A1"/>
                  </a:solidFill>
                  <a:prstDash val="solid"/>
                </a:ln>
              </a:rPr>
              <a:t>Telebid</a:t>
            </a:r>
            <a:r>
              <a:rPr lang="en-US" sz="2800" b="1" dirty="0" err="1" smtClean="0">
                <a:ln w="22225">
                  <a:solidFill>
                    <a:srgbClr val="1781A1"/>
                  </a:solidFill>
                  <a:prstDash val="solid"/>
                </a:ln>
                <a:solidFill>
                  <a:srgbClr val="FF6600"/>
                </a:solidFill>
              </a:rPr>
              <a:t>Pro</a:t>
            </a:r>
            <a:endParaRPr lang="en-US" sz="2800" b="1" dirty="0">
              <a:ln w="22225">
                <a:solidFill>
                  <a:srgbClr val="1781A1"/>
                </a:solidFill>
                <a:prstDash val="solid"/>
              </a:ln>
              <a:solidFill>
                <a:srgbClr val="FF6600"/>
              </a:solidFill>
            </a:endParaRPr>
          </a:p>
        </p:txBody>
      </p:sp>
      <p:sp>
        <p:nvSpPr>
          <p:cNvPr id="9" name="Text Placeholder 13"/>
          <p:cNvSpPr>
            <a:spLocks noGrp="1"/>
          </p:cNvSpPr>
          <p:nvPr>
            <p:ph type="body" idx="4294967295"/>
          </p:nvPr>
        </p:nvSpPr>
        <p:spPr>
          <a:xfrm>
            <a:off x="1115616" y="1419622"/>
            <a:ext cx="3031852" cy="33843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101600" indent="0">
              <a:buNone/>
            </a:pPr>
            <a:r>
              <a:rPr lang="ru-RU" sz="13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TelebidPro</a:t>
            </a:r>
            <a:r>
              <a:rPr lang="ru-RU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е</a:t>
            </a:r>
            <a:r>
              <a:rPr lang="en-US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bg-BG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основана през 2011 година.</a:t>
            </a:r>
            <a:r>
              <a:rPr lang="bg-BG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r>
              <a:rPr lang="ru-RU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омпания 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разработка на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софтуер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която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е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специализирана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разработването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внедряването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взискателен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сървърен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софтуер</a:t>
            </a:r>
            <a:r>
              <a:rPr lang="ru-RU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101600" indent="0">
              <a:buNone/>
            </a:pP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Посветени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сме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това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което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умеем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най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-добре –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разработваме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дългосрочни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иновативни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софтуерни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продукти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Развиваме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се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заедно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технологиите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отделяме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1/3 от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времето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си за R&amp;D, обучения и сертификация,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според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интересите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екипа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Едно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нещо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не се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променя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при нас –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приятелската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атмосфера и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желанието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сме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най-добрите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разработването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софтуер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 </a:t>
            </a:r>
            <a:r>
              <a:rPr lang="ru-RU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нашия</a:t>
            </a:r>
            <a:r>
              <a:rPr lang="ru-RU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сегмент.</a:t>
            </a:r>
            <a:endParaRPr lang="en-US" sz="13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https://cdn.discordapp.com/attachments/1042936037510500443/1042954411028250725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050" y="2072200"/>
            <a:ext cx="4603430" cy="10038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4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62" y="23401"/>
            <a:ext cx="3731075" cy="50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05" y="51470"/>
            <a:ext cx="2118792" cy="7795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1187624" y="771550"/>
            <a:ext cx="2797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 w="22225">
                  <a:solidFill>
                    <a:srgbClr val="1781A1"/>
                  </a:solidFill>
                  <a:prstDash val="solid"/>
                </a:ln>
                <a:solidFill>
                  <a:srgbClr val="A6C83E"/>
                </a:solidFill>
              </a:rPr>
              <a:t>AMUSNET EGT</a:t>
            </a:r>
            <a:endParaRPr lang="en-US" sz="2800" b="1" dirty="0">
              <a:ln w="22225">
                <a:solidFill>
                  <a:srgbClr val="1781A1"/>
                </a:solidFill>
                <a:prstDash val="solid"/>
              </a:ln>
              <a:solidFill>
                <a:srgbClr val="A6C83E"/>
              </a:solidFill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idx="4294967295"/>
          </p:nvPr>
        </p:nvSpPr>
        <p:spPr>
          <a:xfrm>
            <a:off x="1115616" y="1419622"/>
            <a:ext cx="3096344" cy="28083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101600" indent="0">
              <a:buNone/>
            </a:pP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Amusnet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е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българска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софтуерна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компания,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която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разработва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създава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онлайн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софтуерни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игрални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решения от ново поколение.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Компанията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развива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портфолио от над 200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игри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различни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теми. </a:t>
            </a:r>
            <a:endParaRPr lang="en-US" sz="1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01600" indent="0">
              <a:buNone/>
            </a:pPr>
            <a:r>
              <a:rPr lang="ru-RU" sz="15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Игровото</a:t>
            </a:r>
            <a:r>
              <a:rPr lang="ru-RU" sz="15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съдържание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разработено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от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компанията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е налично в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уеб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страниците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над 750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оператори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 </a:t>
            </a:r>
            <a:r>
              <a:rPr lang="ru-RU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целия</a:t>
            </a:r>
            <a:r>
              <a:rPr lang="ru-RU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свят.</a:t>
            </a:r>
            <a:endParaRPr lang="en-US" sz="1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https://cdn.discordapp.com/attachments/1042936037510500443/1042957345371734086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35254"/>
            <a:ext cx="4563490" cy="7483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.discordapp.com/attachments/1042936037510500443/1042957380192829570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2787774"/>
            <a:ext cx="4563491" cy="11005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9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1470"/>
            <a:ext cx="2006517" cy="8640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187624" y="699542"/>
            <a:ext cx="148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 w="22225">
                  <a:solidFill>
                    <a:srgbClr val="1781A1"/>
                  </a:solidFill>
                  <a:prstDash val="solid"/>
                </a:ln>
                <a:solidFill>
                  <a:srgbClr val="E08A1F"/>
                </a:solidFill>
              </a:rPr>
              <a:t>Visteon</a:t>
            </a:r>
            <a:endParaRPr lang="en-US" sz="2800" b="1" dirty="0">
              <a:ln w="22225">
                <a:solidFill>
                  <a:srgbClr val="1781A1"/>
                </a:solidFill>
                <a:prstDash val="solid"/>
              </a:ln>
              <a:solidFill>
                <a:srgbClr val="E08A1F"/>
              </a:solidFill>
            </a:endParaRPr>
          </a:p>
        </p:txBody>
      </p:sp>
      <p:sp>
        <p:nvSpPr>
          <p:cNvPr id="7" name="Text Placeholder 13"/>
          <p:cNvSpPr>
            <a:spLocks noGrp="1"/>
          </p:cNvSpPr>
          <p:nvPr>
            <p:ph type="body" idx="4294967295"/>
          </p:nvPr>
        </p:nvSpPr>
        <p:spPr>
          <a:xfrm>
            <a:off x="899592" y="1303272"/>
            <a:ext cx="3096344" cy="37238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101600" indent="0"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Visteon 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България е в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щият и най-голям инженерингов център з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Visteon 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Европа, в който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poeĸ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ти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т,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тв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 и т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тв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 гл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лни и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ги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лни ви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coĸo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гични п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poeĸ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внит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лид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в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вт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билн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инд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yc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ия в м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нт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101600" indent="0">
              <a:buNone/>
            </a:pP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Вече над 20 години хъбът н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ĸo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мп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ният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y 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 pa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тв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yĸ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ти и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ми з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ac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ти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a, 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лиг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нтни ди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 н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oĸo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ни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инт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ни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ш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ния з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птим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лн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билн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въ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 н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вт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бил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иг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yp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 п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ш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фи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</a:t>
            </a:r>
            <a:r>
              <a:rPr lang="bg-BG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</a:t>
            </a:r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22" name="Picture 2" descr="https://cdn.discordapp.com/attachments/1042936037510500443/1042959230187094086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34763"/>
            <a:ext cx="4464496" cy="9568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dn.discordapp.com/attachments/1042936037510500443/1042959264722993202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71" y="3209780"/>
            <a:ext cx="4469702" cy="10181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9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88" y="0"/>
            <a:ext cx="3305944" cy="526697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339752" y="1121321"/>
            <a:ext cx="3805665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39" y="1118228"/>
            <a:ext cx="4021689" cy="16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788</Words>
  <Application>Microsoft Office PowerPoint</Application>
  <PresentationFormat>On-screen Show (16:9)</PresentationFormat>
  <Paragraphs>70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 Bold</vt:lpstr>
      <vt:lpstr>Inria Sans</vt:lpstr>
      <vt:lpstr>Saira Semi Condensed</vt:lpstr>
      <vt:lpstr>Titillium Web</vt:lpstr>
      <vt:lpstr>Gurney template</vt:lpstr>
      <vt:lpstr>Дни на кариерата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Как осъществявате трансфер на знания и технологии в бизнес организацията?</vt:lpstr>
      <vt:lpstr>Как научавате за иновациите в бизнеса ви? Откъде получавате информация за тях?</vt:lpstr>
      <vt:lpstr>Как научавате за иновациите в бизнеса ви? Откъде получавате информация за тях?</vt:lpstr>
      <vt:lpstr>Какъв % от приходи отделяте за иновации?</vt:lpstr>
      <vt:lpstr>Как научавате за иновациите в бизнеса ви? Откъде получавате информация за тях?</vt:lpstr>
      <vt:lpstr>В каква степен сте зависими от: Информационни и комуникационни технологии</vt:lpstr>
      <vt:lpstr>В каква степен сте зависими от: Висококвалифицирания персонал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Дни на кариерата</dc:title>
  <dc:creator>PCX</dc:creator>
  <cp:lastModifiedBy>Nikolay Sinorov</cp:lastModifiedBy>
  <cp:revision>32</cp:revision>
  <dcterms:modified xsi:type="dcterms:W3CDTF">2022-11-18T01:22:40Z</dcterms:modified>
</cp:coreProperties>
</file>