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2035"/>
    <a:srgbClr val="1C1C1C"/>
    <a:srgbClr val="733F50"/>
    <a:srgbClr val="BE4B39"/>
    <a:srgbClr val="F9AE37"/>
    <a:srgbClr val="5C1E35"/>
    <a:srgbClr val="CD5642"/>
    <a:srgbClr val="5F3C52"/>
    <a:srgbClr val="6A3E55"/>
    <a:srgbClr val="521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ОЧАКВАНИ РЕЗУЛТАТИ</c:v>
                </c:pt>
              </c:strCache>
            </c:strRef>
          </c:tx>
          <c:spPr>
            <a:solidFill>
              <a:srgbClr val="5F3C5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ФИЗИЧЕСКА НАТОВАРЕНОСТ</c:v>
                </c:pt>
                <c:pt idx="1">
                  <c:v>ПРОИЗВОДИТЕЛНОСТ</c:v>
                </c:pt>
                <c:pt idx="2">
                  <c:v>КАЧЕСТВОТО НА ПРОДУКЦИЯТА</c:v>
                </c:pt>
                <c:pt idx="3">
                  <c:v>АНАЛИЗ НА ПОЧВАТА И КУЛТУРАТА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4.5</c:v>
                </c:pt>
                <c:pt idx="2">
                  <c:v>4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61-4B38-9FEA-6ABEA40CFD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ТЕКУЩО СЪСТОЯНИЕ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ФИЗИЧЕСКА НАТОВАРЕНОСТ</c:v>
                </c:pt>
                <c:pt idx="1">
                  <c:v>ПРОИЗВОДИТЕЛНОСТ</c:v>
                </c:pt>
                <c:pt idx="2">
                  <c:v>КАЧЕСТВОТО НА ПРОДУКЦИЯТА</c:v>
                </c:pt>
                <c:pt idx="3">
                  <c:v>АНАЛИЗ НА ПОЧВАТА И КУЛТУРАТА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61-4B38-9FEA-6ABEA40CF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8786512"/>
        <c:axId val="1198784016"/>
      </c:barChart>
      <c:catAx>
        <c:axId val="119878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198784016"/>
        <c:crosses val="autoZero"/>
        <c:auto val="1"/>
        <c:lblAlgn val="ctr"/>
        <c:lblOffset val="100"/>
        <c:noMultiLvlLbl val="0"/>
      </c:catAx>
      <c:valAx>
        <c:axId val="11987840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9878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149444246701798"/>
          <c:y val="0.94006125517763084"/>
          <c:w val="0.43790037821898498"/>
          <c:h val="5.9938744822369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33F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ОЧАКВАНО ПОТРЕБЛЕНИЕ
НА ВОДА</c:v>
                </c:pt>
                <c:pt idx="1">
                  <c:v>ТЕКУЩО ПОТРЕБЛЕНИЕ
НА ВОДА</c:v>
                </c:pt>
                <c:pt idx="2">
                  <c:v>ОЧАКВАНО ПОТРЕБЛЕНИЕ
НА ПЕСТИЦИДИ</c:v>
                </c:pt>
                <c:pt idx="3">
                  <c:v>ТЕКУЩО ПОТРЕБЛЕНИЕ
НА ПЕСТИЦИДИ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6.5</c:v>
                </c:pt>
                <c:pt idx="2">
                  <c:v>2.6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22-4A92-B296-B710FCE60C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ОЧАКВАНО ПОТРЕБЛЕНИЕ
НА ВОДА</c:v>
                </c:pt>
                <c:pt idx="1">
                  <c:v>ТЕКУЩО ПОТРЕБЛЕНИЕ
НА ВОДА</c:v>
                </c:pt>
                <c:pt idx="2">
                  <c:v>ОЧАКВАНО ПОТРЕБЛЕНИЕ
НА ПЕСТИЦИДИ</c:v>
                </c:pt>
                <c:pt idx="3">
                  <c:v>ТЕКУЩО ПОТРЕБЛЕНИЕ
НА ПЕСТИЦИДИ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5.5</c:v>
                </c:pt>
                <c:pt idx="1">
                  <c:v>3.5</c:v>
                </c:pt>
                <c:pt idx="2">
                  <c:v>7.4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22-4A92-B296-B710FCE60C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41590960"/>
        <c:axId val="1341590128"/>
      </c:barChart>
      <c:catAx>
        <c:axId val="1341590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341590128"/>
        <c:crosses val="autoZero"/>
        <c:auto val="1"/>
        <c:lblAlgn val="ctr"/>
        <c:lblOffset val="100"/>
        <c:noMultiLvlLbl val="0"/>
      </c:catAx>
      <c:valAx>
        <c:axId val="13415901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crossAx val="134159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7F24-9F79-16A2-B735-075E78D0F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994A-3565-A3B7-7F51-D5FA2F6E6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4B497-26C2-77B0-C7C7-59B6B1FB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F9C-6454-43E5-8A77-0AABD2D2DA88}" type="datetimeFigureOut">
              <a:rPr lang="bg-BG" smtClean="0"/>
              <a:t>25.11.2022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2DBF1-61E2-4ADC-3E1C-9E80FD9C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17E4-95B5-3622-2D24-50D5BF53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403-B034-405F-95AC-CAC55B67F9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028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208B-69FD-88AE-3053-DCA91E00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12D41-636F-5111-1199-FA54DE7B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2811-19E6-1961-324D-8D52A6E4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F9C-6454-43E5-8A77-0AABD2D2DA88}" type="datetimeFigureOut">
              <a:rPr lang="bg-BG" smtClean="0"/>
              <a:t>25.11.2022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CAFCF-98DB-DFE1-A10F-136D419B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82473-BC7C-23B4-D2DF-1EBC2922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403-B034-405F-95AC-CAC55B67F9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DC8ED-6AD4-8F24-772A-1406D1ECF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6AC09-79C3-726A-DBC5-81F30A502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C8298-41F9-7CD4-EC1C-4176E748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F9C-6454-43E5-8A77-0AABD2D2DA88}" type="datetimeFigureOut">
              <a:rPr lang="bg-BG" smtClean="0"/>
              <a:t>25.11.2022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4DA8-4E59-9DB2-E76F-D1CE10D9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2E249-BA62-173F-3018-A6DEE0E0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403-B034-405F-95AC-CAC55B67F9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334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2329-C3CD-8898-B5A3-4CCE857F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CC82-2026-2F86-A471-8CA66327C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5C6C-C226-CCBE-5A03-2ACD00FB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F9C-6454-43E5-8A77-0AABD2D2DA88}" type="datetimeFigureOut">
              <a:rPr lang="bg-BG" smtClean="0"/>
              <a:t>25.11.2022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40F6-3E2C-AC40-A528-5C9BB8D0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435D-DA77-01A2-0DD3-35500414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403-B034-405F-95AC-CAC55B67F9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390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FA2A-F651-E00D-F8E9-6FA8EA1A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65D63-A53B-D0C5-2056-7B007FFF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5821-B9FF-D82E-D3C2-4AA139B5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F9C-6454-43E5-8A77-0AABD2D2DA88}" type="datetimeFigureOut">
              <a:rPr lang="bg-BG" smtClean="0"/>
              <a:t>25.11.2022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14A8-5468-3D47-82D1-09E8DE29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FF4E-4B14-4484-2140-5AF980F7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403-B034-405F-95AC-CAC55B67F9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88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1698-6F3A-D83E-CAA0-E1CA3AC3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393DD-5494-2992-F4F1-49063C929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EACC0-5AB2-23F5-D767-84FAD159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4C7A4-289D-AE70-E6D7-F926EDE2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F9C-6454-43E5-8A77-0AABD2D2DA88}" type="datetimeFigureOut">
              <a:rPr lang="bg-BG" smtClean="0"/>
              <a:t>25.11.2022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47125-E4F1-5925-5A7E-3F143A7D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B6024-C8A1-9924-094D-A975308D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403-B034-405F-95AC-CAC55B67F9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176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49C0-DB15-0495-FA0D-6F27A666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EA06D-4E5E-D282-F671-25C40CEBA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119CA-4DA5-6DC0-FE84-33424F90A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56223-960C-CA4B-0DA0-9A1CEB4F1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50ABC-1AB5-B1BB-1ED3-DD95B4114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A11BF-5F87-E284-A90F-78032438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F9C-6454-43E5-8A77-0AABD2D2DA88}" type="datetimeFigureOut">
              <a:rPr lang="bg-BG" smtClean="0"/>
              <a:t>25.11.2022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9A695-3644-166E-67B6-2243BB96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B4C0C-4F2F-C75C-F8B5-5505B747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403-B034-405F-95AC-CAC55B67F9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081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2A35-AF25-339F-417B-9DD1689B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A91CB-C613-C408-E94C-57BCE4A5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F9C-6454-43E5-8A77-0AABD2D2DA88}" type="datetimeFigureOut">
              <a:rPr lang="bg-BG" smtClean="0"/>
              <a:t>25.11.2022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17A0F-BD1F-4244-E222-8BF988DD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9A308-4696-3B82-4036-4E138A19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403-B034-405F-95AC-CAC55B67F9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89369-57EA-8C11-491D-5F36F6FD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F9C-6454-43E5-8A77-0AABD2D2DA88}" type="datetimeFigureOut">
              <a:rPr lang="bg-BG" smtClean="0"/>
              <a:t>25.11.2022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54C1F-CF26-6812-0144-0113D769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EE3D7-1D2D-32CB-B6C2-D6B770F3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403-B034-405F-95AC-CAC55B67F9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035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DC25-5A83-4395-4121-120D1DBB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AB25-C31B-C557-EDC6-6B37393A3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A6F0C-C794-2465-DFD6-889BEEDB9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6D10-7387-E6CD-FC38-050360F3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F9C-6454-43E5-8A77-0AABD2D2DA88}" type="datetimeFigureOut">
              <a:rPr lang="bg-BG" smtClean="0"/>
              <a:t>25.11.2022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AEB2F-1AAF-2A6D-B47A-CD7641CD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FA974-5BD4-C6BE-B0B7-A1D29406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403-B034-405F-95AC-CAC55B67F9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074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46E2-A18B-FF9A-B091-2A63919C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9F3A7-C9C4-90AD-7E4D-D8DBBAB34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B04CB-0A77-887F-AF74-92A6A698D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628F3-D526-5902-0DD4-C6D6B8FC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F9C-6454-43E5-8A77-0AABD2D2DA88}" type="datetimeFigureOut">
              <a:rPr lang="bg-BG" smtClean="0"/>
              <a:t>25.11.2022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0CBDC-E4FD-F4FE-13FE-011AD900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4812F-1CC0-3808-5A91-AC996840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403-B034-405F-95AC-CAC55B67F9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89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C615B-FC16-7882-444D-8DAE7E35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5736E-1318-058C-C10C-356F600D5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C253-2146-957D-8FD8-95BC690C3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1F9C-6454-43E5-8A77-0AABD2D2DA88}" type="datetimeFigureOut">
              <a:rPr lang="bg-BG" smtClean="0"/>
              <a:t>25.11.2022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4A86-D129-D8A2-5D0F-28CB5EDA9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241D8-B5AA-62BB-7851-D147B06CF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FD403-B034-405F-95AC-CAC55B67F9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453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3811" y="2074894"/>
            <a:ext cx="414528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598526"/>
                  </a:outerShdw>
                </a:effectLst>
                <a:latin typeface="Avenir Next LT Pro" panose="020B0504020202020204" pitchFamily="34" charset="0"/>
              </a:rPr>
              <a:t>SMART</a:t>
            </a:r>
          </a:p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598526"/>
                  </a:outerShdw>
                </a:effectLst>
                <a:latin typeface="Avenir Next LT Pro" panose="020B0504020202020204" pitchFamily="34" charset="0"/>
              </a:rPr>
              <a:t>FARMING</a:t>
            </a:r>
          </a:p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598526"/>
                  </a:outerShdw>
                </a:effectLst>
                <a:latin typeface="Avenir Next LT Pro" panose="020B0504020202020204" pitchFamily="34" charset="0"/>
              </a:rPr>
              <a:t>SOLUTIONS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02" y="2202058"/>
            <a:ext cx="2043727" cy="20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8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1E18F-9B65-0582-67FC-3F24AF7C69A0}"/>
              </a:ext>
            </a:extLst>
          </p:cNvPr>
          <p:cNvSpPr txBox="1"/>
          <p:nvPr/>
        </p:nvSpPr>
        <p:spPr>
          <a:xfrm>
            <a:off x="1148845" y="3724789"/>
            <a:ext cx="9648301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598526"/>
                  </a:outerShdw>
                </a:effectLst>
                <a:latin typeface="Avenir Next LT Pro" panose="020B0504020202020204" pitchFamily="34" charset="0"/>
              </a:rPr>
              <a:t>SMART</a:t>
            </a:r>
          </a:p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598526"/>
                  </a:outerShdw>
                </a:effectLst>
                <a:latin typeface="Avenir Next LT Pro" panose="020B0504020202020204" pitchFamily="34" charset="0"/>
              </a:rPr>
              <a:t>FARMING</a:t>
            </a:r>
          </a:p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598526"/>
                  </a:outerShdw>
                </a:effectLst>
                <a:latin typeface="Avenir Next LT Pro" panose="020B0504020202020204" pitchFamily="34" charset="0"/>
              </a:rPr>
              <a:t>SOLUTIONS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5BC1F-CB1F-E942-6E27-FC2567951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41" y="712386"/>
            <a:ext cx="3088718" cy="31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3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4">
            <a:extLst>
              <a:ext uri="{FF2B5EF4-FFF2-40B4-BE49-F238E27FC236}">
                <a16:creationId xmlns:a16="http://schemas.microsoft.com/office/drawing/2014/main" id="{21B31815-F3C3-0C59-C922-170E52D3CCFC}"/>
              </a:ext>
            </a:extLst>
          </p:cNvPr>
          <p:cNvSpPr/>
          <p:nvPr/>
        </p:nvSpPr>
        <p:spPr>
          <a:xfrm rot="10800000">
            <a:off x="4666230" y="3499645"/>
            <a:ext cx="2854617" cy="1145130"/>
          </a:xfrm>
          <a:prstGeom prst="rightArrow">
            <a:avLst/>
          </a:prstGeom>
          <a:solidFill>
            <a:srgbClr val="54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BEAA65-2649-E2CA-C4DB-7AF02444D905}"/>
              </a:ext>
            </a:extLst>
          </p:cNvPr>
          <p:cNvSpPr/>
          <p:nvPr/>
        </p:nvSpPr>
        <p:spPr>
          <a:xfrm>
            <a:off x="4391023" y="790070"/>
            <a:ext cx="3429000" cy="908072"/>
          </a:xfrm>
          <a:prstGeom prst="roundRect">
            <a:avLst/>
          </a:prstGeom>
          <a:solidFill>
            <a:srgbClr val="572035"/>
          </a:solidFill>
          <a:ln>
            <a:solidFill>
              <a:srgbClr val="7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extBox 2"/>
          <p:cNvSpPr txBox="1"/>
          <p:nvPr/>
        </p:nvSpPr>
        <p:spPr>
          <a:xfrm>
            <a:off x="5189896" y="834817"/>
            <a:ext cx="1890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DEAL</a:t>
            </a:r>
            <a:endParaRPr lang="en-US" sz="36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13" y="2283871"/>
            <a:ext cx="3229458" cy="229025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678214" y="2377781"/>
            <a:ext cx="2854617" cy="1145130"/>
          </a:xfrm>
          <a:prstGeom prst="rightArrow">
            <a:avLst/>
          </a:prstGeom>
          <a:solidFill>
            <a:srgbClr val="54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68690" y="2754047"/>
            <a:ext cx="285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СМАРТ АГРАРНИ СЕНЗОРИ</a:t>
            </a:r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3562" y="3894297"/>
            <a:ext cx="230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1000 ЕВРО ЗА ХЕКТАР</a:t>
            </a:r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B9F93-BD6B-2F86-B26E-0B5B36894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23" y="2340565"/>
            <a:ext cx="2176870" cy="21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5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0957" y="1781666"/>
            <a:ext cx="2301241" cy="74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ЗЕМЕДЕЛСКА ПЛОЩ </a:t>
            </a:r>
          </a:p>
          <a:p>
            <a:pPr algn="ctr">
              <a:lnSpc>
                <a:spcPct val="150000"/>
              </a:lnSpc>
            </a:pP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4 564 152 ХЕКТАРА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0531" y="5050515"/>
            <a:ext cx="2582091" cy="10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ЗЕМЕДЕЛСКИТЕ СТОПАНСТВА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venir Next LT Pro" panose="020B0504020202020204" pitchFamily="34" charset="0"/>
              </a:rPr>
              <a:t>132 742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НА БРОЙ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3991033C-62C1-AE34-2DE7-ACABB379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23" b="93970" l="667" r="97778">
                        <a14:foregroundMark x1="14778" y1="34506" x2="14667" y2="57119"/>
                        <a14:foregroundMark x1="14667" y1="57119" x2="32000" y2="77219"/>
                        <a14:foregroundMark x1="32000" y1="77219" x2="35222" y2="75377"/>
                        <a14:foregroundMark x1="10111" y1="40034" x2="4111" y2="53099"/>
                        <a14:foregroundMark x1="4111" y1="53099" x2="6444" y2="63149"/>
                        <a14:foregroundMark x1="6444" y1="63149" x2="14556" y2="82747"/>
                        <a14:foregroundMark x1="18195" y1="83813" x2="52889" y2="93970"/>
                        <a14:foregroundMark x1="17371" y1="83571" x2="17969" y2="83746"/>
                        <a14:foregroundMark x1="16154" y1="83215" x2="17134" y2="83502"/>
                        <a14:foregroundMark x1="14556" y1="82747" x2="15232" y2="82945"/>
                        <a14:foregroundMark x1="52889" y1="93970" x2="55889" y2="86097"/>
                        <a14:foregroundMark x1="8444" y1="62814" x2="2667" y2="55109"/>
                        <a14:foregroundMark x1="2667" y1="55109" x2="3778" y2="45729"/>
                        <a14:foregroundMark x1="3556" y1="63484" x2="2803" y2="62523"/>
                        <a14:foregroundMark x1="4778" y1="11558" x2="9000" y2="4523"/>
                        <a14:foregroundMark x1="9000" y1="4523" x2="7222" y2="11558"/>
                        <a14:foregroundMark x1="87667" y1="18090" x2="95000" y2="21441"/>
                        <a14:foregroundMark x1="95000" y1="21441" x2="87667" y2="32831"/>
                        <a14:foregroundMark x1="97667" y1="20101" x2="97778" y2="26466"/>
                        <a14:backgroundMark x1="1444" y1="59464" x2="111" y2="61809"/>
                        <a14:backgroundMark x1="15667" y1="82077" x2="16556" y2="82412"/>
                        <a14:backgroundMark x1="18111" y1="84422" x2="18111" y2="83417"/>
                        <a14:backgroundMark x1="17111" y1="83585" x2="17556" y2="82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6773">
            <a:off x="2072667" y="2569616"/>
            <a:ext cx="3586853" cy="229962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65DF58-7D28-69E3-0A7A-3AD57DE6BBC2}"/>
              </a:ext>
            </a:extLst>
          </p:cNvPr>
          <p:cNvSpPr/>
          <p:nvPr/>
        </p:nvSpPr>
        <p:spPr>
          <a:xfrm>
            <a:off x="2365000" y="861167"/>
            <a:ext cx="2673165" cy="707911"/>
          </a:xfrm>
          <a:prstGeom prst="roundRect">
            <a:avLst/>
          </a:prstGeom>
          <a:solidFill>
            <a:srgbClr val="572035"/>
          </a:solidFill>
          <a:ln>
            <a:solidFill>
              <a:srgbClr val="7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3351F-6173-25DD-5EBB-F47D9FA045E1}"/>
              </a:ext>
            </a:extLst>
          </p:cNvPr>
          <p:cNvSpPr txBox="1"/>
          <p:nvPr/>
        </p:nvSpPr>
        <p:spPr>
          <a:xfrm>
            <a:off x="2666424" y="891956"/>
            <a:ext cx="239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MARKET</a:t>
            </a:r>
            <a:endParaRPr lang="en-US" sz="24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1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828675940"/>
              </p:ext>
            </p:extLst>
          </p:nvPr>
        </p:nvGraphicFramePr>
        <p:xfrm>
          <a:off x="1847850" y="1898166"/>
          <a:ext cx="8639175" cy="433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93165C-622F-6A9B-1574-9F61B07D221B}"/>
              </a:ext>
            </a:extLst>
          </p:cNvPr>
          <p:cNvSpPr/>
          <p:nvPr/>
        </p:nvSpPr>
        <p:spPr>
          <a:xfrm>
            <a:off x="2111822" y="811599"/>
            <a:ext cx="7968355" cy="777201"/>
          </a:xfrm>
          <a:prstGeom prst="roundRect">
            <a:avLst/>
          </a:prstGeom>
          <a:solidFill>
            <a:srgbClr val="572035"/>
          </a:solidFill>
          <a:ln>
            <a:solidFill>
              <a:srgbClr val="7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3087D-F6B1-8F6F-A617-6C0E6576431E}"/>
              </a:ext>
            </a:extLst>
          </p:cNvPr>
          <p:cNvSpPr txBox="1"/>
          <p:nvPr/>
        </p:nvSpPr>
        <p:spPr>
          <a:xfrm>
            <a:off x="2257202" y="875794"/>
            <a:ext cx="760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CUSTOMER VALUE PREPOSITION</a:t>
            </a:r>
            <a:endParaRPr lang="en-US" sz="24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2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57" y="2607831"/>
            <a:ext cx="3610020" cy="3610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67" y="2661355"/>
            <a:ext cx="3381894" cy="3381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699315" y="1653724"/>
            <a:ext cx="4332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>
                <a:solidFill>
                  <a:schemeClr val="bg1"/>
                </a:solidFill>
                <a:effectLst>
                  <a:glow rad="228600">
                    <a:srgbClr val="5C1E35"/>
                  </a:glow>
                </a:effectLst>
              </a:rPr>
              <a:t>СЕНЗОРИ ЗА СЛЕДЕНЕ</a:t>
            </a:r>
          </a:p>
          <a:p>
            <a:pPr algn="ctr"/>
            <a:r>
              <a:rPr lang="bg-BG" sz="2800" b="1" dirty="0">
                <a:solidFill>
                  <a:schemeClr val="bg1"/>
                </a:solidFill>
                <a:effectLst>
                  <a:glow rad="228600">
                    <a:srgbClr val="5C1E35"/>
                  </a:glow>
                </a:effectLst>
                <a:latin typeface="Avenir Next LT Pro" panose="020B0504020202020204" pitchFamily="34" charset="0"/>
              </a:rPr>
              <a:t>ПОКАЗАТЕЛИ НА ПОЧВАТА</a:t>
            </a:r>
            <a:endParaRPr lang="en-US" sz="2800" b="1" dirty="0">
              <a:solidFill>
                <a:schemeClr val="bg1"/>
              </a:solidFill>
              <a:effectLst>
                <a:glow rad="228600">
                  <a:srgbClr val="5C1E35"/>
                </a:glow>
              </a:effectLst>
              <a:latin typeface="Avenir Next LT Pro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FB3B8-EBBD-CB0B-5140-B057FD839283}"/>
              </a:ext>
            </a:extLst>
          </p:cNvPr>
          <p:cNvSpPr txBox="1"/>
          <p:nvPr/>
        </p:nvSpPr>
        <p:spPr>
          <a:xfrm>
            <a:off x="6326686" y="1707248"/>
            <a:ext cx="4332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>
                <a:solidFill>
                  <a:schemeClr val="bg1"/>
                </a:solidFill>
                <a:effectLst>
                  <a:glow rad="228600">
                    <a:srgbClr val="5C1E35"/>
                  </a:glow>
                </a:effectLst>
              </a:rPr>
              <a:t>КАМЕРА СЪС СЕНЗОРИ ЗА СЛЕДЕНЕ С ДРОН</a:t>
            </a:r>
            <a:endParaRPr lang="en-US" sz="2800" b="1" dirty="0">
              <a:solidFill>
                <a:schemeClr val="bg1"/>
              </a:solidFill>
              <a:effectLst>
                <a:glow rad="228600">
                  <a:srgbClr val="5C1E35"/>
                </a:glow>
              </a:effectLst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876D75-A763-9149-6464-9B1968CE11F9}"/>
              </a:ext>
            </a:extLst>
          </p:cNvPr>
          <p:cNvSpPr/>
          <p:nvPr/>
        </p:nvSpPr>
        <p:spPr>
          <a:xfrm>
            <a:off x="4678105" y="640149"/>
            <a:ext cx="2707828" cy="777201"/>
          </a:xfrm>
          <a:prstGeom prst="roundRect">
            <a:avLst/>
          </a:prstGeom>
          <a:solidFill>
            <a:srgbClr val="572035"/>
          </a:solidFill>
          <a:ln>
            <a:solidFill>
              <a:srgbClr val="7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A9CB5-FF1C-91CC-3B50-27AFA5DAA960}"/>
              </a:ext>
            </a:extLst>
          </p:cNvPr>
          <p:cNvSpPr txBox="1"/>
          <p:nvPr/>
        </p:nvSpPr>
        <p:spPr>
          <a:xfrm>
            <a:off x="4823484" y="704344"/>
            <a:ext cx="256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PRODUCT</a:t>
            </a:r>
            <a:endParaRPr lang="en-US" sz="24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3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03170" y="4769151"/>
            <a:ext cx="8493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1"/>
                </a:solidFill>
                <a:effectLst>
                  <a:glow rad="228600">
                    <a:srgbClr val="5C1E35"/>
                  </a:glow>
                </a:effectLst>
              </a:rPr>
              <a:t>СЛЕД ПРОВЕДЕНО ПРОУЧВАНЕ:</a:t>
            </a:r>
          </a:p>
          <a:p>
            <a:pPr algn="ctr"/>
            <a:r>
              <a:rPr lang="bg-BG" sz="2400" b="1" dirty="0">
                <a:solidFill>
                  <a:schemeClr val="bg1"/>
                </a:solidFill>
                <a:effectLst>
                  <a:glow rad="228600">
                    <a:srgbClr val="5C1E35"/>
                  </a:glow>
                </a:effectLst>
                <a:latin typeface="Avenir Next LT Pro" panose="020B0504020202020204" pitchFamily="34" charset="0"/>
              </a:rPr>
              <a:t>ПО-ГОЛЯМАТА ЧАСТ ОТ ПОТЕНЦИАЛНИТЕ НИ ПОТРЕБИТЕЛИ СЕ НАМИРАТ ВЪВ ФАЗА НА „РАННО ПРИЕМАНЕ“.</a:t>
            </a:r>
            <a:endParaRPr lang="en-US" sz="2400" b="1" dirty="0">
              <a:solidFill>
                <a:schemeClr val="bg1"/>
              </a:solidFill>
              <a:effectLst>
                <a:glow rad="228600">
                  <a:srgbClr val="5C1E35"/>
                </a:glow>
              </a:effectLst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876D75-A763-9149-6464-9B1968CE11F9}"/>
              </a:ext>
            </a:extLst>
          </p:cNvPr>
          <p:cNvSpPr/>
          <p:nvPr/>
        </p:nvSpPr>
        <p:spPr>
          <a:xfrm>
            <a:off x="3224180" y="667044"/>
            <a:ext cx="5615677" cy="777201"/>
          </a:xfrm>
          <a:prstGeom prst="roundRect">
            <a:avLst/>
          </a:prstGeom>
          <a:solidFill>
            <a:srgbClr val="572035"/>
          </a:solidFill>
          <a:ln>
            <a:solidFill>
              <a:srgbClr val="7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A9CB5-FF1C-91CC-3B50-27AFA5DAA960}"/>
              </a:ext>
            </a:extLst>
          </p:cNvPr>
          <p:cNvSpPr txBox="1"/>
          <p:nvPr/>
        </p:nvSpPr>
        <p:spPr>
          <a:xfrm>
            <a:off x="3242110" y="732478"/>
            <a:ext cx="5615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CUSTOMER DISCOVERY</a:t>
            </a:r>
            <a:endParaRPr lang="en-US" sz="24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0A040218-B28C-B96C-7761-C3B41F9372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22" y="1891588"/>
            <a:ext cx="7429500" cy="27241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A11038-B752-363A-D940-21E30E67616B}"/>
              </a:ext>
            </a:extLst>
          </p:cNvPr>
          <p:cNvCxnSpPr>
            <a:cxnSpLocks/>
          </p:cNvCxnSpPr>
          <p:nvPr/>
        </p:nvCxnSpPr>
        <p:spPr>
          <a:xfrm>
            <a:off x="3057525" y="2707919"/>
            <a:ext cx="718495" cy="721081"/>
          </a:xfrm>
          <a:prstGeom prst="straightConnector1">
            <a:avLst/>
          </a:prstGeom>
          <a:ln w="127000">
            <a:solidFill>
              <a:srgbClr val="57203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69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876D75-A763-9149-6464-9B1968CE11F9}"/>
              </a:ext>
            </a:extLst>
          </p:cNvPr>
          <p:cNvSpPr/>
          <p:nvPr/>
        </p:nvSpPr>
        <p:spPr>
          <a:xfrm>
            <a:off x="4238833" y="661733"/>
            <a:ext cx="3246696" cy="777201"/>
          </a:xfrm>
          <a:prstGeom prst="roundRect">
            <a:avLst/>
          </a:prstGeom>
          <a:solidFill>
            <a:srgbClr val="572035"/>
          </a:solidFill>
          <a:ln>
            <a:solidFill>
              <a:srgbClr val="7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A9CB5-FF1C-91CC-3B50-27AFA5DAA960}"/>
              </a:ext>
            </a:extLst>
          </p:cNvPr>
          <p:cNvSpPr txBox="1"/>
          <p:nvPr/>
        </p:nvSpPr>
        <p:spPr>
          <a:xfrm>
            <a:off x="4384213" y="725928"/>
            <a:ext cx="296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FINANCIALS</a:t>
            </a:r>
            <a:endParaRPr lang="en-US" sz="24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3B2844-61A3-E3D3-6FB8-05C3D8C83F9E}"/>
              </a:ext>
            </a:extLst>
          </p:cNvPr>
          <p:cNvSpPr/>
          <p:nvPr/>
        </p:nvSpPr>
        <p:spPr>
          <a:xfrm>
            <a:off x="1530754" y="3594845"/>
            <a:ext cx="1722696" cy="777201"/>
          </a:xfrm>
          <a:prstGeom prst="roundRect">
            <a:avLst/>
          </a:prstGeom>
          <a:solidFill>
            <a:srgbClr val="BE4B39"/>
          </a:solidFill>
          <a:ln>
            <a:solidFill>
              <a:srgbClr val="7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b="1" dirty="0"/>
              <a:t>ГОДИШНА ПЕЧАЛБА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9 750 000 €</a:t>
            </a:r>
            <a:endParaRPr kumimoji="0" lang="bg-BG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FF9290-BA67-EA9B-9D20-7C1907DA1342}"/>
              </a:ext>
            </a:extLst>
          </p:cNvPr>
          <p:cNvSpPr/>
          <p:nvPr/>
        </p:nvSpPr>
        <p:spPr>
          <a:xfrm>
            <a:off x="3799194" y="2454674"/>
            <a:ext cx="1722696" cy="777201"/>
          </a:xfrm>
          <a:prstGeom prst="roundRect">
            <a:avLst/>
          </a:prstGeom>
          <a:solidFill>
            <a:srgbClr val="BE4B39"/>
          </a:solidFill>
          <a:ln>
            <a:solidFill>
              <a:srgbClr val="7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b="1" dirty="0"/>
              <a:t>ПЕЧАЛБА НА ПРОДУКТ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500 €</a:t>
            </a:r>
            <a:endParaRPr kumimoji="0" lang="bg-BG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CB3B52-278C-0215-514E-AD34EC032C52}"/>
              </a:ext>
            </a:extLst>
          </p:cNvPr>
          <p:cNvSpPr/>
          <p:nvPr/>
        </p:nvSpPr>
        <p:spPr>
          <a:xfrm>
            <a:off x="6170543" y="5238330"/>
            <a:ext cx="1722696" cy="777201"/>
          </a:xfrm>
          <a:prstGeom prst="roundRect">
            <a:avLst/>
          </a:prstGeom>
          <a:solidFill>
            <a:srgbClr val="BE4B39"/>
          </a:solidFill>
          <a:ln>
            <a:solidFill>
              <a:srgbClr val="7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b="1" dirty="0"/>
              <a:t>ПОКУПКИ ОТ КЛИЕНТ</a:t>
            </a:r>
          </a:p>
          <a:p>
            <a:pPr algn="ctr">
              <a:lnSpc>
                <a:spcPct val="150000"/>
              </a:lnSpc>
            </a:pPr>
            <a:r>
              <a:rPr lang="en-US" sz="1600" b="1" dirty="0"/>
              <a:t>3</a:t>
            </a:r>
            <a:endParaRPr lang="bg-BG" sz="16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FB64CB-0938-C0AB-7613-B2C668722B6C}"/>
              </a:ext>
            </a:extLst>
          </p:cNvPr>
          <p:cNvSpPr/>
          <p:nvPr/>
        </p:nvSpPr>
        <p:spPr>
          <a:xfrm>
            <a:off x="8541892" y="3551874"/>
            <a:ext cx="1722696" cy="777201"/>
          </a:xfrm>
          <a:prstGeom prst="roundRect">
            <a:avLst/>
          </a:prstGeom>
          <a:solidFill>
            <a:srgbClr val="BE4B39"/>
          </a:solidFill>
          <a:ln>
            <a:solidFill>
              <a:srgbClr val="7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b="1" dirty="0"/>
              <a:t>ПАЗАР</a:t>
            </a:r>
          </a:p>
          <a:p>
            <a:pPr algn="ctr">
              <a:lnSpc>
                <a:spcPct val="150000"/>
              </a:lnSpc>
            </a:pPr>
            <a:r>
              <a:rPr lang="bg-BG" sz="1600" b="1" dirty="0"/>
              <a:t>130 000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D40836-1783-BF88-E106-D710BCBD9D86}"/>
              </a:ext>
            </a:extLst>
          </p:cNvPr>
          <p:cNvSpPr/>
          <p:nvPr/>
        </p:nvSpPr>
        <p:spPr>
          <a:xfrm>
            <a:off x="3819272" y="4674997"/>
            <a:ext cx="1722696" cy="777201"/>
          </a:xfrm>
          <a:prstGeom prst="roundRect">
            <a:avLst/>
          </a:prstGeom>
          <a:solidFill>
            <a:srgbClr val="BE4B39"/>
          </a:solidFill>
          <a:ln>
            <a:solidFill>
              <a:srgbClr val="7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b="1" dirty="0"/>
              <a:t>ПРОДАЖБИ ЗА ГОДИНА</a:t>
            </a:r>
          </a:p>
          <a:p>
            <a:pPr algn="ctr">
              <a:lnSpc>
                <a:spcPct val="150000"/>
              </a:lnSpc>
            </a:pPr>
            <a:r>
              <a:rPr lang="en-US" sz="1600" b="1" dirty="0"/>
              <a:t>19 500</a:t>
            </a:r>
            <a:endParaRPr lang="bg-BG" sz="16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CEB77B-E9B3-008E-AF3D-2E9D173744E2}"/>
              </a:ext>
            </a:extLst>
          </p:cNvPr>
          <p:cNvSpPr/>
          <p:nvPr/>
        </p:nvSpPr>
        <p:spPr>
          <a:xfrm>
            <a:off x="6170543" y="4118561"/>
            <a:ext cx="1722696" cy="777201"/>
          </a:xfrm>
          <a:prstGeom prst="roundRect">
            <a:avLst/>
          </a:prstGeom>
          <a:solidFill>
            <a:srgbClr val="BE4B39"/>
          </a:solidFill>
          <a:ln>
            <a:solidFill>
              <a:srgbClr val="7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b="1" dirty="0"/>
              <a:t>БРОЙ КЛИЕНТИ</a:t>
            </a:r>
          </a:p>
          <a:p>
            <a:pPr algn="ctr">
              <a:lnSpc>
                <a:spcPct val="150000"/>
              </a:lnSpc>
            </a:pPr>
            <a:r>
              <a:rPr lang="en-US" sz="1600" b="1" dirty="0"/>
              <a:t>6 500</a:t>
            </a:r>
            <a:endParaRPr lang="bg-BG" sz="16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3AD61-92F9-FD69-12B0-ACBC6FB44F75}"/>
              </a:ext>
            </a:extLst>
          </p:cNvPr>
          <p:cNvSpPr/>
          <p:nvPr/>
        </p:nvSpPr>
        <p:spPr>
          <a:xfrm>
            <a:off x="6170543" y="2998793"/>
            <a:ext cx="1722696" cy="777201"/>
          </a:xfrm>
          <a:prstGeom prst="roundRect">
            <a:avLst/>
          </a:prstGeom>
          <a:solidFill>
            <a:srgbClr val="BE4B39"/>
          </a:solidFill>
          <a:ln>
            <a:solidFill>
              <a:srgbClr val="7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b="1" dirty="0"/>
              <a:t>РАЗХОД ЗА ПРОДУКТ</a:t>
            </a:r>
          </a:p>
          <a:p>
            <a:pPr algn="ctr">
              <a:lnSpc>
                <a:spcPct val="150000"/>
              </a:lnSpc>
            </a:pPr>
            <a:r>
              <a:rPr lang="en-US" sz="1200" b="1" dirty="0"/>
              <a:t>~</a:t>
            </a:r>
            <a:r>
              <a:rPr lang="en-US" sz="1600" b="1" dirty="0"/>
              <a:t> 500 €</a:t>
            </a:r>
            <a:endParaRPr lang="bg-BG" sz="16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2094D2-4C3A-BB23-1AD6-236BB6B5A8A6}"/>
              </a:ext>
            </a:extLst>
          </p:cNvPr>
          <p:cNvSpPr/>
          <p:nvPr/>
        </p:nvSpPr>
        <p:spPr>
          <a:xfrm>
            <a:off x="6170543" y="1879024"/>
            <a:ext cx="1722696" cy="777201"/>
          </a:xfrm>
          <a:prstGeom prst="roundRect">
            <a:avLst/>
          </a:prstGeom>
          <a:solidFill>
            <a:srgbClr val="BE4B39"/>
          </a:solidFill>
          <a:ln>
            <a:solidFill>
              <a:srgbClr val="7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b="1" dirty="0"/>
              <a:t>НЕТНА ЦЕНА</a:t>
            </a:r>
          </a:p>
          <a:p>
            <a:pPr algn="ctr">
              <a:lnSpc>
                <a:spcPct val="150000"/>
              </a:lnSpc>
            </a:pPr>
            <a:r>
              <a:rPr lang="en-US" sz="1600" b="1" dirty="0"/>
              <a:t>1000 €</a:t>
            </a:r>
            <a:endParaRPr lang="bg-BG" sz="16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EAD38E-2D3B-8A11-C27C-DF8B1EDB3183}"/>
              </a:ext>
            </a:extLst>
          </p:cNvPr>
          <p:cNvSpPr/>
          <p:nvPr/>
        </p:nvSpPr>
        <p:spPr>
          <a:xfrm>
            <a:off x="8541892" y="4674997"/>
            <a:ext cx="1722696" cy="777201"/>
          </a:xfrm>
          <a:prstGeom prst="roundRect">
            <a:avLst/>
          </a:prstGeom>
          <a:solidFill>
            <a:srgbClr val="BE4B39"/>
          </a:solidFill>
          <a:ln>
            <a:solidFill>
              <a:srgbClr val="7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b="1" dirty="0"/>
              <a:t>ПАЗАРЕН ДЯЛ</a:t>
            </a:r>
          </a:p>
          <a:p>
            <a:pPr algn="ctr">
              <a:lnSpc>
                <a:spcPct val="150000"/>
              </a:lnSpc>
            </a:pPr>
            <a:r>
              <a:rPr lang="en-US" sz="1600" b="1" dirty="0"/>
              <a:t>0,5%</a:t>
            </a:r>
            <a:endParaRPr lang="bg-BG" sz="16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56AD55-EC3D-C006-9B3D-726D39C67AD5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521890" y="2843275"/>
            <a:ext cx="648653" cy="544119"/>
          </a:xfrm>
          <a:prstGeom prst="line">
            <a:avLst/>
          </a:prstGeom>
          <a:ln w="38100">
            <a:solidFill>
              <a:srgbClr val="7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004D3F-5BFA-8529-8431-66424C615036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5521890" y="2267625"/>
            <a:ext cx="648653" cy="575650"/>
          </a:xfrm>
          <a:prstGeom prst="line">
            <a:avLst/>
          </a:prstGeom>
          <a:ln w="38100">
            <a:solidFill>
              <a:srgbClr val="7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41B311-4CF1-6FD2-42D0-E11CDF74E22F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541968" y="4507162"/>
            <a:ext cx="628575" cy="556436"/>
          </a:xfrm>
          <a:prstGeom prst="line">
            <a:avLst/>
          </a:prstGeom>
          <a:ln w="38100">
            <a:solidFill>
              <a:srgbClr val="7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6D0172-504B-E724-8D6D-638E177DFA26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5541968" y="5063598"/>
            <a:ext cx="628575" cy="563333"/>
          </a:xfrm>
          <a:prstGeom prst="line">
            <a:avLst/>
          </a:prstGeom>
          <a:ln w="38100">
            <a:solidFill>
              <a:srgbClr val="7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0BED38-AFB1-684B-D467-4E826A65D022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7893239" y="3940475"/>
            <a:ext cx="648653" cy="566687"/>
          </a:xfrm>
          <a:prstGeom prst="line">
            <a:avLst/>
          </a:prstGeom>
          <a:ln w="38100">
            <a:solidFill>
              <a:srgbClr val="7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199316-7A64-8BFE-EC4B-BCDC88F47F77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7893239" y="4507162"/>
            <a:ext cx="648653" cy="556436"/>
          </a:xfrm>
          <a:prstGeom prst="line">
            <a:avLst/>
          </a:prstGeom>
          <a:ln w="38100">
            <a:solidFill>
              <a:srgbClr val="7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815933-EC0F-A0F0-C842-7FF03022534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53450" y="2843275"/>
            <a:ext cx="545744" cy="1140171"/>
          </a:xfrm>
          <a:prstGeom prst="line">
            <a:avLst/>
          </a:prstGeom>
          <a:ln w="38100">
            <a:solidFill>
              <a:srgbClr val="7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3EF364-4225-D49E-F577-9EA1217BEB70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253450" y="3983446"/>
            <a:ext cx="565822" cy="1080152"/>
          </a:xfrm>
          <a:prstGeom prst="line">
            <a:avLst/>
          </a:prstGeom>
          <a:ln w="38100">
            <a:solidFill>
              <a:srgbClr val="7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6098360-7D56-F975-40BC-7A40F47CE6C7}"/>
              </a:ext>
            </a:extLst>
          </p:cNvPr>
          <p:cNvSpPr txBox="1"/>
          <p:nvPr/>
        </p:nvSpPr>
        <p:spPr>
          <a:xfrm>
            <a:off x="7244586" y="1897068"/>
            <a:ext cx="4157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ГОДИШЕН</a:t>
            </a:r>
          </a:p>
          <a:p>
            <a:pPr algn="ctr"/>
            <a:r>
              <a:rPr lang="bg-BG" sz="28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ОТЧЕТ</a:t>
            </a:r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8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876D75-A763-9149-6464-9B1968CE11F9}"/>
              </a:ext>
            </a:extLst>
          </p:cNvPr>
          <p:cNvSpPr/>
          <p:nvPr/>
        </p:nvSpPr>
        <p:spPr>
          <a:xfrm>
            <a:off x="3871779" y="718897"/>
            <a:ext cx="4303059" cy="777201"/>
          </a:xfrm>
          <a:prstGeom prst="roundRect">
            <a:avLst/>
          </a:prstGeom>
          <a:solidFill>
            <a:srgbClr val="572035"/>
          </a:solidFill>
          <a:ln>
            <a:solidFill>
              <a:srgbClr val="7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A9CB5-FF1C-91CC-3B50-27AFA5DAA960}"/>
              </a:ext>
            </a:extLst>
          </p:cNvPr>
          <p:cNvSpPr txBox="1"/>
          <p:nvPr/>
        </p:nvSpPr>
        <p:spPr>
          <a:xfrm>
            <a:off x="4017159" y="783092"/>
            <a:ext cx="415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CLIMATE IMPACT</a:t>
            </a:r>
            <a:endParaRPr lang="en-US" sz="24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449E3-2FF0-E979-88F2-94BDFCF58A43}"/>
              </a:ext>
            </a:extLst>
          </p:cNvPr>
          <p:cNvSpPr txBox="1"/>
          <p:nvPr/>
        </p:nvSpPr>
        <p:spPr>
          <a:xfrm>
            <a:off x="1504080" y="1768024"/>
            <a:ext cx="918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>
                <a:solidFill>
                  <a:schemeClr val="bg1"/>
                </a:solidFill>
                <a:effectLst>
                  <a:glow rad="228600">
                    <a:srgbClr val="5C1E35"/>
                  </a:glow>
                </a:effectLst>
              </a:rPr>
              <a:t>НАМАЛЯВАНЕ ПОТРЕБЛЕНИЕТО НА ВОДА И ПЕСТИЦИДИ</a:t>
            </a:r>
            <a:endParaRPr lang="en-US" sz="2800" b="1" dirty="0">
              <a:solidFill>
                <a:schemeClr val="bg1"/>
              </a:solidFill>
              <a:effectLst>
                <a:glow rad="228600">
                  <a:srgbClr val="5C1E35"/>
                </a:glow>
              </a:effectLst>
              <a:latin typeface="Avenir Next LT Pro" panose="020B0504020202020204" pitchFamily="34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10AC63-B276-32F5-C8B4-81A3716CC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929440"/>
              </p:ext>
            </p:extLst>
          </p:nvPr>
        </p:nvGraphicFramePr>
        <p:xfrm>
          <a:off x="2032000" y="2368214"/>
          <a:ext cx="8128000" cy="380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80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876D75-A763-9149-6464-9B1968CE11F9}"/>
              </a:ext>
            </a:extLst>
          </p:cNvPr>
          <p:cNvSpPr/>
          <p:nvPr/>
        </p:nvSpPr>
        <p:spPr>
          <a:xfrm>
            <a:off x="3683727" y="756997"/>
            <a:ext cx="4538795" cy="777201"/>
          </a:xfrm>
          <a:prstGeom prst="roundRect">
            <a:avLst/>
          </a:prstGeom>
          <a:solidFill>
            <a:srgbClr val="572035"/>
          </a:solidFill>
          <a:ln>
            <a:solidFill>
              <a:srgbClr val="7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A9CB5-FF1C-91CC-3B50-27AFA5DAA960}"/>
              </a:ext>
            </a:extLst>
          </p:cNvPr>
          <p:cNvSpPr txBox="1"/>
          <p:nvPr/>
        </p:nvSpPr>
        <p:spPr>
          <a:xfrm>
            <a:off x="3829107" y="821192"/>
            <a:ext cx="439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THE DREAM TEAM</a:t>
            </a:r>
            <a:endParaRPr lang="en-US" sz="24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D2924-E9F5-E0F0-C9A2-801FC9948003}"/>
              </a:ext>
            </a:extLst>
          </p:cNvPr>
          <p:cNvSpPr txBox="1"/>
          <p:nvPr/>
        </p:nvSpPr>
        <p:spPr>
          <a:xfrm>
            <a:off x="1749090" y="4448860"/>
            <a:ext cx="252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ЦВЕТАН СЕМЕРДЖИЕВ</a:t>
            </a:r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77306-CC95-E2C2-2293-E4290FE692D9}"/>
              </a:ext>
            </a:extLst>
          </p:cNvPr>
          <p:cNvSpPr txBox="1"/>
          <p:nvPr/>
        </p:nvSpPr>
        <p:spPr>
          <a:xfrm>
            <a:off x="4870282" y="4448860"/>
            <a:ext cx="252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ИВАЙЛО БЕНЧЕВ</a:t>
            </a:r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3E743-08EA-90F1-210B-91265BB61D34}"/>
              </a:ext>
            </a:extLst>
          </p:cNvPr>
          <p:cNvSpPr txBox="1"/>
          <p:nvPr/>
        </p:nvSpPr>
        <p:spPr>
          <a:xfrm>
            <a:off x="7905750" y="4448860"/>
            <a:ext cx="252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НИКОЛАЙ СИНОРОВ</a:t>
            </a:r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AED8F-0E2A-4E65-0E56-103C60F61973}"/>
              </a:ext>
            </a:extLst>
          </p:cNvPr>
          <p:cNvSpPr txBox="1"/>
          <p:nvPr/>
        </p:nvSpPr>
        <p:spPr>
          <a:xfrm>
            <a:off x="3187616" y="4958876"/>
            <a:ext cx="58167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bg-BG" b="1" dirty="0">
                <a:solidFill>
                  <a:schemeClr val="bg1"/>
                </a:solidFill>
                <a:effectLst>
                  <a:glow rad="228600">
                    <a:srgbClr val="5C1E35"/>
                  </a:glow>
                </a:effectLst>
              </a:rPr>
              <a:t>РАЗШИРЯВАНЕ НА ПРОДУКТОВАТА ГАМА ОТ СЕНЗОРИ</a:t>
            </a:r>
          </a:p>
          <a:p>
            <a:pPr marL="1800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bg-BG" b="1" dirty="0">
                <a:solidFill>
                  <a:schemeClr val="bg1"/>
                </a:solidFill>
                <a:effectLst>
                  <a:glow rad="228600">
                    <a:srgbClr val="5C1E35"/>
                  </a:glow>
                </a:effectLst>
                <a:latin typeface="Avenir Next LT Pro" panose="020B0504020202020204" pitchFamily="34" charset="0"/>
              </a:rPr>
              <a:t>РАЗШИРЯВАНЕ НА БИЗНЕСА – ДОСТАВКИ ЗА ГЪРЦИЯ</a:t>
            </a:r>
          </a:p>
          <a:p>
            <a:pPr marL="1800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bg-BG" b="1" dirty="0">
                <a:solidFill>
                  <a:schemeClr val="bg1"/>
                </a:solidFill>
                <a:effectLst>
                  <a:glow rad="228600">
                    <a:srgbClr val="5C1E35"/>
                  </a:glow>
                </a:effectLst>
                <a:latin typeface="Avenir Next LT Pro" panose="020B0504020202020204" pitchFamily="34" charset="0"/>
              </a:rPr>
              <a:t>100 МЛН. ПРИХОДИ ЗА СЛЕДВАЩИТЕ 5 ГОДИНИ</a:t>
            </a:r>
            <a:endParaRPr lang="en-US" b="1" dirty="0">
              <a:solidFill>
                <a:schemeClr val="bg1"/>
              </a:solidFill>
              <a:effectLst>
                <a:glow rad="228600">
                  <a:srgbClr val="5C1E35"/>
                </a:glow>
              </a:effectLst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0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149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Цветан Семерджиев</dc:creator>
  <cp:lastModifiedBy>Цветан Семерджиев</cp:lastModifiedBy>
  <cp:revision>23</cp:revision>
  <dcterms:created xsi:type="dcterms:W3CDTF">2022-11-24T19:29:59Z</dcterms:created>
  <dcterms:modified xsi:type="dcterms:W3CDTF">2022-11-25T08:18:12Z</dcterms:modified>
</cp:coreProperties>
</file>