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5" name="Shape 1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3" name="Shape 1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6" name="Shape 1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Shape 1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1" name="Shape 1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3" name="Shape 1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4" name="Shape 1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6" name="Shape 1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3" name="Shape 1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029199" cy="587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0" y="4483100"/>
            <a:ext cx="4122736" cy="2368550"/>
          </a:xfrm>
          <a:custGeom>
            <a:pathLst>
              <a:path extrusionOk="0" h="120000" w="120000">
                <a:moveTo>
                  <a:pt x="0" y="39329"/>
                </a:moveTo>
                <a:cubicBezTo>
                  <a:pt x="11413" y="53967"/>
                  <a:pt x="29202" y="73994"/>
                  <a:pt x="61363" y="67560"/>
                </a:cubicBezTo>
                <a:cubicBezTo>
                  <a:pt x="93523" y="61126"/>
                  <a:pt x="109048" y="10536"/>
                  <a:pt x="114963" y="0"/>
                </a:cubicBezTo>
                <a:cubicBezTo>
                  <a:pt x="120000" y="4262"/>
                  <a:pt x="82803" y="85898"/>
                  <a:pt x="79106" y="90402"/>
                </a:cubicBezTo>
                <a:cubicBezTo>
                  <a:pt x="75410" y="94906"/>
                  <a:pt x="42556" y="115093"/>
                  <a:pt x="29387" y="119999"/>
                </a:cubicBezTo>
                <a:lnTo>
                  <a:pt x="46" y="119999"/>
                </a:lnTo>
                <a:lnTo>
                  <a:pt x="0" y="39329"/>
                </a:lnTo>
                <a:close/>
              </a:path>
            </a:pathLst>
          </a:custGeom>
          <a:gradFill>
            <a:gsLst>
              <a:gs pos="0">
                <a:schemeClr val="hlink"/>
              </a:gs>
              <a:gs pos="100000">
                <a:srgbClr val="1C545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-12700" y="4149725"/>
            <a:ext cx="4152899" cy="270827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79052"/>
                </a:lnTo>
                <a:cubicBezTo>
                  <a:pt x="91304" y="104075"/>
                  <a:pt x="112686" y="21611"/>
                  <a:pt x="120000" y="0"/>
                </a:cubicBezTo>
                <a:lnTo>
                  <a:pt x="99456" y="58720"/>
                </a:lnTo>
                <a:cubicBezTo>
                  <a:pt x="75372" y="93483"/>
                  <a:pt x="59906" y="103507"/>
                  <a:pt x="29580" y="12000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914E1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271711" y="-9525"/>
            <a:ext cx="6892925" cy="6880225"/>
          </a:xfrm>
          <a:custGeom>
            <a:pathLst>
              <a:path extrusionOk="0" h="120000" w="120000">
                <a:moveTo>
                  <a:pt x="4071" y="0"/>
                </a:moveTo>
                <a:lnTo>
                  <a:pt x="15433" y="5333"/>
                </a:lnTo>
                <a:lnTo>
                  <a:pt x="25942" y="13846"/>
                </a:lnTo>
                <a:lnTo>
                  <a:pt x="33590" y="26725"/>
                </a:lnTo>
                <a:lnTo>
                  <a:pt x="38872" y="45048"/>
                </a:lnTo>
                <a:lnTo>
                  <a:pt x="35488" y="73514"/>
                </a:lnTo>
                <a:lnTo>
                  <a:pt x="0" y="120000"/>
                </a:lnTo>
                <a:lnTo>
                  <a:pt x="119642" y="120000"/>
                </a:lnTo>
                <a:lnTo>
                  <a:pt x="120000" y="193"/>
                </a:lnTo>
                <a:lnTo>
                  <a:pt x="407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674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429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x="4724400" y="2362200"/>
            <a:ext cx="42671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5486400" y="5715000"/>
            <a:ext cx="32766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b="1" i="1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Въпроси 10, 11, 12</a:t>
            </a:r>
          </a:p>
        </p:txBody>
      </p:sp>
      <p:sp>
        <p:nvSpPr>
          <p:cNvPr id="27" name="Shape 27"/>
          <p:cNvSpPr/>
          <p:nvPr/>
        </p:nvSpPr>
        <p:spPr>
          <a:xfrm>
            <a:off x="4284662" y="3933825"/>
            <a:ext cx="4875212" cy="431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Shape 28"/>
          <p:cNvCxnSpPr/>
          <p:nvPr/>
        </p:nvCxnSpPr>
        <p:spPr>
          <a:xfrm>
            <a:off x="4284662" y="3933825"/>
            <a:ext cx="4859336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" name="Shape 29"/>
          <p:cNvCxnSpPr/>
          <p:nvPr/>
        </p:nvCxnSpPr>
        <p:spPr>
          <a:xfrm>
            <a:off x="4284662" y="4365625"/>
            <a:ext cx="4859336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" name="Shape 30"/>
          <p:cNvSpPr/>
          <p:nvPr/>
        </p:nvSpPr>
        <p:spPr>
          <a:xfrm>
            <a:off x="965200" y="-11112"/>
            <a:ext cx="3822700" cy="6881812"/>
          </a:xfrm>
          <a:custGeom>
            <a:pathLst>
              <a:path extrusionOk="0" h="120000" w="120000">
                <a:moveTo>
                  <a:pt x="42757" y="0"/>
                </a:moveTo>
                <a:cubicBezTo>
                  <a:pt x="100664" y="7474"/>
                  <a:pt x="120000" y="45148"/>
                  <a:pt x="98870" y="71501"/>
                </a:cubicBezTo>
                <a:cubicBezTo>
                  <a:pt x="77740" y="97854"/>
                  <a:pt x="43853" y="110062"/>
                  <a:pt x="0" y="119778"/>
                </a:cubicBezTo>
                <a:lnTo>
                  <a:pt x="60199" y="120000"/>
                </a:lnTo>
                <a:cubicBezTo>
                  <a:pt x="75747" y="112913"/>
                  <a:pt x="106843" y="92539"/>
                  <a:pt x="113222" y="71058"/>
                </a:cubicBezTo>
                <a:cubicBezTo>
                  <a:pt x="119601" y="49577"/>
                  <a:pt x="113521" y="11598"/>
                  <a:pt x="49734" y="83"/>
                </a:cubicBezTo>
                <a:lnTo>
                  <a:pt x="42757" y="0"/>
                </a:lnTo>
                <a:close/>
              </a:path>
            </a:pathLst>
          </a:custGeom>
          <a:gradFill>
            <a:gsLst>
              <a:gs pos="0">
                <a:srgbClr val="E9F1E2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4724400" y="3962400"/>
            <a:ext cx="4190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85800" y="228600"/>
            <a:ext cx="78485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3756025" y="6551612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-1586" y="6413500"/>
            <a:ext cx="4205287" cy="444500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100158" y="106285"/>
                  <a:pt x="93363" y="105428"/>
                  <a:pt x="60566" y="78857"/>
                </a:cubicBezTo>
                <a:cubicBezTo>
                  <a:pt x="27633" y="52714"/>
                  <a:pt x="407" y="0"/>
                  <a:pt x="45" y="0"/>
                </a:cubicBezTo>
                <a:lnTo>
                  <a:pt x="0" y="119571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4932362" y="6337300"/>
            <a:ext cx="4211637" cy="5207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9359" y="108658"/>
                  <a:pt x="27681" y="104268"/>
                  <a:pt x="59751" y="81951"/>
                </a:cubicBezTo>
                <a:cubicBezTo>
                  <a:pt x="91865" y="59634"/>
                  <a:pt x="117376" y="10609"/>
                  <a:pt x="120000" y="0"/>
                </a:cubicBez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4978400" y="800100"/>
            <a:ext cx="4165600" cy="444500"/>
          </a:xfrm>
          <a:custGeom>
            <a:pathLst>
              <a:path extrusionOk="0" h="120000" w="120000">
                <a:moveTo>
                  <a:pt x="0" y="3428"/>
                </a:moveTo>
                <a:cubicBezTo>
                  <a:pt x="20030" y="17142"/>
                  <a:pt x="25792" y="25285"/>
                  <a:pt x="58902" y="51428"/>
                </a:cubicBezTo>
                <a:cubicBezTo>
                  <a:pt x="92149" y="77571"/>
                  <a:pt x="119634" y="120000"/>
                  <a:pt x="120000" y="120000"/>
                </a:cubicBezTo>
                <a:lnTo>
                  <a:pt x="120000" y="0"/>
                </a:lnTo>
                <a:lnTo>
                  <a:pt x="0" y="34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8127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cubicBezTo>
                  <a:pt x="115708" y="8671"/>
                  <a:pt x="78333" y="34453"/>
                  <a:pt x="58416" y="31406"/>
                </a:cubicBezTo>
                <a:cubicBezTo>
                  <a:pt x="38500" y="28359"/>
                  <a:pt x="12125" y="22734"/>
                  <a:pt x="0" y="2109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rgbClr val="0B1C71"/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3756025" y="6551612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685800" y="228600"/>
            <a:ext cx="78485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 flipH="1">
            <a:off x="0" y="793750"/>
            <a:ext cx="3635374" cy="444500"/>
          </a:xfrm>
          <a:custGeom>
            <a:pathLst>
              <a:path extrusionOk="0" h="120000" w="120000">
                <a:moveTo>
                  <a:pt x="0" y="6857"/>
                </a:moveTo>
                <a:cubicBezTo>
                  <a:pt x="20152" y="20571"/>
                  <a:pt x="23931" y="18428"/>
                  <a:pt x="57251" y="44571"/>
                </a:cubicBezTo>
                <a:cubicBezTo>
                  <a:pt x="90687" y="70714"/>
                  <a:pt x="117251" y="107571"/>
                  <a:pt x="120000" y="120000"/>
                </a:cubicBezTo>
                <a:lnTo>
                  <a:pt x="120000" y="0"/>
                </a:lnTo>
                <a:lnTo>
                  <a:pt x="0" y="685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Relationship Id="rId4" Type="http://schemas.openxmlformats.org/officeDocument/2006/relationships/image" Target="../media/image14.png"/><Relationship Id="rId10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648200" y="1828800"/>
            <a:ext cx="42671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 на материалите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724400" y="3962400"/>
            <a:ext cx="4190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2819400" y="914400"/>
            <a:ext cx="35052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1.3. Собствена проводимост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757361" y="188911"/>
            <a:ext cx="563403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Собствени полупроводници</a:t>
            </a:r>
          </a:p>
        </p:txBody>
      </p:sp>
      <p:grpSp>
        <p:nvGrpSpPr>
          <p:cNvPr id="491" name="Shape 491"/>
          <p:cNvGrpSpPr/>
          <p:nvPr/>
        </p:nvGrpSpPr>
        <p:grpSpPr>
          <a:xfrm>
            <a:off x="685799" y="1981199"/>
            <a:ext cx="3000375" cy="1933575"/>
            <a:chOff x="1523999" y="1981199"/>
            <a:chExt cx="3000375" cy="1933575"/>
          </a:xfrm>
        </p:grpSpPr>
        <p:grpSp>
          <p:nvGrpSpPr>
            <p:cNvPr id="492" name="Shape 492"/>
            <p:cNvGrpSpPr/>
            <p:nvPr/>
          </p:nvGrpSpPr>
          <p:grpSpPr>
            <a:xfrm rot="-5400000">
              <a:off x="1695449" y="2576512"/>
              <a:ext cx="381000" cy="130175"/>
              <a:chOff x="2295524" y="2667000"/>
              <a:chExt cx="381000" cy="130175"/>
            </a:xfrm>
          </p:grpSpPr>
          <p:cxnSp>
            <p:nvCxnSpPr>
              <p:cNvPr id="493" name="Shape 493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94" name="Shape 494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495" name="Shape 495"/>
            <p:cNvCxnSpPr/>
            <p:nvPr/>
          </p:nvCxnSpPr>
          <p:spPr>
            <a:xfrm rot="10800000">
              <a:off x="1885950" y="19811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96" name="Shape 496"/>
            <p:cNvCxnSpPr/>
            <p:nvPr/>
          </p:nvCxnSpPr>
          <p:spPr>
            <a:xfrm rot="10800000">
              <a:off x="2493961" y="19811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97" name="Shape 497"/>
            <p:cNvCxnSpPr/>
            <p:nvPr/>
          </p:nvCxnSpPr>
          <p:spPr>
            <a:xfrm rot="10800000">
              <a:off x="3103561" y="19811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498" name="Shape 498"/>
            <p:cNvGrpSpPr/>
            <p:nvPr/>
          </p:nvGrpSpPr>
          <p:grpSpPr>
            <a:xfrm>
              <a:off x="1523999" y="2209800"/>
              <a:ext cx="1936750" cy="265111"/>
              <a:chOff x="1828799" y="2590800"/>
              <a:chExt cx="1936750" cy="265111"/>
            </a:xfrm>
          </p:grpSpPr>
          <p:sp>
            <p:nvSpPr>
              <p:cNvPr id="499" name="Shape 499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0" name="Shape 500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501" name="Shape 501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02" name="Shape 502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03" name="Shape 503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4" name="Shape 504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505" name="Shape 505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06" name="Shape 506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07" name="Shape 507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8" name="Shape 508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09" name="Shape 509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510" name="Shape 510"/>
            <p:cNvGrpSpPr/>
            <p:nvPr/>
          </p:nvGrpSpPr>
          <p:grpSpPr>
            <a:xfrm rot="-5400000">
              <a:off x="2305049" y="2579687"/>
              <a:ext cx="381000" cy="130175"/>
              <a:chOff x="2295524" y="2667000"/>
              <a:chExt cx="381000" cy="130175"/>
            </a:xfrm>
          </p:grpSpPr>
          <p:cxnSp>
            <p:nvCxnSpPr>
              <p:cNvPr id="511" name="Shape 511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12" name="Shape 512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513" name="Shape 513"/>
            <p:cNvCxnSpPr/>
            <p:nvPr/>
          </p:nvCxnSpPr>
          <p:spPr>
            <a:xfrm>
              <a:off x="3168650" y="2452686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14" name="Shape 514"/>
            <p:cNvSpPr/>
            <p:nvPr/>
          </p:nvSpPr>
          <p:spPr>
            <a:xfrm>
              <a:off x="1752600" y="281305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5" name="Shape 515"/>
            <p:cNvCxnSpPr/>
            <p:nvPr/>
          </p:nvCxnSpPr>
          <p:spPr>
            <a:xfrm>
              <a:off x="2190749" y="2690811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16" name="Shape 516"/>
            <p:cNvCxnSpPr/>
            <p:nvPr/>
          </p:nvCxnSpPr>
          <p:spPr>
            <a:xfrm>
              <a:off x="2190749" y="2820986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17" name="Shape 517"/>
            <p:cNvSpPr/>
            <p:nvPr/>
          </p:nvSpPr>
          <p:spPr>
            <a:xfrm>
              <a:off x="2362200" y="281305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8" name="Shape 518"/>
            <p:cNvCxnSpPr/>
            <p:nvPr/>
          </p:nvCxnSpPr>
          <p:spPr>
            <a:xfrm>
              <a:off x="2800349" y="2820986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19" name="Shape 519"/>
            <p:cNvSpPr/>
            <p:nvPr/>
          </p:nvSpPr>
          <p:spPr>
            <a:xfrm>
              <a:off x="2971800" y="281305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0" name="Shape 520"/>
            <p:cNvCxnSpPr/>
            <p:nvPr/>
          </p:nvCxnSpPr>
          <p:spPr>
            <a:xfrm>
              <a:off x="1638299" y="28320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21" name="Shape 521"/>
            <p:cNvCxnSpPr/>
            <p:nvPr/>
          </p:nvCxnSpPr>
          <p:spPr>
            <a:xfrm>
              <a:off x="3346449" y="28320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522" name="Shape 522"/>
            <p:cNvGrpSpPr/>
            <p:nvPr/>
          </p:nvGrpSpPr>
          <p:grpSpPr>
            <a:xfrm>
              <a:off x="1527174" y="3425825"/>
              <a:ext cx="1936750" cy="265111"/>
              <a:chOff x="1828799" y="2590800"/>
              <a:chExt cx="1936750" cy="265111"/>
            </a:xfrm>
          </p:grpSpPr>
          <p:sp>
            <p:nvSpPr>
              <p:cNvPr id="523" name="Shape 523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4" name="Shape 524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525" name="Shape 525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26" name="Shape 526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27" name="Shape 527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8" name="Shape 528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529" name="Shape 529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30" name="Shape 530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31" name="Shape 531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2" name="Shape 532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33" name="Shape 533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534" name="Shape 534"/>
            <p:cNvGrpSpPr/>
            <p:nvPr/>
          </p:nvGrpSpPr>
          <p:grpSpPr>
            <a:xfrm rot="-5400000">
              <a:off x="1697037" y="3186112"/>
              <a:ext cx="381000" cy="130175"/>
              <a:chOff x="2295524" y="2667000"/>
              <a:chExt cx="381000" cy="130175"/>
            </a:xfrm>
          </p:grpSpPr>
          <p:cxnSp>
            <p:nvCxnSpPr>
              <p:cNvPr id="535" name="Shape 535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36" name="Shape 536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537" name="Shape 537"/>
            <p:cNvGrpSpPr/>
            <p:nvPr/>
          </p:nvGrpSpPr>
          <p:grpSpPr>
            <a:xfrm rot="-5400000">
              <a:off x="2306637" y="3189287"/>
              <a:ext cx="381000" cy="130175"/>
              <a:chOff x="2295524" y="2667000"/>
              <a:chExt cx="381000" cy="130175"/>
            </a:xfrm>
          </p:grpSpPr>
          <p:cxnSp>
            <p:nvCxnSpPr>
              <p:cNvPr id="538" name="Shape 538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39" name="Shape 539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540" name="Shape 540"/>
            <p:cNvGrpSpPr/>
            <p:nvPr/>
          </p:nvGrpSpPr>
          <p:grpSpPr>
            <a:xfrm rot="-5400000">
              <a:off x="2916237" y="3189287"/>
              <a:ext cx="381000" cy="130175"/>
              <a:chOff x="2295524" y="2667000"/>
              <a:chExt cx="381000" cy="130175"/>
            </a:xfrm>
          </p:grpSpPr>
          <p:cxnSp>
            <p:nvCxnSpPr>
              <p:cNvPr id="541" name="Shape 541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42" name="Shape 542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543" name="Shape 543"/>
            <p:cNvCxnSpPr/>
            <p:nvPr/>
          </p:nvCxnSpPr>
          <p:spPr>
            <a:xfrm rot="10800000">
              <a:off x="1892300" y="36861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44" name="Shape 544"/>
            <p:cNvCxnSpPr/>
            <p:nvPr/>
          </p:nvCxnSpPr>
          <p:spPr>
            <a:xfrm rot="10800000">
              <a:off x="2508250" y="36861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45" name="Shape 545"/>
            <p:cNvCxnSpPr/>
            <p:nvPr/>
          </p:nvCxnSpPr>
          <p:spPr>
            <a:xfrm rot="10800000">
              <a:off x="3121025" y="36861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46" name="Shape 546"/>
            <p:cNvCxnSpPr/>
            <p:nvPr/>
          </p:nvCxnSpPr>
          <p:spPr>
            <a:xfrm>
              <a:off x="2803524" y="2690811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547" name="Shape 547"/>
            <p:cNvGrpSpPr/>
            <p:nvPr/>
          </p:nvGrpSpPr>
          <p:grpSpPr>
            <a:xfrm>
              <a:off x="2590800" y="2387600"/>
              <a:ext cx="309561" cy="366711"/>
              <a:chOff x="3675062" y="2159000"/>
              <a:chExt cx="309561" cy="366711"/>
            </a:xfrm>
          </p:grpSpPr>
          <p:sp>
            <p:nvSpPr>
              <p:cNvPr id="548" name="Shape 548"/>
              <p:cNvSpPr/>
              <p:nvPr/>
            </p:nvSpPr>
            <p:spPr>
              <a:xfrm>
                <a:off x="3748087" y="2314575"/>
                <a:ext cx="136524" cy="136524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Shape 549"/>
              <p:cNvSpPr txBox="1"/>
              <p:nvPr/>
            </p:nvSpPr>
            <p:spPr>
              <a:xfrm>
                <a:off x="3675062" y="2159000"/>
                <a:ext cx="30956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  <p:sp>
          <p:nvSpPr>
            <p:cNvPr id="550" name="Shape 550"/>
            <p:cNvSpPr/>
            <p:nvPr/>
          </p:nvSpPr>
          <p:spPr>
            <a:xfrm>
              <a:off x="2743200" y="2608261"/>
              <a:ext cx="269874" cy="287337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5882" y="3977"/>
                    <a:pt x="53647" y="4640"/>
                    <a:pt x="33882" y="24530"/>
                  </a:cubicBezTo>
                  <a:cubicBezTo>
                    <a:pt x="14117" y="44419"/>
                    <a:pt x="8470" y="80220"/>
                    <a:pt x="0" y="120000"/>
                  </a:cubicBezTo>
                </a:path>
              </a:pathLst>
            </a:custGeom>
            <a:noFill/>
            <a:ln cap="flat" cmpd="sng" w="25400">
              <a:solidFill>
                <a:srgbClr val="66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971800" y="2555875"/>
              <a:ext cx="155574" cy="15557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552" name="Shape 552"/>
            <p:cNvSpPr txBox="1"/>
            <p:nvPr/>
          </p:nvSpPr>
          <p:spPr>
            <a:xfrm>
              <a:off x="3260725" y="2322511"/>
              <a:ext cx="126365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Валентен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електрон</a:t>
              </a:r>
            </a:p>
          </p:txBody>
        </p:sp>
      </p:grpSp>
      <p:sp>
        <p:nvSpPr>
          <p:cNvPr id="553" name="Shape 553"/>
          <p:cNvSpPr txBox="1"/>
          <p:nvPr/>
        </p:nvSpPr>
        <p:spPr>
          <a:xfrm>
            <a:off x="3810000" y="1447800"/>
            <a:ext cx="5257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N-проводимост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насочено движение на свободни електрони. 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810000" y="2133600"/>
            <a:ext cx="5257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P-проводимост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насочено движение на дупки. 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3810000" y="2895600"/>
            <a:ext cx="5257799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Насоченото движение на дупките в кристала физически се осъществява чрез движение на валентните електрони от съседни ковалентни връзки.</a:t>
            </a:r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811" y="4464050"/>
            <a:ext cx="5335587" cy="54768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Shape 557"/>
          <p:cNvSpPr txBox="1"/>
          <p:nvPr/>
        </p:nvSpPr>
        <p:spPr>
          <a:xfrm>
            <a:off x="1090612" y="5195887"/>
            <a:ext cx="75549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подвижност на електроните,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подвижност на дупките.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52400" y="5881687"/>
            <a:ext cx="8915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Проводимост, получена от светлинно облъчване, се нарича </a:t>
            </a:r>
            <a:r>
              <a:rPr b="0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фотопроводимост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2286000" y="914400"/>
            <a:ext cx="4419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Основни свойства и видове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533400" y="1931986"/>
            <a:ext cx="8077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Примесни ПП – материали със значително количество строго контролирани примеси (като количество и чистота). 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533400" y="2973386"/>
            <a:ext cx="8077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тях се проявя примесна проводимост. 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533400" y="4038600"/>
            <a:ext cx="8077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Примесите се разделят на </a:t>
            </a: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донорни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акцепторни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зависимост от валенността на примесния елемент.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2628900" y="990600"/>
            <a:ext cx="38862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2.1.1. Донорни полупроводници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152400" y="1447800"/>
            <a:ext cx="7467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Донорни примеси – увеличават електроните в свободната зона. 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76200" y="1828800"/>
            <a:ext cx="84582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ПП от ІV валентност – елементи от V валентност (P, As и др.).</a:t>
            </a:r>
          </a:p>
        </p:txBody>
      </p:sp>
      <p:grpSp>
        <p:nvGrpSpPr>
          <p:cNvPr id="578" name="Shape 578"/>
          <p:cNvGrpSpPr/>
          <p:nvPr/>
        </p:nvGrpSpPr>
        <p:grpSpPr>
          <a:xfrm>
            <a:off x="1168400" y="2643186"/>
            <a:ext cx="2641600" cy="2420938"/>
            <a:chOff x="822325" y="2795586"/>
            <a:chExt cx="2641600" cy="2420938"/>
          </a:xfrm>
        </p:grpSpPr>
        <p:grpSp>
          <p:nvGrpSpPr>
            <p:cNvPr id="579" name="Shape 579"/>
            <p:cNvGrpSpPr/>
            <p:nvPr/>
          </p:nvGrpSpPr>
          <p:grpSpPr>
            <a:xfrm rot="-5400000">
              <a:off x="1695449" y="3878262"/>
              <a:ext cx="381000" cy="130175"/>
              <a:chOff x="2295524" y="2667000"/>
              <a:chExt cx="381000" cy="130175"/>
            </a:xfrm>
          </p:grpSpPr>
          <p:cxnSp>
            <p:nvCxnSpPr>
              <p:cNvPr id="580" name="Shape 580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81" name="Shape 581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582" name="Shape 582"/>
            <p:cNvCxnSpPr/>
            <p:nvPr/>
          </p:nvCxnSpPr>
          <p:spPr>
            <a:xfrm rot="10800000">
              <a:off x="1885950" y="32829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83" name="Shape 583"/>
            <p:cNvCxnSpPr/>
            <p:nvPr/>
          </p:nvCxnSpPr>
          <p:spPr>
            <a:xfrm rot="10800000">
              <a:off x="2493961" y="32829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84" name="Shape 584"/>
            <p:cNvCxnSpPr/>
            <p:nvPr/>
          </p:nvCxnSpPr>
          <p:spPr>
            <a:xfrm rot="10800000">
              <a:off x="3103561" y="32829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585" name="Shape 585"/>
            <p:cNvGrpSpPr/>
            <p:nvPr/>
          </p:nvGrpSpPr>
          <p:grpSpPr>
            <a:xfrm>
              <a:off x="1523999" y="3511550"/>
              <a:ext cx="1936750" cy="265111"/>
              <a:chOff x="1828799" y="2590800"/>
              <a:chExt cx="1936750" cy="265111"/>
            </a:xfrm>
          </p:grpSpPr>
          <p:sp>
            <p:nvSpPr>
              <p:cNvPr id="586" name="Shape 586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7" name="Shape 587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588" name="Shape 588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Shape 589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0" name="Shape 590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1" name="Shape 591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592" name="Shape 592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93" name="Shape 593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4" name="Shape 594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5" name="Shape 595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96" name="Shape 596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597" name="Shape 597"/>
            <p:cNvGrpSpPr/>
            <p:nvPr/>
          </p:nvGrpSpPr>
          <p:grpSpPr>
            <a:xfrm rot="-5400000">
              <a:off x="2305049" y="3881437"/>
              <a:ext cx="381000" cy="130175"/>
              <a:chOff x="2295524" y="2667000"/>
              <a:chExt cx="381000" cy="130175"/>
            </a:xfrm>
          </p:grpSpPr>
          <p:cxnSp>
            <p:nvCxnSpPr>
              <p:cNvPr id="598" name="Shape 598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99" name="Shape 599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600" name="Shape 600"/>
            <p:cNvGrpSpPr/>
            <p:nvPr/>
          </p:nvGrpSpPr>
          <p:grpSpPr>
            <a:xfrm rot="-5400000">
              <a:off x="2914649" y="3881437"/>
              <a:ext cx="381000" cy="130175"/>
              <a:chOff x="2295524" y="2667000"/>
              <a:chExt cx="381000" cy="130175"/>
            </a:xfrm>
          </p:grpSpPr>
          <p:cxnSp>
            <p:nvCxnSpPr>
              <p:cNvPr id="601" name="Shape 601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02" name="Shape 602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603" name="Shape 603"/>
            <p:cNvSpPr/>
            <p:nvPr/>
          </p:nvSpPr>
          <p:spPr>
            <a:xfrm>
              <a:off x="1752600" y="411480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4" name="Shape 604"/>
            <p:cNvGrpSpPr/>
            <p:nvPr/>
          </p:nvGrpSpPr>
          <p:grpSpPr>
            <a:xfrm>
              <a:off x="2000249" y="4183062"/>
              <a:ext cx="381000" cy="130175"/>
              <a:chOff x="2295524" y="2667000"/>
              <a:chExt cx="381000" cy="130175"/>
            </a:xfrm>
          </p:grpSpPr>
          <p:cxnSp>
            <p:nvCxnSpPr>
              <p:cNvPr id="605" name="Shape 605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06" name="Shape 606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607" name="Shape 607"/>
            <p:cNvGrpSpPr/>
            <p:nvPr/>
          </p:nvGrpSpPr>
          <p:grpSpPr>
            <a:xfrm>
              <a:off x="2609849" y="4183062"/>
              <a:ext cx="381000" cy="130175"/>
              <a:chOff x="2295524" y="2667000"/>
              <a:chExt cx="381000" cy="130175"/>
            </a:xfrm>
          </p:grpSpPr>
          <p:cxnSp>
            <p:nvCxnSpPr>
              <p:cNvPr id="608" name="Shape 608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09" name="Shape 609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610" name="Shape 610"/>
            <p:cNvSpPr/>
            <p:nvPr/>
          </p:nvSpPr>
          <p:spPr>
            <a:xfrm>
              <a:off x="2971800" y="411480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1" name="Shape 611"/>
            <p:cNvCxnSpPr/>
            <p:nvPr/>
          </p:nvCxnSpPr>
          <p:spPr>
            <a:xfrm>
              <a:off x="1638299" y="41338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2" name="Shape 612"/>
            <p:cNvCxnSpPr/>
            <p:nvPr/>
          </p:nvCxnSpPr>
          <p:spPr>
            <a:xfrm>
              <a:off x="3346449" y="41338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613" name="Shape 613"/>
            <p:cNvGrpSpPr/>
            <p:nvPr/>
          </p:nvGrpSpPr>
          <p:grpSpPr>
            <a:xfrm>
              <a:off x="1527174" y="4727575"/>
              <a:ext cx="1936750" cy="265111"/>
              <a:chOff x="1828799" y="2590800"/>
              <a:chExt cx="1936750" cy="265111"/>
            </a:xfrm>
          </p:grpSpPr>
          <p:sp>
            <p:nvSpPr>
              <p:cNvPr id="614" name="Shape 614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5" name="Shape 615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616" name="Shape 616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17" name="Shape 617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8" name="Shape 618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9" name="Shape 619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620" name="Shape 620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21" name="Shape 621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22" name="Shape 622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3" name="Shape 623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24" name="Shape 624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625" name="Shape 625"/>
            <p:cNvGrpSpPr/>
            <p:nvPr/>
          </p:nvGrpSpPr>
          <p:grpSpPr>
            <a:xfrm rot="-5400000">
              <a:off x="1697037" y="4487861"/>
              <a:ext cx="381000" cy="130175"/>
              <a:chOff x="2295524" y="2667000"/>
              <a:chExt cx="381000" cy="130175"/>
            </a:xfrm>
          </p:grpSpPr>
          <p:cxnSp>
            <p:nvCxnSpPr>
              <p:cNvPr id="626" name="Shape 626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27" name="Shape 627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628" name="Shape 628"/>
            <p:cNvGrpSpPr/>
            <p:nvPr/>
          </p:nvGrpSpPr>
          <p:grpSpPr>
            <a:xfrm rot="-5400000">
              <a:off x="2306637" y="4491036"/>
              <a:ext cx="381000" cy="130175"/>
              <a:chOff x="2295524" y="2667000"/>
              <a:chExt cx="381000" cy="130175"/>
            </a:xfrm>
          </p:grpSpPr>
          <p:cxnSp>
            <p:nvCxnSpPr>
              <p:cNvPr id="629" name="Shape 629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30" name="Shape 630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631" name="Shape 631"/>
            <p:cNvGrpSpPr/>
            <p:nvPr/>
          </p:nvGrpSpPr>
          <p:grpSpPr>
            <a:xfrm rot="-5400000">
              <a:off x="2916237" y="4491036"/>
              <a:ext cx="381000" cy="130175"/>
              <a:chOff x="2295524" y="2667000"/>
              <a:chExt cx="381000" cy="130175"/>
            </a:xfrm>
          </p:grpSpPr>
          <p:cxnSp>
            <p:nvCxnSpPr>
              <p:cNvPr id="632" name="Shape 632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33" name="Shape 633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634" name="Shape 634"/>
            <p:cNvCxnSpPr/>
            <p:nvPr/>
          </p:nvCxnSpPr>
          <p:spPr>
            <a:xfrm rot="10800000">
              <a:off x="1892300" y="49879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35" name="Shape 635"/>
            <p:cNvCxnSpPr/>
            <p:nvPr/>
          </p:nvCxnSpPr>
          <p:spPr>
            <a:xfrm rot="10800000">
              <a:off x="2508250" y="49879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36" name="Shape 636"/>
            <p:cNvCxnSpPr/>
            <p:nvPr/>
          </p:nvCxnSpPr>
          <p:spPr>
            <a:xfrm rot="10800000">
              <a:off x="3121025" y="49879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37" name="Shape 637"/>
            <p:cNvSpPr txBox="1"/>
            <p:nvPr/>
          </p:nvSpPr>
          <p:spPr>
            <a:xfrm>
              <a:off x="2057400" y="2795586"/>
              <a:ext cx="9271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 K</a:t>
              </a:r>
            </a:p>
          </p:txBody>
        </p:sp>
        <p:grpSp>
          <p:nvGrpSpPr>
            <p:cNvPr id="638" name="Shape 638"/>
            <p:cNvGrpSpPr/>
            <p:nvPr/>
          </p:nvGrpSpPr>
          <p:grpSpPr>
            <a:xfrm>
              <a:off x="2657475" y="3749675"/>
              <a:ext cx="309561" cy="366711"/>
              <a:chOff x="3675062" y="2159000"/>
              <a:chExt cx="309561" cy="366711"/>
            </a:xfrm>
          </p:grpSpPr>
          <p:sp>
            <p:nvSpPr>
              <p:cNvPr id="639" name="Shape 639"/>
              <p:cNvSpPr/>
              <p:nvPr/>
            </p:nvSpPr>
            <p:spPr>
              <a:xfrm>
                <a:off x="3748087" y="2314575"/>
                <a:ext cx="136524" cy="136524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Shape 640"/>
              <p:cNvSpPr txBox="1"/>
              <p:nvPr/>
            </p:nvSpPr>
            <p:spPr>
              <a:xfrm>
                <a:off x="3675062" y="2159000"/>
                <a:ext cx="30956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  <p:sp>
          <p:nvSpPr>
            <p:cNvPr id="641" name="Shape 641"/>
            <p:cNvSpPr/>
            <p:nvPr/>
          </p:nvSpPr>
          <p:spPr>
            <a:xfrm>
              <a:off x="2320925" y="4054475"/>
              <a:ext cx="347662" cy="34766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2" name="Shape 642"/>
            <p:cNvCxnSpPr/>
            <p:nvPr/>
          </p:nvCxnSpPr>
          <p:spPr>
            <a:xfrm flipH="1" rot="10800000">
              <a:off x="2622550" y="4006850"/>
              <a:ext cx="130175" cy="103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43" name="Shape 643"/>
            <p:cNvCxnSpPr/>
            <p:nvPr/>
          </p:nvCxnSpPr>
          <p:spPr>
            <a:xfrm rot="10800000">
              <a:off x="1066799" y="3656011"/>
              <a:ext cx="1427162" cy="592136"/>
            </a:xfrm>
            <a:prstGeom prst="straightConnector1">
              <a:avLst/>
            </a:prstGeom>
            <a:noFill/>
            <a:ln cap="flat" cmpd="sng" w="9525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44" name="Shape 644"/>
            <p:cNvSpPr txBox="1"/>
            <p:nvPr/>
          </p:nvSpPr>
          <p:spPr>
            <a:xfrm>
              <a:off x="822325" y="3340100"/>
              <a:ext cx="4206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30000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5068887" y="2701925"/>
            <a:ext cx="1973261" cy="2613024"/>
            <a:chOff x="5078412" y="3340100"/>
            <a:chExt cx="1973261" cy="2613024"/>
          </a:xfrm>
        </p:grpSpPr>
        <p:sp>
          <p:nvSpPr>
            <p:cNvPr id="646" name="Shape 646"/>
            <p:cNvSpPr txBox="1"/>
            <p:nvPr/>
          </p:nvSpPr>
          <p:spPr>
            <a:xfrm>
              <a:off x="5078412" y="5586412"/>
              <a:ext cx="19034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Зонна диаграма</a:t>
              </a:r>
            </a:p>
          </p:txBody>
        </p:sp>
        <p:grpSp>
          <p:nvGrpSpPr>
            <p:cNvPr id="647" name="Shape 647"/>
            <p:cNvGrpSpPr/>
            <p:nvPr/>
          </p:nvGrpSpPr>
          <p:grpSpPr>
            <a:xfrm>
              <a:off x="5268911" y="3340100"/>
              <a:ext cx="1782762" cy="2209799"/>
              <a:chOff x="5268911" y="3340100"/>
              <a:chExt cx="1782762" cy="2209799"/>
            </a:xfrm>
          </p:grpSpPr>
          <p:sp>
            <p:nvSpPr>
              <p:cNvPr id="648" name="Shape 648"/>
              <p:cNvSpPr txBox="1"/>
              <p:nvPr/>
            </p:nvSpPr>
            <p:spPr>
              <a:xfrm>
                <a:off x="6542087" y="3698875"/>
                <a:ext cx="509586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649" name="Shape 649"/>
              <p:cNvSpPr txBox="1"/>
              <p:nvPr/>
            </p:nvSpPr>
            <p:spPr>
              <a:xfrm>
                <a:off x="6500812" y="4692650"/>
                <a:ext cx="5016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cxnSp>
            <p:nvCxnSpPr>
              <p:cNvPr id="650" name="Shape 650"/>
              <p:cNvCxnSpPr/>
              <p:nvPr/>
            </p:nvCxnSpPr>
            <p:spPr>
              <a:xfrm flipH="1">
                <a:off x="5268911" y="3340100"/>
                <a:ext cx="1587" cy="2209799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51" name="Shape 651"/>
              <p:cNvCxnSpPr/>
              <p:nvPr/>
            </p:nvCxnSpPr>
            <p:spPr>
              <a:xfrm>
                <a:off x="6343650" y="4389437"/>
                <a:ext cx="0" cy="1160462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52" name="Shape 652"/>
              <p:cNvCxnSpPr/>
              <p:nvPr/>
            </p:nvCxnSpPr>
            <p:spPr>
              <a:xfrm>
                <a:off x="5275262" y="3895725"/>
                <a:ext cx="106203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53" name="Shape 653"/>
              <p:cNvCxnSpPr/>
              <p:nvPr/>
            </p:nvCxnSpPr>
            <p:spPr>
              <a:xfrm>
                <a:off x="6343650" y="3340100"/>
                <a:ext cx="0" cy="1049337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54" name="Shape 654"/>
              <p:cNvCxnSpPr/>
              <p:nvPr/>
            </p:nvCxnSpPr>
            <p:spPr>
              <a:xfrm>
                <a:off x="5273675" y="4881562"/>
                <a:ext cx="106838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55" name="Shape 655"/>
              <p:cNvCxnSpPr/>
              <p:nvPr/>
            </p:nvCxnSpPr>
            <p:spPr>
              <a:xfrm>
                <a:off x="5273675" y="4959350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56" name="Shape 656"/>
              <p:cNvCxnSpPr/>
              <p:nvPr/>
            </p:nvCxnSpPr>
            <p:spPr>
              <a:xfrm>
                <a:off x="5273675" y="5037137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57" name="Shape 657"/>
              <p:cNvCxnSpPr/>
              <p:nvPr/>
            </p:nvCxnSpPr>
            <p:spPr>
              <a:xfrm>
                <a:off x="5273675" y="5114925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58" name="Shape 658"/>
              <p:cNvCxnSpPr/>
              <p:nvPr/>
            </p:nvCxnSpPr>
            <p:spPr>
              <a:xfrm>
                <a:off x="5273675" y="5192712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59" name="Shape 659"/>
              <p:cNvCxnSpPr/>
              <p:nvPr/>
            </p:nvCxnSpPr>
            <p:spPr>
              <a:xfrm>
                <a:off x="5273675" y="5270500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60" name="Shape 660"/>
              <p:cNvCxnSpPr/>
              <p:nvPr/>
            </p:nvCxnSpPr>
            <p:spPr>
              <a:xfrm>
                <a:off x="5273675" y="5348287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61" name="Shape 661"/>
              <p:cNvCxnSpPr/>
              <p:nvPr/>
            </p:nvCxnSpPr>
            <p:spPr>
              <a:xfrm>
                <a:off x="5273675" y="5426075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662" name="Shape 662"/>
              <p:cNvGrpSpPr/>
              <p:nvPr/>
            </p:nvGrpSpPr>
            <p:grpSpPr>
              <a:xfrm>
                <a:off x="6477000" y="3892550"/>
                <a:ext cx="546099" cy="992187"/>
                <a:chOff x="5327650" y="2759075"/>
                <a:chExt cx="546099" cy="992187"/>
              </a:xfrm>
            </p:grpSpPr>
            <p:cxnSp>
              <p:nvCxnSpPr>
                <p:cNvPr id="663" name="Shape 663"/>
                <p:cNvCxnSpPr/>
                <p:nvPr/>
              </p:nvCxnSpPr>
              <p:spPr>
                <a:xfrm>
                  <a:off x="5327650" y="2759075"/>
                  <a:ext cx="0" cy="9921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stealth"/>
                  <a:tailEnd len="med" w="med" type="stealth"/>
                </a:ln>
              </p:spPr>
            </p:cxnSp>
            <p:sp>
              <p:nvSpPr>
                <p:cNvPr id="664" name="Shape 664"/>
                <p:cNvSpPr txBox="1"/>
                <p:nvPr/>
              </p:nvSpPr>
              <p:spPr>
                <a:xfrm>
                  <a:off x="5334000" y="3074986"/>
                  <a:ext cx="539749" cy="366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Noto Sans Symbols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Δ</a:t>
                  </a:r>
                  <a:r>
                    <a:rPr b="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</a:t>
                  </a:r>
                </a:p>
              </p:txBody>
            </p:sp>
          </p:grpSp>
          <p:cxnSp>
            <p:nvCxnSpPr>
              <p:cNvPr id="665" name="Shape 665"/>
              <p:cNvCxnSpPr/>
              <p:nvPr/>
            </p:nvCxnSpPr>
            <p:spPr>
              <a:xfrm>
                <a:off x="6337300" y="3894137"/>
                <a:ext cx="1968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66" name="Shape 666"/>
              <p:cNvCxnSpPr/>
              <p:nvPr/>
            </p:nvCxnSpPr>
            <p:spPr>
              <a:xfrm>
                <a:off x="6337300" y="4881562"/>
                <a:ext cx="1968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67" name="Shape 667"/>
          <p:cNvGrpSpPr/>
          <p:nvPr/>
        </p:nvGrpSpPr>
        <p:grpSpPr>
          <a:xfrm>
            <a:off x="4562475" y="3184525"/>
            <a:ext cx="1765299" cy="411161"/>
            <a:chOff x="4572000" y="3822700"/>
            <a:chExt cx="1765299" cy="411161"/>
          </a:xfrm>
        </p:grpSpPr>
        <p:cxnSp>
          <p:nvCxnSpPr>
            <p:cNvPr id="668" name="Shape 668"/>
            <p:cNvCxnSpPr/>
            <p:nvPr/>
          </p:nvCxnSpPr>
          <p:spPr>
            <a:xfrm>
              <a:off x="5268912" y="4046537"/>
              <a:ext cx="1068386" cy="0"/>
            </a:xfrm>
            <a:prstGeom prst="straightConnector1">
              <a:avLst/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69" name="Shape 669"/>
            <p:cNvSpPr txBox="1"/>
            <p:nvPr/>
          </p:nvSpPr>
          <p:spPr>
            <a:xfrm>
              <a:off x="4572000" y="3867150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1" baseline="-25000" i="1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grpSp>
          <p:nvGrpSpPr>
            <p:cNvPr id="670" name="Shape 670"/>
            <p:cNvGrpSpPr/>
            <p:nvPr/>
          </p:nvGrpSpPr>
          <p:grpSpPr>
            <a:xfrm>
              <a:off x="5486400" y="3822700"/>
              <a:ext cx="309561" cy="366711"/>
              <a:chOff x="3675062" y="2159000"/>
              <a:chExt cx="309561" cy="366711"/>
            </a:xfrm>
          </p:grpSpPr>
          <p:sp>
            <p:nvSpPr>
              <p:cNvPr id="671" name="Shape 671"/>
              <p:cNvSpPr/>
              <p:nvPr/>
            </p:nvSpPr>
            <p:spPr>
              <a:xfrm>
                <a:off x="3748087" y="2314575"/>
                <a:ext cx="136524" cy="136524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Shape 672"/>
              <p:cNvSpPr txBox="1"/>
              <p:nvPr/>
            </p:nvSpPr>
            <p:spPr>
              <a:xfrm>
                <a:off x="3675062" y="2159000"/>
                <a:ext cx="30956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2628900" y="990600"/>
            <a:ext cx="38862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2.1.1. Донорни полупроводници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grpSp>
        <p:nvGrpSpPr>
          <p:cNvPr id="680" name="Shape 680"/>
          <p:cNvGrpSpPr/>
          <p:nvPr/>
        </p:nvGrpSpPr>
        <p:grpSpPr>
          <a:xfrm>
            <a:off x="3330575" y="1825625"/>
            <a:ext cx="725487" cy="914398"/>
            <a:chOff x="4549775" y="3336925"/>
            <a:chExt cx="725487" cy="914398"/>
          </a:xfrm>
        </p:grpSpPr>
        <p:cxnSp>
          <p:nvCxnSpPr>
            <p:cNvPr id="681" name="Shape 681"/>
            <p:cNvCxnSpPr/>
            <p:nvPr/>
          </p:nvCxnSpPr>
          <p:spPr>
            <a:xfrm>
              <a:off x="5078412" y="3895725"/>
              <a:ext cx="1968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82" name="Shape 682"/>
            <p:cNvCxnSpPr/>
            <p:nvPr/>
          </p:nvCxnSpPr>
          <p:spPr>
            <a:xfrm>
              <a:off x="5078412" y="4043362"/>
              <a:ext cx="1968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83" name="Shape 683"/>
            <p:cNvSpPr txBox="1"/>
            <p:nvPr/>
          </p:nvSpPr>
          <p:spPr>
            <a:xfrm>
              <a:off x="4549775" y="3336925"/>
              <a:ext cx="6492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cxnSp>
          <p:nvCxnSpPr>
            <p:cNvPr id="684" name="Shape 684"/>
            <p:cNvCxnSpPr/>
            <p:nvPr/>
          </p:nvCxnSpPr>
          <p:spPr>
            <a:xfrm>
              <a:off x="5151437" y="3429000"/>
              <a:ext cx="0" cy="4619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685" name="Shape 685"/>
            <p:cNvCxnSpPr/>
            <p:nvPr/>
          </p:nvCxnSpPr>
          <p:spPr>
            <a:xfrm rot="10800000">
              <a:off x="5151437" y="4043361"/>
              <a:ext cx="0" cy="2079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686" name="Shape 686"/>
          <p:cNvGrpSpPr/>
          <p:nvPr/>
        </p:nvGrpSpPr>
        <p:grpSpPr>
          <a:xfrm>
            <a:off x="3352800" y="1828800"/>
            <a:ext cx="2479674" cy="2613024"/>
            <a:chOff x="4572000" y="2590800"/>
            <a:chExt cx="2479674" cy="2613024"/>
          </a:xfrm>
        </p:grpSpPr>
        <p:grpSp>
          <p:nvGrpSpPr>
            <p:cNvPr id="687" name="Shape 687"/>
            <p:cNvGrpSpPr/>
            <p:nvPr/>
          </p:nvGrpSpPr>
          <p:grpSpPr>
            <a:xfrm>
              <a:off x="5078412" y="2590800"/>
              <a:ext cx="1973261" cy="2613024"/>
              <a:chOff x="5078412" y="3340100"/>
              <a:chExt cx="1973261" cy="2613024"/>
            </a:xfrm>
          </p:grpSpPr>
          <p:sp>
            <p:nvSpPr>
              <p:cNvPr id="688" name="Shape 688"/>
              <p:cNvSpPr txBox="1"/>
              <p:nvPr/>
            </p:nvSpPr>
            <p:spPr>
              <a:xfrm>
                <a:off x="5078412" y="5586412"/>
                <a:ext cx="190341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Зонна диаграма</a:t>
                </a:r>
              </a:p>
            </p:txBody>
          </p:sp>
          <p:grpSp>
            <p:nvGrpSpPr>
              <p:cNvPr id="689" name="Shape 689"/>
              <p:cNvGrpSpPr/>
              <p:nvPr/>
            </p:nvGrpSpPr>
            <p:grpSpPr>
              <a:xfrm>
                <a:off x="5268911" y="3340100"/>
                <a:ext cx="1782762" cy="2209799"/>
                <a:chOff x="5268911" y="3340100"/>
                <a:chExt cx="1782762" cy="2209799"/>
              </a:xfrm>
            </p:grpSpPr>
            <p:sp>
              <p:nvSpPr>
                <p:cNvPr id="690" name="Shape 690"/>
                <p:cNvSpPr txBox="1"/>
                <p:nvPr/>
              </p:nvSpPr>
              <p:spPr>
                <a:xfrm>
                  <a:off x="6542087" y="3698875"/>
                  <a:ext cx="509586" cy="366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</a:t>
                  </a:r>
                  <a:r>
                    <a:rPr b="0" baseline="-2500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  <p:sp>
              <p:nvSpPr>
                <p:cNvPr id="691" name="Shape 691"/>
                <p:cNvSpPr txBox="1"/>
                <p:nvPr/>
              </p:nvSpPr>
              <p:spPr>
                <a:xfrm>
                  <a:off x="6500812" y="4692650"/>
                  <a:ext cx="501650" cy="366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</a:t>
                  </a:r>
                  <a:r>
                    <a:rPr b="0" baseline="-2500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  <p:cxnSp>
              <p:nvCxnSpPr>
                <p:cNvPr id="692" name="Shape 692"/>
                <p:cNvCxnSpPr/>
                <p:nvPr/>
              </p:nvCxnSpPr>
              <p:spPr>
                <a:xfrm flipH="1">
                  <a:off x="5268911" y="3340100"/>
                  <a:ext cx="1587" cy="2209799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93" name="Shape 693"/>
                <p:cNvCxnSpPr/>
                <p:nvPr/>
              </p:nvCxnSpPr>
              <p:spPr>
                <a:xfrm>
                  <a:off x="6343650" y="4389437"/>
                  <a:ext cx="0" cy="1160462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94" name="Shape 694"/>
                <p:cNvCxnSpPr/>
                <p:nvPr/>
              </p:nvCxnSpPr>
              <p:spPr>
                <a:xfrm>
                  <a:off x="5275262" y="3895725"/>
                  <a:ext cx="106203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95" name="Shape 695"/>
                <p:cNvCxnSpPr/>
                <p:nvPr/>
              </p:nvCxnSpPr>
              <p:spPr>
                <a:xfrm>
                  <a:off x="6343650" y="3340100"/>
                  <a:ext cx="0" cy="1049337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96" name="Shape 696"/>
                <p:cNvCxnSpPr/>
                <p:nvPr/>
              </p:nvCxnSpPr>
              <p:spPr>
                <a:xfrm>
                  <a:off x="5273675" y="4881562"/>
                  <a:ext cx="106838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97" name="Shape 697"/>
                <p:cNvCxnSpPr/>
                <p:nvPr/>
              </p:nvCxnSpPr>
              <p:spPr>
                <a:xfrm>
                  <a:off x="5273675" y="4959350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98" name="Shape 698"/>
                <p:cNvCxnSpPr/>
                <p:nvPr/>
              </p:nvCxnSpPr>
              <p:spPr>
                <a:xfrm>
                  <a:off x="5273675" y="5037137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99" name="Shape 699"/>
                <p:cNvCxnSpPr/>
                <p:nvPr/>
              </p:nvCxnSpPr>
              <p:spPr>
                <a:xfrm>
                  <a:off x="5273675" y="5114925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Shape 700"/>
                <p:cNvCxnSpPr/>
                <p:nvPr/>
              </p:nvCxnSpPr>
              <p:spPr>
                <a:xfrm>
                  <a:off x="5273675" y="5192712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01" name="Shape 701"/>
                <p:cNvCxnSpPr/>
                <p:nvPr/>
              </p:nvCxnSpPr>
              <p:spPr>
                <a:xfrm>
                  <a:off x="5273675" y="5270500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02" name="Shape 702"/>
                <p:cNvCxnSpPr/>
                <p:nvPr/>
              </p:nvCxnSpPr>
              <p:spPr>
                <a:xfrm>
                  <a:off x="5273675" y="5348287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03" name="Shape 703"/>
                <p:cNvCxnSpPr/>
                <p:nvPr/>
              </p:nvCxnSpPr>
              <p:spPr>
                <a:xfrm>
                  <a:off x="5273675" y="5426075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grpSp>
              <p:nvGrpSpPr>
                <p:cNvPr id="704" name="Shape 704"/>
                <p:cNvGrpSpPr/>
                <p:nvPr/>
              </p:nvGrpSpPr>
              <p:grpSpPr>
                <a:xfrm>
                  <a:off x="6477000" y="3892550"/>
                  <a:ext cx="546099" cy="992187"/>
                  <a:chOff x="5327650" y="2759075"/>
                  <a:chExt cx="546099" cy="992187"/>
                </a:xfrm>
              </p:grpSpPr>
              <p:cxnSp>
                <p:nvCxnSpPr>
                  <p:cNvPr id="705" name="Shape 705"/>
                  <p:cNvCxnSpPr/>
                  <p:nvPr/>
                </p:nvCxnSpPr>
                <p:spPr>
                  <a:xfrm>
                    <a:off x="5327650" y="2759075"/>
                    <a:ext cx="0" cy="99218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stealth"/>
                    <a:tailEnd len="med" w="med" type="stealth"/>
                  </a:ln>
                </p:spPr>
              </p:cxnSp>
              <p:sp>
                <p:nvSpPr>
                  <p:cNvPr id="706" name="Shape 706"/>
                  <p:cNvSpPr txBox="1"/>
                  <p:nvPr/>
                </p:nvSpPr>
                <p:spPr>
                  <a:xfrm>
                    <a:off x="5334000" y="3074986"/>
                    <a:ext cx="539749" cy="3667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Noto Sans Symbols"/>
                      <a:buNone/>
                    </a:pPr>
                    <a:r>
                      <a:rPr b="0" i="0" lang="en-US" sz="18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Δ</a:t>
                    </a:r>
                    <a:r>
                      <a:rPr b="0" i="1" lang="en-US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W</a:t>
                    </a:r>
                  </a:p>
                </p:txBody>
              </p:sp>
            </p:grpSp>
            <p:cxnSp>
              <p:nvCxnSpPr>
                <p:cNvPr id="707" name="Shape 707"/>
                <p:cNvCxnSpPr/>
                <p:nvPr/>
              </p:nvCxnSpPr>
              <p:spPr>
                <a:xfrm>
                  <a:off x="6337300" y="3894137"/>
                  <a:ext cx="1968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08" name="Shape 708"/>
                <p:cNvCxnSpPr/>
                <p:nvPr/>
              </p:nvCxnSpPr>
              <p:spPr>
                <a:xfrm>
                  <a:off x="6337300" y="4881562"/>
                  <a:ext cx="1968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709" name="Shape 709"/>
            <p:cNvCxnSpPr/>
            <p:nvPr/>
          </p:nvCxnSpPr>
          <p:spPr>
            <a:xfrm>
              <a:off x="5268912" y="3297237"/>
              <a:ext cx="1068386" cy="0"/>
            </a:xfrm>
            <a:prstGeom prst="straightConnector1">
              <a:avLst/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10" name="Shape 710"/>
            <p:cNvSpPr txBox="1"/>
            <p:nvPr/>
          </p:nvSpPr>
          <p:spPr>
            <a:xfrm>
              <a:off x="4572000" y="3117850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914399" y="1728786"/>
            <a:ext cx="1939925" cy="2482850"/>
            <a:chOff x="1311274" y="2398711"/>
            <a:chExt cx="1939925" cy="2482850"/>
          </a:xfrm>
        </p:grpSpPr>
        <p:grpSp>
          <p:nvGrpSpPr>
            <p:cNvPr id="712" name="Shape 712"/>
            <p:cNvGrpSpPr/>
            <p:nvPr/>
          </p:nvGrpSpPr>
          <p:grpSpPr>
            <a:xfrm rot="-5400000">
              <a:off x="1482724" y="3543300"/>
              <a:ext cx="381000" cy="130175"/>
              <a:chOff x="2295524" y="2667000"/>
              <a:chExt cx="381000" cy="130175"/>
            </a:xfrm>
          </p:grpSpPr>
          <p:cxnSp>
            <p:nvCxnSpPr>
              <p:cNvPr id="713" name="Shape 713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14" name="Shape 714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715" name="Shape 715"/>
            <p:cNvCxnSpPr/>
            <p:nvPr/>
          </p:nvCxnSpPr>
          <p:spPr>
            <a:xfrm rot="10800000">
              <a:off x="1673225" y="2947986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16" name="Shape 716"/>
            <p:cNvCxnSpPr/>
            <p:nvPr/>
          </p:nvCxnSpPr>
          <p:spPr>
            <a:xfrm rot="10800000">
              <a:off x="2281236" y="2947986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17" name="Shape 717"/>
            <p:cNvCxnSpPr/>
            <p:nvPr/>
          </p:nvCxnSpPr>
          <p:spPr>
            <a:xfrm rot="10800000">
              <a:off x="2890836" y="2947986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718" name="Shape 718"/>
            <p:cNvGrpSpPr/>
            <p:nvPr/>
          </p:nvGrpSpPr>
          <p:grpSpPr>
            <a:xfrm>
              <a:off x="1311274" y="3176587"/>
              <a:ext cx="1936750" cy="265111"/>
              <a:chOff x="1828799" y="2590800"/>
              <a:chExt cx="1936750" cy="265111"/>
            </a:xfrm>
          </p:grpSpPr>
          <p:sp>
            <p:nvSpPr>
              <p:cNvPr id="719" name="Shape 719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0" name="Shape 720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721" name="Shape 721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Shape 722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23" name="Shape 723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4" name="Shape 724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725" name="Shape 725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26" name="Shape 726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27" name="Shape 727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8" name="Shape 728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29" name="Shape 729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30" name="Shape 730"/>
            <p:cNvGrpSpPr/>
            <p:nvPr/>
          </p:nvGrpSpPr>
          <p:grpSpPr>
            <a:xfrm rot="-5400000">
              <a:off x="2092324" y="3546475"/>
              <a:ext cx="381000" cy="130175"/>
              <a:chOff x="2295524" y="2667000"/>
              <a:chExt cx="381000" cy="130175"/>
            </a:xfrm>
          </p:grpSpPr>
          <p:cxnSp>
            <p:nvCxnSpPr>
              <p:cNvPr id="731" name="Shape 731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32" name="Shape 732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33" name="Shape 733"/>
            <p:cNvGrpSpPr/>
            <p:nvPr/>
          </p:nvGrpSpPr>
          <p:grpSpPr>
            <a:xfrm rot="-5400000">
              <a:off x="2701924" y="3546475"/>
              <a:ext cx="381000" cy="130175"/>
              <a:chOff x="2295524" y="2667000"/>
              <a:chExt cx="381000" cy="130175"/>
            </a:xfrm>
          </p:grpSpPr>
          <p:cxnSp>
            <p:nvCxnSpPr>
              <p:cNvPr id="734" name="Shape 734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35" name="Shape 735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736" name="Shape 736"/>
            <p:cNvSpPr/>
            <p:nvPr/>
          </p:nvSpPr>
          <p:spPr>
            <a:xfrm>
              <a:off x="1539875" y="3779837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7" name="Shape 737"/>
            <p:cNvGrpSpPr/>
            <p:nvPr/>
          </p:nvGrpSpPr>
          <p:grpSpPr>
            <a:xfrm>
              <a:off x="1787524" y="3848100"/>
              <a:ext cx="381000" cy="130175"/>
              <a:chOff x="2295524" y="2667000"/>
              <a:chExt cx="381000" cy="130175"/>
            </a:xfrm>
          </p:grpSpPr>
          <p:cxnSp>
            <p:nvCxnSpPr>
              <p:cNvPr id="738" name="Shape 738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39" name="Shape 739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40" name="Shape 740"/>
            <p:cNvGrpSpPr/>
            <p:nvPr/>
          </p:nvGrpSpPr>
          <p:grpSpPr>
            <a:xfrm>
              <a:off x="2397124" y="3848100"/>
              <a:ext cx="381000" cy="130175"/>
              <a:chOff x="2295524" y="2667000"/>
              <a:chExt cx="381000" cy="130175"/>
            </a:xfrm>
          </p:grpSpPr>
          <p:cxnSp>
            <p:nvCxnSpPr>
              <p:cNvPr id="741" name="Shape 741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42" name="Shape 742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743" name="Shape 743"/>
            <p:cNvSpPr/>
            <p:nvPr/>
          </p:nvSpPr>
          <p:spPr>
            <a:xfrm>
              <a:off x="2759075" y="3779837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4" name="Shape 744"/>
            <p:cNvCxnSpPr/>
            <p:nvPr/>
          </p:nvCxnSpPr>
          <p:spPr>
            <a:xfrm>
              <a:off x="1425574" y="3798887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45" name="Shape 745"/>
            <p:cNvCxnSpPr/>
            <p:nvPr/>
          </p:nvCxnSpPr>
          <p:spPr>
            <a:xfrm>
              <a:off x="3133724" y="3798887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746" name="Shape 746"/>
            <p:cNvGrpSpPr/>
            <p:nvPr/>
          </p:nvGrpSpPr>
          <p:grpSpPr>
            <a:xfrm>
              <a:off x="1314449" y="4392611"/>
              <a:ext cx="1936750" cy="265111"/>
              <a:chOff x="1828799" y="2590800"/>
              <a:chExt cx="1936750" cy="265111"/>
            </a:xfrm>
          </p:grpSpPr>
          <p:sp>
            <p:nvSpPr>
              <p:cNvPr id="747" name="Shape 747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8" name="Shape 748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749" name="Shape 749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50" name="Shape 750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51" name="Shape 751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2" name="Shape 752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753" name="Shape 753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54" name="Shape 754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55" name="Shape 755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6" name="Shape 756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57" name="Shape 757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58" name="Shape 758"/>
            <p:cNvGrpSpPr/>
            <p:nvPr/>
          </p:nvGrpSpPr>
          <p:grpSpPr>
            <a:xfrm rot="-5400000">
              <a:off x="1484312" y="4152900"/>
              <a:ext cx="381000" cy="130175"/>
              <a:chOff x="2295524" y="2667000"/>
              <a:chExt cx="381000" cy="130175"/>
            </a:xfrm>
          </p:grpSpPr>
          <p:cxnSp>
            <p:nvCxnSpPr>
              <p:cNvPr id="759" name="Shape 759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60" name="Shape 760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61" name="Shape 761"/>
            <p:cNvGrpSpPr/>
            <p:nvPr/>
          </p:nvGrpSpPr>
          <p:grpSpPr>
            <a:xfrm rot="-5400000">
              <a:off x="2093912" y="4156075"/>
              <a:ext cx="381000" cy="130175"/>
              <a:chOff x="2295524" y="2667000"/>
              <a:chExt cx="381000" cy="130175"/>
            </a:xfrm>
          </p:grpSpPr>
          <p:cxnSp>
            <p:nvCxnSpPr>
              <p:cNvPr id="762" name="Shape 762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63" name="Shape 763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64" name="Shape 764"/>
            <p:cNvGrpSpPr/>
            <p:nvPr/>
          </p:nvGrpSpPr>
          <p:grpSpPr>
            <a:xfrm rot="-5400000">
              <a:off x="2703511" y="4156075"/>
              <a:ext cx="381000" cy="130175"/>
              <a:chOff x="2295524" y="2667000"/>
              <a:chExt cx="381000" cy="130175"/>
            </a:xfrm>
          </p:grpSpPr>
          <p:cxnSp>
            <p:nvCxnSpPr>
              <p:cNvPr id="765" name="Shape 765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66" name="Shape 766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767" name="Shape 767"/>
            <p:cNvCxnSpPr/>
            <p:nvPr/>
          </p:nvCxnSpPr>
          <p:spPr>
            <a:xfrm rot="10800000">
              <a:off x="1679575" y="465296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68" name="Shape 768"/>
            <p:cNvCxnSpPr/>
            <p:nvPr/>
          </p:nvCxnSpPr>
          <p:spPr>
            <a:xfrm rot="10800000">
              <a:off x="2295525" y="465296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69" name="Shape 769"/>
            <p:cNvCxnSpPr/>
            <p:nvPr/>
          </p:nvCxnSpPr>
          <p:spPr>
            <a:xfrm rot="10800000">
              <a:off x="2908300" y="465296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70" name="Shape 770"/>
            <p:cNvSpPr/>
            <p:nvPr/>
          </p:nvSpPr>
          <p:spPr>
            <a:xfrm>
              <a:off x="2517775" y="3570287"/>
              <a:ext cx="136524" cy="136524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 txBox="1"/>
            <p:nvPr/>
          </p:nvSpPr>
          <p:spPr>
            <a:xfrm>
              <a:off x="2444750" y="3414712"/>
              <a:ext cx="3095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2108200" y="3719512"/>
              <a:ext cx="347662" cy="34766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 txBox="1"/>
            <p:nvPr/>
          </p:nvSpPr>
          <p:spPr>
            <a:xfrm>
              <a:off x="1825625" y="2398711"/>
              <a:ext cx="9271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&gt; 0 K</a:t>
              </a:r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4248150" y="2082800"/>
            <a:ext cx="328611" cy="458786"/>
            <a:chOff x="5467350" y="2844800"/>
            <a:chExt cx="328611" cy="458786"/>
          </a:xfrm>
        </p:grpSpPr>
        <p:grpSp>
          <p:nvGrpSpPr>
            <p:cNvPr id="775" name="Shape 775"/>
            <p:cNvGrpSpPr/>
            <p:nvPr/>
          </p:nvGrpSpPr>
          <p:grpSpPr>
            <a:xfrm>
              <a:off x="5486400" y="2844800"/>
              <a:ext cx="309561" cy="366711"/>
              <a:chOff x="5486400" y="3073400"/>
              <a:chExt cx="309561" cy="366711"/>
            </a:xfrm>
          </p:grpSpPr>
          <p:sp>
            <p:nvSpPr>
              <p:cNvPr id="776" name="Shape 776"/>
              <p:cNvSpPr/>
              <p:nvPr/>
            </p:nvSpPr>
            <p:spPr>
              <a:xfrm>
                <a:off x="5559425" y="3228975"/>
                <a:ext cx="136524" cy="136524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Shape 777"/>
              <p:cNvSpPr txBox="1"/>
              <p:nvPr/>
            </p:nvSpPr>
            <p:spPr>
              <a:xfrm>
                <a:off x="5486400" y="3073400"/>
                <a:ext cx="30956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  <p:sp>
          <p:nvSpPr>
            <p:cNvPr id="778" name="Shape 778"/>
            <p:cNvSpPr/>
            <p:nvPr/>
          </p:nvSpPr>
          <p:spPr>
            <a:xfrm>
              <a:off x="5467350" y="3081336"/>
              <a:ext cx="90486" cy="222250"/>
            </a:xfrm>
            <a:custGeom>
              <a:pathLst>
                <a:path extrusionOk="0" h="120000" w="120000">
                  <a:moveTo>
                    <a:pt x="88421" y="120000"/>
                  </a:moveTo>
                  <a:cubicBezTo>
                    <a:pt x="73684" y="110571"/>
                    <a:pt x="0" y="84000"/>
                    <a:pt x="4210" y="64285"/>
                  </a:cubicBezTo>
                  <a:cubicBezTo>
                    <a:pt x="8421" y="44571"/>
                    <a:pt x="96842" y="13714"/>
                    <a:pt x="119999" y="0"/>
                  </a:cubicBez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Shape 779"/>
          <p:cNvSpPr txBox="1"/>
          <p:nvPr/>
        </p:nvSpPr>
        <p:spPr>
          <a:xfrm>
            <a:off x="6248400" y="2514600"/>
            <a:ext cx="25145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енергия за йонизация на донорните примеси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609600" y="4937125"/>
            <a:ext cx="8077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Тъй като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повечето свободни електрони са от донорните нива, а не от нивата във валентната зона.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2819400" y="5867400"/>
            <a:ext cx="41163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1" i="1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⇒ N-тип полупроводници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2438400" y="990600"/>
            <a:ext cx="4267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2.1.2. Акцепторни полупроводници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152400" y="1447800"/>
            <a:ext cx="8839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да може ПП от ІV валентност да се превърне в акцепторен, то примесният елемент трябва да е от III валентност (B, Al и др.).</a:t>
            </a:r>
          </a:p>
        </p:txBody>
      </p:sp>
      <p:grpSp>
        <p:nvGrpSpPr>
          <p:cNvPr id="790" name="Shape 790"/>
          <p:cNvGrpSpPr/>
          <p:nvPr/>
        </p:nvGrpSpPr>
        <p:grpSpPr>
          <a:xfrm>
            <a:off x="1168400" y="2643186"/>
            <a:ext cx="2641600" cy="2420938"/>
            <a:chOff x="1168400" y="2643186"/>
            <a:chExt cx="2641600" cy="2420938"/>
          </a:xfrm>
        </p:grpSpPr>
        <p:grpSp>
          <p:nvGrpSpPr>
            <p:cNvPr id="791" name="Shape 791"/>
            <p:cNvGrpSpPr/>
            <p:nvPr/>
          </p:nvGrpSpPr>
          <p:grpSpPr>
            <a:xfrm rot="-5400000">
              <a:off x="2041524" y="3725862"/>
              <a:ext cx="381000" cy="130175"/>
              <a:chOff x="2295524" y="2667000"/>
              <a:chExt cx="381000" cy="130175"/>
            </a:xfrm>
          </p:grpSpPr>
          <p:cxnSp>
            <p:nvCxnSpPr>
              <p:cNvPr id="792" name="Shape 792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93" name="Shape 793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794" name="Shape 794"/>
            <p:cNvCxnSpPr/>
            <p:nvPr/>
          </p:nvCxnSpPr>
          <p:spPr>
            <a:xfrm rot="10800000">
              <a:off x="2232025" y="31305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95" name="Shape 795"/>
            <p:cNvCxnSpPr/>
            <p:nvPr/>
          </p:nvCxnSpPr>
          <p:spPr>
            <a:xfrm rot="10800000">
              <a:off x="2840036" y="31305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96" name="Shape 796"/>
            <p:cNvCxnSpPr/>
            <p:nvPr/>
          </p:nvCxnSpPr>
          <p:spPr>
            <a:xfrm rot="10800000">
              <a:off x="3449637" y="31305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797" name="Shape 797"/>
            <p:cNvGrpSpPr/>
            <p:nvPr/>
          </p:nvGrpSpPr>
          <p:grpSpPr>
            <a:xfrm>
              <a:off x="1870074" y="3359150"/>
              <a:ext cx="1936750" cy="265111"/>
              <a:chOff x="1828799" y="2590800"/>
              <a:chExt cx="1936750" cy="265111"/>
            </a:xfrm>
          </p:grpSpPr>
          <p:sp>
            <p:nvSpPr>
              <p:cNvPr id="798" name="Shape 798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9" name="Shape 799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800" name="Shape 800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01" name="Shape 801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02" name="Shape 802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3" name="Shape 803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804" name="Shape 804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05" name="Shape 805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06" name="Shape 806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07" name="Shape 807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08" name="Shape 808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809" name="Shape 809"/>
            <p:cNvGrpSpPr/>
            <p:nvPr/>
          </p:nvGrpSpPr>
          <p:grpSpPr>
            <a:xfrm rot="-5400000">
              <a:off x="2651124" y="3729037"/>
              <a:ext cx="381000" cy="130175"/>
              <a:chOff x="2295524" y="2667000"/>
              <a:chExt cx="381000" cy="130175"/>
            </a:xfrm>
          </p:grpSpPr>
          <p:cxnSp>
            <p:nvCxnSpPr>
              <p:cNvPr id="810" name="Shape 810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11" name="Shape 811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812" name="Shape 812"/>
            <p:cNvGrpSpPr/>
            <p:nvPr/>
          </p:nvGrpSpPr>
          <p:grpSpPr>
            <a:xfrm rot="-5400000">
              <a:off x="3260724" y="3729037"/>
              <a:ext cx="381000" cy="130175"/>
              <a:chOff x="2295524" y="2667000"/>
              <a:chExt cx="381000" cy="130175"/>
            </a:xfrm>
          </p:grpSpPr>
          <p:cxnSp>
            <p:nvCxnSpPr>
              <p:cNvPr id="813" name="Shape 813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14" name="Shape 814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815" name="Shape 815"/>
            <p:cNvSpPr/>
            <p:nvPr/>
          </p:nvSpPr>
          <p:spPr>
            <a:xfrm>
              <a:off x="2098675" y="396240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6" name="Shape 816"/>
            <p:cNvGrpSpPr/>
            <p:nvPr/>
          </p:nvGrpSpPr>
          <p:grpSpPr>
            <a:xfrm>
              <a:off x="2346324" y="4030662"/>
              <a:ext cx="381000" cy="130175"/>
              <a:chOff x="2295524" y="2667000"/>
              <a:chExt cx="381000" cy="130175"/>
            </a:xfrm>
          </p:grpSpPr>
          <p:cxnSp>
            <p:nvCxnSpPr>
              <p:cNvPr id="817" name="Shape 817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18" name="Shape 818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819" name="Shape 819"/>
            <p:cNvGrpSpPr/>
            <p:nvPr/>
          </p:nvGrpSpPr>
          <p:grpSpPr>
            <a:xfrm>
              <a:off x="2955924" y="4030662"/>
              <a:ext cx="381000" cy="130175"/>
              <a:chOff x="2295524" y="2667000"/>
              <a:chExt cx="381000" cy="130175"/>
            </a:xfrm>
          </p:grpSpPr>
          <p:cxnSp>
            <p:nvCxnSpPr>
              <p:cNvPr id="820" name="Shape 820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21" name="Shape 821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822" name="Shape 822"/>
            <p:cNvSpPr/>
            <p:nvPr/>
          </p:nvSpPr>
          <p:spPr>
            <a:xfrm>
              <a:off x="3317875" y="396240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3" name="Shape 823"/>
            <p:cNvCxnSpPr/>
            <p:nvPr/>
          </p:nvCxnSpPr>
          <p:spPr>
            <a:xfrm>
              <a:off x="1984374" y="39814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24" name="Shape 824"/>
            <p:cNvCxnSpPr/>
            <p:nvPr/>
          </p:nvCxnSpPr>
          <p:spPr>
            <a:xfrm>
              <a:off x="3692524" y="39814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825" name="Shape 825"/>
            <p:cNvGrpSpPr/>
            <p:nvPr/>
          </p:nvGrpSpPr>
          <p:grpSpPr>
            <a:xfrm>
              <a:off x="1873249" y="4575175"/>
              <a:ext cx="1936750" cy="265111"/>
              <a:chOff x="1828799" y="2590800"/>
              <a:chExt cx="1936750" cy="265111"/>
            </a:xfrm>
          </p:grpSpPr>
          <p:sp>
            <p:nvSpPr>
              <p:cNvPr id="826" name="Shape 826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7" name="Shape 827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828" name="Shape 828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29" name="Shape 829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30" name="Shape 830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1" name="Shape 831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832" name="Shape 832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33" name="Shape 833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34" name="Shape 834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5" name="Shape 835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36" name="Shape 836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837" name="Shape 837"/>
            <p:cNvGrpSpPr/>
            <p:nvPr/>
          </p:nvGrpSpPr>
          <p:grpSpPr>
            <a:xfrm rot="-5400000">
              <a:off x="2043112" y="4335461"/>
              <a:ext cx="381000" cy="130175"/>
              <a:chOff x="2295524" y="2667000"/>
              <a:chExt cx="381000" cy="130175"/>
            </a:xfrm>
          </p:grpSpPr>
          <p:cxnSp>
            <p:nvCxnSpPr>
              <p:cNvPr id="838" name="Shape 838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39" name="Shape 839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840" name="Shape 840"/>
            <p:cNvCxnSpPr/>
            <p:nvPr/>
          </p:nvCxnSpPr>
          <p:spPr>
            <a:xfrm>
              <a:off x="2776536" y="4211637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841" name="Shape 841"/>
            <p:cNvGrpSpPr/>
            <p:nvPr/>
          </p:nvGrpSpPr>
          <p:grpSpPr>
            <a:xfrm rot="-5400000">
              <a:off x="3262312" y="4338636"/>
              <a:ext cx="381000" cy="130175"/>
              <a:chOff x="2295524" y="2667000"/>
              <a:chExt cx="381000" cy="130175"/>
            </a:xfrm>
          </p:grpSpPr>
          <p:cxnSp>
            <p:nvCxnSpPr>
              <p:cNvPr id="842" name="Shape 842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43" name="Shape 843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844" name="Shape 844"/>
            <p:cNvCxnSpPr/>
            <p:nvPr/>
          </p:nvCxnSpPr>
          <p:spPr>
            <a:xfrm rot="10800000">
              <a:off x="2238375" y="48355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45" name="Shape 845"/>
            <p:cNvCxnSpPr/>
            <p:nvPr/>
          </p:nvCxnSpPr>
          <p:spPr>
            <a:xfrm rot="10800000">
              <a:off x="2854325" y="48355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46" name="Shape 846"/>
            <p:cNvCxnSpPr/>
            <p:nvPr/>
          </p:nvCxnSpPr>
          <p:spPr>
            <a:xfrm rot="10800000">
              <a:off x="3467100" y="48355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847" name="Shape 847"/>
            <p:cNvSpPr txBox="1"/>
            <p:nvPr/>
          </p:nvSpPr>
          <p:spPr>
            <a:xfrm>
              <a:off x="2403475" y="2643186"/>
              <a:ext cx="9271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 K</a:t>
              </a:r>
            </a:p>
          </p:txBody>
        </p:sp>
        <p:sp>
          <p:nvSpPr>
            <p:cNvPr id="848" name="Shape 848"/>
            <p:cNvSpPr/>
            <p:nvPr/>
          </p:nvSpPr>
          <p:spPr>
            <a:xfrm>
              <a:off x="2705100" y="3962400"/>
              <a:ext cx="274636" cy="27463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9" name="Shape 849"/>
            <p:cNvCxnSpPr/>
            <p:nvPr/>
          </p:nvCxnSpPr>
          <p:spPr>
            <a:xfrm rot="10800000">
              <a:off x="1412874" y="3503611"/>
              <a:ext cx="1427162" cy="592136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850" name="Shape 850"/>
            <p:cNvSpPr txBox="1"/>
            <p:nvPr/>
          </p:nvSpPr>
          <p:spPr>
            <a:xfrm>
              <a:off x="1168400" y="3187700"/>
              <a:ext cx="4333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baseline="30000" i="0" lang="en-US" sz="1800" u="non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068887" y="2701925"/>
            <a:ext cx="1973261" cy="2613024"/>
            <a:chOff x="5078412" y="3340100"/>
            <a:chExt cx="1973261" cy="2613024"/>
          </a:xfrm>
        </p:grpSpPr>
        <p:sp>
          <p:nvSpPr>
            <p:cNvPr id="852" name="Shape 852"/>
            <p:cNvSpPr txBox="1"/>
            <p:nvPr/>
          </p:nvSpPr>
          <p:spPr>
            <a:xfrm>
              <a:off x="5078412" y="5586412"/>
              <a:ext cx="19034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Зонна диаграма</a:t>
              </a:r>
            </a:p>
          </p:txBody>
        </p:sp>
        <p:grpSp>
          <p:nvGrpSpPr>
            <p:cNvPr id="853" name="Shape 853"/>
            <p:cNvGrpSpPr/>
            <p:nvPr/>
          </p:nvGrpSpPr>
          <p:grpSpPr>
            <a:xfrm>
              <a:off x="5268911" y="3340100"/>
              <a:ext cx="1782762" cy="2209799"/>
              <a:chOff x="5268911" y="3340100"/>
              <a:chExt cx="1782762" cy="2209799"/>
            </a:xfrm>
          </p:grpSpPr>
          <p:sp>
            <p:nvSpPr>
              <p:cNvPr id="854" name="Shape 854"/>
              <p:cNvSpPr txBox="1"/>
              <p:nvPr/>
            </p:nvSpPr>
            <p:spPr>
              <a:xfrm>
                <a:off x="6542087" y="3698875"/>
                <a:ext cx="509586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855" name="Shape 855"/>
              <p:cNvSpPr txBox="1"/>
              <p:nvPr/>
            </p:nvSpPr>
            <p:spPr>
              <a:xfrm>
                <a:off x="6500812" y="4692650"/>
                <a:ext cx="5016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cxnSp>
            <p:nvCxnSpPr>
              <p:cNvPr id="856" name="Shape 856"/>
              <p:cNvCxnSpPr/>
              <p:nvPr/>
            </p:nvCxnSpPr>
            <p:spPr>
              <a:xfrm flipH="1">
                <a:off x="5268911" y="3340100"/>
                <a:ext cx="1587" cy="2209799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57" name="Shape 857"/>
              <p:cNvCxnSpPr/>
              <p:nvPr/>
            </p:nvCxnSpPr>
            <p:spPr>
              <a:xfrm>
                <a:off x="6343650" y="4389437"/>
                <a:ext cx="0" cy="1160462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58" name="Shape 858"/>
              <p:cNvCxnSpPr/>
              <p:nvPr/>
            </p:nvCxnSpPr>
            <p:spPr>
              <a:xfrm>
                <a:off x="5275262" y="3895725"/>
                <a:ext cx="106203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59" name="Shape 859"/>
              <p:cNvCxnSpPr/>
              <p:nvPr/>
            </p:nvCxnSpPr>
            <p:spPr>
              <a:xfrm>
                <a:off x="6343650" y="3340100"/>
                <a:ext cx="0" cy="1049337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60" name="Shape 860"/>
              <p:cNvCxnSpPr/>
              <p:nvPr/>
            </p:nvCxnSpPr>
            <p:spPr>
              <a:xfrm>
                <a:off x="5273675" y="4881562"/>
                <a:ext cx="106838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61" name="Shape 861"/>
              <p:cNvCxnSpPr/>
              <p:nvPr/>
            </p:nvCxnSpPr>
            <p:spPr>
              <a:xfrm>
                <a:off x="5273675" y="4959350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62" name="Shape 862"/>
              <p:cNvCxnSpPr/>
              <p:nvPr/>
            </p:nvCxnSpPr>
            <p:spPr>
              <a:xfrm>
                <a:off x="5273675" y="5037137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63" name="Shape 863"/>
              <p:cNvCxnSpPr/>
              <p:nvPr/>
            </p:nvCxnSpPr>
            <p:spPr>
              <a:xfrm>
                <a:off x="5273675" y="5114925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64" name="Shape 864"/>
              <p:cNvCxnSpPr/>
              <p:nvPr/>
            </p:nvCxnSpPr>
            <p:spPr>
              <a:xfrm>
                <a:off x="5273675" y="5192712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65" name="Shape 865"/>
              <p:cNvCxnSpPr/>
              <p:nvPr/>
            </p:nvCxnSpPr>
            <p:spPr>
              <a:xfrm>
                <a:off x="5273675" y="5270500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66" name="Shape 866"/>
              <p:cNvCxnSpPr/>
              <p:nvPr/>
            </p:nvCxnSpPr>
            <p:spPr>
              <a:xfrm>
                <a:off x="5273675" y="5348287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67" name="Shape 867"/>
              <p:cNvCxnSpPr/>
              <p:nvPr/>
            </p:nvCxnSpPr>
            <p:spPr>
              <a:xfrm>
                <a:off x="5273675" y="5426075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868" name="Shape 868"/>
              <p:cNvGrpSpPr/>
              <p:nvPr/>
            </p:nvGrpSpPr>
            <p:grpSpPr>
              <a:xfrm>
                <a:off x="6477000" y="3892550"/>
                <a:ext cx="546099" cy="992187"/>
                <a:chOff x="5327650" y="2759075"/>
                <a:chExt cx="546099" cy="992187"/>
              </a:xfrm>
            </p:grpSpPr>
            <p:cxnSp>
              <p:nvCxnSpPr>
                <p:cNvPr id="869" name="Shape 869"/>
                <p:cNvCxnSpPr/>
                <p:nvPr/>
              </p:nvCxnSpPr>
              <p:spPr>
                <a:xfrm>
                  <a:off x="5327650" y="2759075"/>
                  <a:ext cx="0" cy="9921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stealth"/>
                  <a:tailEnd len="med" w="med" type="stealth"/>
                </a:ln>
              </p:spPr>
            </p:cxnSp>
            <p:sp>
              <p:nvSpPr>
                <p:cNvPr id="870" name="Shape 870"/>
                <p:cNvSpPr txBox="1"/>
                <p:nvPr/>
              </p:nvSpPr>
              <p:spPr>
                <a:xfrm>
                  <a:off x="5334000" y="3074986"/>
                  <a:ext cx="539749" cy="366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Noto Sans Symbols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Δ</a:t>
                  </a:r>
                  <a:r>
                    <a:rPr b="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</a:t>
                  </a:r>
                </a:p>
              </p:txBody>
            </p:sp>
          </p:grpSp>
          <p:cxnSp>
            <p:nvCxnSpPr>
              <p:cNvPr id="871" name="Shape 871"/>
              <p:cNvCxnSpPr/>
              <p:nvPr/>
            </p:nvCxnSpPr>
            <p:spPr>
              <a:xfrm>
                <a:off x="6337300" y="3894137"/>
                <a:ext cx="1968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872" name="Shape 872"/>
              <p:cNvCxnSpPr/>
              <p:nvPr/>
            </p:nvCxnSpPr>
            <p:spPr>
              <a:xfrm>
                <a:off x="6337300" y="4881562"/>
                <a:ext cx="1968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73" name="Shape 873"/>
          <p:cNvGrpSpPr/>
          <p:nvPr/>
        </p:nvGrpSpPr>
        <p:grpSpPr>
          <a:xfrm>
            <a:off x="4562475" y="3938587"/>
            <a:ext cx="1765299" cy="366711"/>
            <a:chOff x="4562475" y="3228975"/>
            <a:chExt cx="1765299" cy="366711"/>
          </a:xfrm>
        </p:grpSpPr>
        <p:cxnSp>
          <p:nvCxnSpPr>
            <p:cNvPr id="874" name="Shape 874"/>
            <p:cNvCxnSpPr/>
            <p:nvPr/>
          </p:nvCxnSpPr>
          <p:spPr>
            <a:xfrm>
              <a:off x="5259387" y="3408362"/>
              <a:ext cx="1068386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875" name="Shape 875"/>
            <p:cNvSpPr txBox="1"/>
            <p:nvPr/>
          </p:nvSpPr>
          <p:spPr>
            <a:xfrm>
              <a:off x="4562475" y="3228975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1" baseline="-25000" i="1" lang="en-US" sz="1800" u="non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2438400" y="990600"/>
            <a:ext cx="4267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2.1.2. Акцепторни полупроводници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grpSp>
        <p:nvGrpSpPr>
          <p:cNvPr id="883" name="Shape 883"/>
          <p:cNvGrpSpPr/>
          <p:nvPr/>
        </p:nvGrpSpPr>
        <p:grpSpPr>
          <a:xfrm>
            <a:off x="4598986" y="1981200"/>
            <a:ext cx="2479675" cy="2613024"/>
            <a:chOff x="4598986" y="1981200"/>
            <a:chExt cx="2479675" cy="2613024"/>
          </a:xfrm>
        </p:grpSpPr>
        <p:grpSp>
          <p:nvGrpSpPr>
            <p:cNvPr id="884" name="Shape 884"/>
            <p:cNvGrpSpPr/>
            <p:nvPr/>
          </p:nvGrpSpPr>
          <p:grpSpPr>
            <a:xfrm>
              <a:off x="5105400" y="1981200"/>
              <a:ext cx="1973261" cy="2613024"/>
              <a:chOff x="5078412" y="3340100"/>
              <a:chExt cx="1973261" cy="2613024"/>
            </a:xfrm>
          </p:grpSpPr>
          <p:sp>
            <p:nvSpPr>
              <p:cNvPr id="885" name="Shape 885"/>
              <p:cNvSpPr txBox="1"/>
              <p:nvPr/>
            </p:nvSpPr>
            <p:spPr>
              <a:xfrm>
                <a:off x="5078412" y="5586412"/>
                <a:ext cx="190341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Зонна диаграма</a:t>
                </a:r>
              </a:p>
            </p:txBody>
          </p:sp>
          <p:grpSp>
            <p:nvGrpSpPr>
              <p:cNvPr id="886" name="Shape 886"/>
              <p:cNvGrpSpPr/>
              <p:nvPr/>
            </p:nvGrpSpPr>
            <p:grpSpPr>
              <a:xfrm>
                <a:off x="5268911" y="3340100"/>
                <a:ext cx="1782762" cy="2209799"/>
                <a:chOff x="5268911" y="3340100"/>
                <a:chExt cx="1782762" cy="2209799"/>
              </a:xfrm>
            </p:grpSpPr>
            <p:sp>
              <p:nvSpPr>
                <p:cNvPr id="887" name="Shape 887"/>
                <p:cNvSpPr txBox="1"/>
                <p:nvPr/>
              </p:nvSpPr>
              <p:spPr>
                <a:xfrm>
                  <a:off x="6542087" y="3698875"/>
                  <a:ext cx="509586" cy="366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</a:t>
                  </a:r>
                  <a:r>
                    <a:rPr b="0" baseline="-2500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  <p:sp>
              <p:nvSpPr>
                <p:cNvPr id="888" name="Shape 888"/>
                <p:cNvSpPr txBox="1"/>
                <p:nvPr/>
              </p:nvSpPr>
              <p:spPr>
                <a:xfrm>
                  <a:off x="6500812" y="4692650"/>
                  <a:ext cx="501650" cy="366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</a:t>
                  </a:r>
                  <a:r>
                    <a:rPr b="0" baseline="-25000" i="1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  <p:cxnSp>
              <p:nvCxnSpPr>
                <p:cNvPr id="889" name="Shape 889"/>
                <p:cNvCxnSpPr/>
                <p:nvPr/>
              </p:nvCxnSpPr>
              <p:spPr>
                <a:xfrm flipH="1">
                  <a:off x="5268911" y="3340100"/>
                  <a:ext cx="1587" cy="2209799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0" name="Shape 890"/>
                <p:cNvCxnSpPr/>
                <p:nvPr/>
              </p:nvCxnSpPr>
              <p:spPr>
                <a:xfrm>
                  <a:off x="6343650" y="4389437"/>
                  <a:ext cx="0" cy="1160462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1" name="Shape 891"/>
                <p:cNvCxnSpPr/>
                <p:nvPr/>
              </p:nvCxnSpPr>
              <p:spPr>
                <a:xfrm>
                  <a:off x="5275262" y="3895725"/>
                  <a:ext cx="106203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2" name="Shape 892"/>
                <p:cNvCxnSpPr/>
                <p:nvPr/>
              </p:nvCxnSpPr>
              <p:spPr>
                <a:xfrm>
                  <a:off x="6343650" y="3340100"/>
                  <a:ext cx="0" cy="1049337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3" name="Shape 893"/>
                <p:cNvCxnSpPr/>
                <p:nvPr/>
              </p:nvCxnSpPr>
              <p:spPr>
                <a:xfrm>
                  <a:off x="5273675" y="4881562"/>
                  <a:ext cx="1068386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4" name="Shape 894"/>
                <p:cNvCxnSpPr/>
                <p:nvPr/>
              </p:nvCxnSpPr>
              <p:spPr>
                <a:xfrm>
                  <a:off x="5273675" y="4959350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5" name="Shape 895"/>
                <p:cNvCxnSpPr/>
                <p:nvPr/>
              </p:nvCxnSpPr>
              <p:spPr>
                <a:xfrm>
                  <a:off x="5273675" y="5037137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6" name="Shape 896"/>
                <p:cNvCxnSpPr/>
                <p:nvPr/>
              </p:nvCxnSpPr>
              <p:spPr>
                <a:xfrm>
                  <a:off x="5273675" y="5114925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7" name="Shape 897"/>
                <p:cNvCxnSpPr/>
                <p:nvPr/>
              </p:nvCxnSpPr>
              <p:spPr>
                <a:xfrm>
                  <a:off x="5273675" y="5192712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8" name="Shape 898"/>
                <p:cNvCxnSpPr/>
                <p:nvPr/>
              </p:nvCxnSpPr>
              <p:spPr>
                <a:xfrm>
                  <a:off x="5273675" y="5270500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99" name="Shape 899"/>
                <p:cNvCxnSpPr/>
                <p:nvPr/>
              </p:nvCxnSpPr>
              <p:spPr>
                <a:xfrm>
                  <a:off x="5273675" y="5348287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00" name="Shape 900"/>
                <p:cNvCxnSpPr/>
                <p:nvPr/>
              </p:nvCxnSpPr>
              <p:spPr>
                <a:xfrm>
                  <a:off x="5273675" y="5426075"/>
                  <a:ext cx="10683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grpSp>
              <p:nvGrpSpPr>
                <p:cNvPr id="901" name="Shape 901"/>
                <p:cNvGrpSpPr/>
                <p:nvPr/>
              </p:nvGrpSpPr>
              <p:grpSpPr>
                <a:xfrm>
                  <a:off x="6477000" y="3892550"/>
                  <a:ext cx="546099" cy="992187"/>
                  <a:chOff x="5327650" y="2759075"/>
                  <a:chExt cx="546099" cy="992187"/>
                </a:xfrm>
              </p:grpSpPr>
              <p:cxnSp>
                <p:nvCxnSpPr>
                  <p:cNvPr id="902" name="Shape 902"/>
                  <p:cNvCxnSpPr/>
                  <p:nvPr/>
                </p:nvCxnSpPr>
                <p:spPr>
                  <a:xfrm>
                    <a:off x="5327650" y="2759075"/>
                    <a:ext cx="0" cy="99218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stealth"/>
                    <a:tailEnd len="med" w="med" type="stealth"/>
                  </a:ln>
                </p:spPr>
              </p:cxnSp>
              <p:sp>
                <p:nvSpPr>
                  <p:cNvPr id="903" name="Shape 903"/>
                  <p:cNvSpPr txBox="1"/>
                  <p:nvPr/>
                </p:nvSpPr>
                <p:spPr>
                  <a:xfrm>
                    <a:off x="5334000" y="3074986"/>
                    <a:ext cx="539749" cy="3667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Noto Sans Symbols"/>
                      <a:buNone/>
                    </a:pPr>
                    <a:r>
                      <a:rPr b="0" i="0" lang="en-US" sz="18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Δ</a:t>
                    </a:r>
                    <a:r>
                      <a:rPr b="0" i="1" lang="en-US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W</a:t>
                    </a:r>
                  </a:p>
                </p:txBody>
              </p:sp>
            </p:grpSp>
            <p:cxnSp>
              <p:nvCxnSpPr>
                <p:cNvPr id="904" name="Shape 904"/>
                <p:cNvCxnSpPr/>
                <p:nvPr/>
              </p:nvCxnSpPr>
              <p:spPr>
                <a:xfrm>
                  <a:off x="6337300" y="3894137"/>
                  <a:ext cx="1968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05" name="Shape 905"/>
                <p:cNvCxnSpPr/>
                <p:nvPr/>
              </p:nvCxnSpPr>
              <p:spPr>
                <a:xfrm>
                  <a:off x="6337300" y="4881562"/>
                  <a:ext cx="1968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06" name="Shape 906"/>
            <p:cNvGrpSpPr/>
            <p:nvPr/>
          </p:nvGrpSpPr>
          <p:grpSpPr>
            <a:xfrm>
              <a:off x="4598986" y="3217862"/>
              <a:ext cx="1765299" cy="366711"/>
              <a:chOff x="4562475" y="3228975"/>
              <a:chExt cx="1765299" cy="366711"/>
            </a:xfrm>
          </p:grpSpPr>
          <p:cxnSp>
            <p:nvCxnSpPr>
              <p:cNvPr id="907" name="Shape 907"/>
              <p:cNvCxnSpPr/>
              <p:nvPr/>
            </p:nvCxnSpPr>
            <p:spPr>
              <a:xfrm>
                <a:off x="5259387" y="3408362"/>
                <a:ext cx="1068386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908" name="Shape 908"/>
              <p:cNvSpPr txBox="1"/>
              <p:nvPr/>
            </p:nvSpPr>
            <p:spPr>
              <a:xfrm>
                <a:off x="4562475" y="3228975"/>
                <a:ext cx="509586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6600"/>
                  </a:buClr>
                  <a:buSzPct val="25000"/>
                  <a:buFont typeface="Arial"/>
                  <a:buNone/>
                </a:pPr>
                <a:r>
                  <a:rPr b="1" i="1" lang="en-US" sz="1800" u="none">
                    <a:solidFill>
                      <a:srgbClr val="CC66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1" baseline="-25000" i="1" lang="en-US" sz="1800" u="none">
                    <a:solidFill>
                      <a:srgbClr val="CC66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</p:grpSp>
      <p:grpSp>
        <p:nvGrpSpPr>
          <p:cNvPr id="909" name="Shape 909"/>
          <p:cNvGrpSpPr/>
          <p:nvPr/>
        </p:nvGrpSpPr>
        <p:grpSpPr>
          <a:xfrm>
            <a:off x="4587875" y="3124200"/>
            <a:ext cx="714374" cy="898525"/>
            <a:chOff x="4587875" y="3124200"/>
            <a:chExt cx="714374" cy="898525"/>
          </a:xfrm>
        </p:grpSpPr>
        <p:cxnSp>
          <p:nvCxnSpPr>
            <p:cNvPr id="910" name="Shape 910"/>
            <p:cNvCxnSpPr/>
            <p:nvPr/>
          </p:nvCxnSpPr>
          <p:spPr>
            <a:xfrm>
              <a:off x="5076825" y="3524250"/>
              <a:ext cx="2238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11" name="Shape 911"/>
            <p:cNvCxnSpPr/>
            <p:nvPr/>
          </p:nvCxnSpPr>
          <p:spPr>
            <a:xfrm>
              <a:off x="5078412" y="3397250"/>
              <a:ext cx="2238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12" name="Shape 912"/>
            <p:cNvCxnSpPr/>
            <p:nvPr/>
          </p:nvCxnSpPr>
          <p:spPr>
            <a:xfrm>
              <a:off x="5181600" y="3124200"/>
              <a:ext cx="0" cy="2730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913" name="Shape 913"/>
            <p:cNvCxnSpPr/>
            <p:nvPr/>
          </p:nvCxnSpPr>
          <p:spPr>
            <a:xfrm rot="10800000">
              <a:off x="5181600" y="3524249"/>
              <a:ext cx="0" cy="4984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914" name="Shape 914"/>
            <p:cNvSpPr txBox="1"/>
            <p:nvPr/>
          </p:nvSpPr>
          <p:spPr>
            <a:xfrm>
              <a:off x="4587875" y="3597275"/>
              <a:ext cx="6413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</p:grpSp>
      <p:grpSp>
        <p:nvGrpSpPr>
          <p:cNvPr id="915" name="Shape 915"/>
          <p:cNvGrpSpPr/>
          <p:nvPr/>
        </p:nvGrpSpPr>
        <p:grpSpPr>
          <a:xfrm>
            <a:off x="1768474" y="1957386"/>
            <a:ext cx="1939925" cy="2420938"/>
            <a:chOff x="1768474" y="1957386"/>
            <a:chExt cx="1939925" cy="2420938"/>
          </a:xfrm>
        </p:grpSpPr>
        <p:grpSp>
          <p:nvGrpSpPr>
            <p:cNvPr id="916" name="Shape 916"/>
            <p:cNvGrpSpPr/>
            <p:nvPr/>
          </p:nvGrpSpPr>
          <p:grpSpPr>
            <a:xfrm rot="-5400000">
              <a:off x="1939924" y="3040062"/>
              <a:ext cx="381000" cy="130175"/>
              <a:chOff x="2295524" y="2667000"/>
              <a:chExt cx="381000" cy="130175"/>
            </a:xfrm>
          </p:grpSpPr>
          <p:cxnSp>
            <p:nvCxnSpPr>
              <p:cNvPr id="917" name="Shape 917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18" name="Shape 918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919" name="Shape 919"/>
            <p:cNvCxnSpPr/>
            <p:nvPr/>
          </p:nvCxnSpPr>
          <p:spPr>
            <a:xfrm rot="10800000">
              <a:off x="2130425" y="24447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20" name="Shape 920"/>
            <p:cNvCxnSpPr/>
            <p:nvPr/>
          </p:nvCxnSpPr>
          <p:spPr>
            <a:xfrm rot="10800000">
              <a:off x="2738436" y="24447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21" name="Shape 921"/>
            <p:cNvCxnSpPr/>
            <p:nvPr/>
          </p:nvCxnSpPr>
          <p:spPr>
            <a:xfrm rot="10800000">
              <a:off x="3348037" y="24447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922" name="Shape 922"/>
            <p:cNvGrpSpPr/>
            <p:nvPr/>
          </p:nvGrpSpPr>
          <p:grpSpPr>
            <a:xfrm>
              <a:off x="1768474" y="2673350"/>
              <a:ext cx="1936750" cy="265111"/>
              <a:chOff x="1828799" y="2590800"/>
              <a:chExt cx="1936750" cy="265111"/>
            </a:xfrm>
          </p:grpSpPr>
          <p:sp>
            <p:nvSpPr>
              <p:cNvPr id="923" name="Shape 923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4" name="Shape 924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925" name="Shape 925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26" name="Shape 926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7" name="Shape 927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8" name="Shape 928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929" name="Shape 929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30" name="Shape 930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31" name="Shape 931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2" name="Shape 932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33" name="Shape 933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934" name="Shape 934"/>
            <p:cNvGrpSpPr/>
            <p:nvPr/>
          </p:nvGrpSpPr>
          <p:grpSpPr>
            <a:xfrm rot="-5400000">
              <a:off x="2549524" y="3043237"/>
              <a:ext cx="381000" cy="130175"/>
              <a:chOff x="2295524" y="2667000"/>
              <a:chExt cx="381000" cy="130175"/>
            </a:xfrm>
          </p:grpSpPr>
          <p:cxnSp>
            <p:nvCxnSpPr>
              <p:cNvPr id="935" name="Shape 935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36" name="Shape 936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937" name="Shape 937"/>
            <p:cNvGrpSpPr/>
            <p:nvPr/>
          </p:nvGrpSpPr>
          <p:grpSpPr>
            <a:xfrm rot="-5400000">
              <a:off x="3159124" y="3043237"/>
              <a:ext cx="381000" cy="130175"/>
              <a:chOff x="2295524" y="2667000"/>
              <a:chExt cx="381000" cy="130175"/>
            </a:xfrm>
          </p:grpSpPr>
          <p:cxnSp>
            <p:nvCxnSpPr>
              <p:cNvPr id="938" name="Shape 938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39" name="Shape 939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940" name="Shape 940"/>
            <p:cNvSpPr/>
            <p:nvPr/>
          </p:nvSpPr>
          <p:spPr>
            <a:xfrm>
              <a:off x="1997075" y="327660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1" name="Shape 941"/>
            <p:cNvGrpSpPr/>
            <p:nvPr/>
          </p:nvGrpSpPr>
          <p:grpSpPr>
            <a:xfrm>
              <a:off x="2244724" y="3344862"/>
              <a:ext cx="381000" cy="130175"/>
              <a:chOff x="2295524" y="2667000"/>
              <a:chExt cx="381000" cy="130175"/>
            </a:xfrm>
          </p:grpSpPr>
          <p:cxnSp>
            <p:nvCxnSpPr>
              <p:cNvPr id="942" name="Shape 942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43" name="Shape 943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944" name="Shape 944"/>
            <p:cNvGrpSpPr/>
            <p:nvPr/>
          </p:nvGrpSpPr>
          <p:grpSpPr>
            <a:xfrm>
              <a:off x="2854324" y="3344862"/>
              <a:ext cx="381000" cy="130175"/>
              <a:chOff x="2295524" y="2667000"/>
              <a:chExt cx="381000" cy="130175"/>
            </a:xfrm>
          </p:grpSpPr>
          <p:cxnSp>
            <p:nvCxnSpPr>
              <p:cNvPr id="945" name="Shape 945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46" name="Shape 946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947" name="Shape 947"/>
            <p:cNvSpPr/>
            <p:nvPr/>
          </p:nvSpPr>
          <p:spPr>
            <a:xfrm>
              <a:off x="3216275" y="327660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8" name="Shape 948"/>
            <p:cNvCxnSpPr/>
            <p:nvPr/>
          </p:nvCxnSpPr>
          <p:spPr>
            <a:xfrm>
              <a:off x="1882774" y="32956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49" name="Shape 949"/>
            <p:cNvCxnSpPr/>
            <p:nvPr/>
          </p:nvCxnSpPr>
          <p:spPr>
            <a:xfrm>
              <a:off x="3590924" y="329564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950" name="Shape 950"/>
            <p:cNvSpPr/>
            <p:nvPr/>
          </p:nvSpPr>
          <p:spPr>
            <a:xfrm>
              <a:off x="2000250" y="3889375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1" name="Shape 951"/>
            <p:cNvGrpSpPr/>
            <p:nvPr/>
          </p:nvGrpSpPr>
          <p:grpSpPr>
            <a:xfrm>
              <a:off x="2247899" y="3957637"/>
              <a:ext cx="381000" cy="130175"/>
              <a:chOff x="2295524" y="2667000"/>
              <a:chExt cx="381000" cy="130175"/>
            </a:xfrm>
          </p:grpSpPr>
          <p:cxnSp>
            <p:nvCxnSpPr>
              <p:cNvPr id="952" name="Shape 952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53" name="Shape 953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954" name="Shape 954"/>
            <p:cNvSpPr/>
            <p:nvPr/>
          </p:nvSpPr>
          <p:spPr>
            <a:xfrm>
              <a:off x="2609850" y="3889375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5" name="Shape 955"/>
            <p:cNvCxnSpPr/>
            <p:nvPr/>
          </p:nvCxnSpPr>
          <p:spPr>
            <a:xfrm>
              <a:off x="3047999" y="3897312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956" name="Shape 956"/>
            <p:cNvSpPr/>
            <p:nvPr/>
          </p:nvSpPr>
          <p:spPr>
            <a:xfrm>
              <a:off x="3219450" y="3889375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7" name="Shape 957"/>
            <p:cNvCxnSpPr/>
            <p:nvPr/>
          </p:nvCxnSpPr>
          <p:spPr>
            <a:xfrm>
              <a:off x="1885949" y="39084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58" name="Shape 958"/>
            <p:cNvCxnSpPr/>
            <p:nvPr/>
          </p:nvCxnSpPr>
          <p:spPr>
            <a:xfrm>
              <a:off x="3594099" y="39084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959" name="Shape 959"/>
            <p:cNvGrpSpPr/>
            <p:nvPr/>
          </p:nvGrpSpPr>
          <p:grpSpPr>
            <a:xfrm rot="-5400000">
              <a:off x="1941512" y="3649662"/>
              <a:ext cx="381000" cy="130175"/>
              <a:chOff x="2295524" y="2667000"/>
              <a:chExt cx="381000" cy="130175"/>
            </a:xfrm>
          </p:grpSpPr>
          <p:cxnSp>
            <p:nvCxnSpPr>
              <p:cNvPr id="960" name="Shape 960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61" name="Shape 961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962" name="Shape 962"/>
            <p:cNvCxnSpPr/>
            <p:nvPr/>
          </p:nvCxnSpPr>
          <p:spPr>
            <a:xfrm>
              <a:off x="2674936" y="3525837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963" name="Shape 963"/>
            <p:cNvGrpSpPr/>
            <p:nvPr/>
          </p:nvGrpSpPr>
          <p:grpSpPr>
            <a:xfrm rot="-5400000">
              <a:off x="3160712" y="3652837"/>
              <a:ext cx="381000" cy="130175"/>
              <a:chOff x="2295524" y="2667000"/>
              <a:chExt cx="381000" cy="130175"/>
            </a:xfrm>
          </p:grpSpPr>
          <p:cxnSp>
            <p:nvCxnSpPr>
              <p:cNvPr id="964" name="Shape 964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965" name="Shape 965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966" name="Shape 966"/>
            <p:cNvCxnSpPr/>
            <p:nvPr/>
          </p:nvCxnSpPr>
          <p:spPr>
            <a:xfrm rot="10800000">
              <a:off x="2136775" y="41497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67" name="Shape 967"/>
            <p:cNvCxnSpPr/>
            <p:nvPr/>
          </p:nvCxnSpPr>
          <p:spPr>
            <a:xfrm rot="10800000">
              <a:off x="2752725" y="41497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68" name="Shape 968"/>
            <p:cNvCxnSpPr/>
            <p:nvPr/>
          </p:nvCxnSpPr>
          <p:spPr>
            <a:xfrm rot="10800000">
              <a:off x="3365500" y="414972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969" name="Shape 969"/>
            <p:cNvSpPr txBox="1"/>
            <p:nvPr/>
          </p:nvSpPr>
          <p:spPr>
            <a:xfrm>
              <a:off x="2301875" y="1957386"/>
              <a:ext cx="9271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&gt; 0 K</a:t>
              </a:r>
            </a:p>
          </p:txBody>
        </p:sp>
        <p:sp>
          <p:nvSpPr>
            <p:cNvPr id="970" name="Shape 970"/>
            <p:cNvSpPr/>
            <p:nvPr/>
          </p:nvSpPr>
          <p:spPr>
            <a:xfrm>
              <a:off x="2603500" y="3276600"/>
              <a:ext cx="274636" cy="27463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2968625" y="3906837"/>
              <a:ext cx="155574" cy="15557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cxnSp>
          <p:nvCxnSpPr>
            <p:cNvPr id="972" name="Shape 972"/>
            <p:cNvCxnSpPr/>
            <p:nvPr/>
          </p:nvCxnSpPr>
          <p:spPr>
            <a:xfrm>
              <a:off x="2803525" y="35306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973" name="Shape 973"/>
            <p:cNvGrpSpPr/>
            <p:nvPr/>
          </p:nvGrpSpPr>
          <p:grpSpPr>
            <a:xfrm>
              <a:off x="2663825" y="3452812"/>
              <a:ext cx="309561" cy="366711"/>
              <a:chOff x="3675062" y="2159000"/>
              <a:chExt cx="309561" cy="366711"/>
            </a:xfrm>
          </p:grpSpPr>
          <p:sp>
            <p:nvSpPr>
              <p:cNvPr id="974" name="Shape 974"/>
              <p:cNvSpPr/>
              <p:nvPr/>
            </p:nvSpPr>
            <p:spPr>
              <a:xfrm>
                <a:off x="3748087" y="2314575"/>
                <a:ext cx="136524" cy="136524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Shape 975"/>
              <p:cNvSpPr txBox="1"/>
              <p:nvPr/>
            </p:nvSpPr>
            <p:spPr>
              <a:xfrm>
                <a:off x="3675062" y="2159000"/>
                <a:ext cx="30956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  <p:sp>
          <p:nvSpPr>
            <p:cNvPr id="976" name="Shape 976"/>
            <p:cNvSpPr/>
            <p:nvPr/>
          </p:nvSpPr>
          <p:spPr>
            <a:xfrm>
              <a:off x="2860675" y="3679825"/>
              <a:ext cx="220662" cy="230186"/>
            </a:xfrm>
            <a:custGeom>
              <a:pathLst>
                <a:path extrusionOk="0" h="120000" w="120000">
                  <a:moveTo>
                    <a:pt x="109640" y="120000"/>
                  </a:moveTo>
                  <a:cubicBezTo>
                    <a:pt x="108776" y="105103"/>
                    <a:pt x="120000" y="48000"/>
                    <a:pt x="101870" y="28137"/>
                  </a:cubicBezTo>
                  <a:cubicBezTo>
                    <a:pt x="83741" y="8275"/>
                    <a:pt x="42302" y="4965"/>
                    <a:pt x="0" y="0"/>
                  </a:cubicBezTo>
                </a:path>
              </a:pathLst>
            </a:custGeom>
            <a:noFill/>
            <a:ln cap="flat" cmpd="sng" w="22225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5484812" y="3171825"/>
            <a:ext cx="465136" cy="561974"/>
            <a:chOff x="5484812" y="3171825"/>
            <a:chExt cx="465136" cy="561974"/>
          </a:xfrm>
        </p:grpSpPr>
        <p:sp>
          <p:nvSpPr>
            <p:cNvPr id="978" name="Shape 978"/>
            <p:cNvSpPr/>
            <p:nvPr/>
          </p:nvSpPr>
          <p:spPr>
            <a:xfrm>
              <a:off x="5484812" y="3578225"/>
              <a:ext cx="155574" cy="15557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grpSp>
          <p:nvGrpSpPr>
            <p:cNvPr id="979" name="Shape 979"/>
            <p:cNvGrpSpPr/>
            <p:nvPr/>
          </p:nvGrpSpPr>
          <p:grpSpPr>
            <a:xfrm>
              <a:off x="5640387" y="3171825"/>
              <a:ext cx="309561" cy="366711"/>
              <a:chOff x="3675062" y="2159000"/>
              <a:chExt cx="309561" cy="366711"/>
            </a:xfrm>
          </p:grpSpPr>
          <p:sp>
            <p:nvSpPr>
              <p:cNvPr id="980" name="Shape 980"/>
              <p:cNvSpPr/>
              <p:nvPr/>
            </p:nvSpPr>
            <p:spPr>
              <a:xfrm>
                <a:off x="3748087" y="2314575"/>
                <a:ext cx="136524" cy="136524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Shape 981"/>
              <p:cNvSpPr txBox="1"/>
              <p:nvPr/>
            </p:nvSpPr>
            <p:spPr>
              <a:xfrm>
                <a:off x="3675062" y="2159000"/>
                <a:ext cx="30956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  <p:sp>
          <p:nvSpPr>
            <p:cNvPr id="982" name="Shape 982"/>
            <p:cNvSpPr/>
            <p:nvPr/>
          </p:nvSpPr>
          <p:spPr>
            <a:xfrm>
              <a:off x="5546725" y="3390900"/>
              <a:ext cx="163511" cy="190500"/>
            </a:xfrm>
            <a:custGeom>
              <a:pathLst>
                <a:path extrusionOk="0" h="120000" w="120000">
                  <a:moveTo>
                    <a:pt x="11650" y="120000"/>
                  </a:moveTo>
                  <a:cubicBezTo>
                    <a:pt x="12815" y="108000"/>
                    <a:pt x="0" y="68000"/>
                    <a:pt x="17475" y="48000"/>
                  </a:cubicBezTo>
                  <a:cubicBezTo>
                    <a:pt x="34951" y="28000"/>
                    <a:pt x="99029" y="10000"/>
                    <a:pt x="12000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3" name="Shape 983"/>
          <p:cNvSpPr txBox="1"/>
          <p:nvPr/>
        </p:nvSpPr>
        <p:spPr>
          <a:xfrm>
            <a:off x="0" y="5410200"/>
            <a:ext cx="9144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Тъй като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повечето дупки са от йонизиране на акцепторните примеси.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2743200" y="6019800"/>
            <a:ext cx="41021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25000"/>
              <a:buFont typeface="Arial"/>
              <a:buNone/>
            </a:pPr>
            <a:r>
              <a:rPr b="1" i="1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i="0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i="1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1" i="0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⇒ Р-тип полупроводници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685800" y="4876800"/>
            <a:ext cx="65532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енергия за йонизация на акцепторните примеси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2438400" y="914400"/>
            <a:ext cx="40766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Разпределение на Ферми 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685800" y="2057400"/>
            <a:ext cx="75438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Токоносителите в примесните ПП са от собствен и от примесен тип, при което  вероятността за генериране на примесни токоносители е по-голяма от тази за получаване собствени. </a:t>
            </a:r>
          </a:p>
        </p:txBody>
      </p:sp>
      <p:sp>
        <p:nvSpPr>
          <p:cNvPr id="994" name="Shape 994"/>
          <p:cNvSpPr txBox="1"/>
          <p:nvPr/>
        </p:nvSpPr>
        <p:spPr>
          <a:xfrm>
            <a:off x="762000" y="3810000"/>
            <a:ext cx="7543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Поради това разпределението на Ферми не е симетрично спрямо средата на забранената зона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 се намира в средата й).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1000" name="Shape 1000"/>
          <p:cNvSpPr txBox="1"/>
          <p:nvPr/>
        </p:nvSpPr>
        <p:spPr>
          <a:xfrm>
            <a:off x="2705100" y="838200"/>
            <a:ext cx="37338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Разпределение на Ферми 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sp>
        <p:nvSpPr>
          <p:cNvPr id="1002" name="Shape 1002"/>
          <p:cNvSpPr txBox="1"/>
          <p:nvPr/>
        </p:nvSpPr>
        <p:spPr>
          <a:xfrm>
            <a:off x="5635625" y="5840412"/>
            <a:ext cx="8397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25000"/>
              <a:buFont typeface="Arial"/>
              <a:buNone/>
            </a:pPr>
            <a:r>
              <a:rPr b="1" i="1" lang="en-US" sz="20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 &gt; 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2030411" y="5867400"/>
            <a:ext cx="7826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grpSp>
        <p:nvGrpSpPr>
          <p:cNvPr id="1004" name="Shape 1004"/>
          <p:cNvGrpSpPr/>
          <p:nvPr/>
        </p:nvGrpSpPr>
        <p:grpSpPr>
          <a:xfrm>
            <a:off x="1033462" y="1317625"/>
            <a:ext cx="2725738" cy="4479924"/>
            <a:chOff x="1033462" y="1285875"/>
            <a:chExt cx="2725738" cy="4479924"/>
          </a:xfrm>
        </p:grpSpPr>
        <p:cxnSp>
          <p:nvCxnSpPr>
            <p:cNvPr id="1005" name="Shape 1005"/>
            <p:cNvCxnSpPr/>
            <p:nvPr/>
          </p:nvCxnSpPr>
          <p:spPr>
            <a:xfrm>
              <a:off x="1835150" y="1646236"/>
              <a:ext cx="0" cy="343535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06" name="Shape 1006"/>
            <p:cNvCxnSpPr/>
            <p:nvPr/>
          </p:nvCxnSpPr>
          <p:spPr>
            <a:xfrm>
              <a:off x="1831975" y="5081587"/>
              <a:ext cx="12684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07" name="Shape 1007"/>
            <p:cNvCxnSpPr/>
            <p:nvPr/>
          </p:nvCxnSpPr>
          <p:spPr>
            <a:xfrm>
              <a:off x="3100386" y="3530600"/>
              <a:ext cx="0" cy="1550987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08" name="Shape 1008"/>
            <p:cNvCxnSpPr/>
            <p:nvPr/>
          </p:nvCxnSpPr>
          <p:spPr>
            <a:xfrm rot="10800000">
              <a:off x="1835149" y="3530600"/>
              <a:ext cx="1254125" cy="0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09" name="Shape 1009"/>
            <p:cNvSpPr txBox="1"/>
            <p:nvPr/>
          </p:nvSpPr>
          <p:spPr>
            <a:xfrm>
              <a:off x="1647825" y="5005387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010" name="Shape 1010"/>
            <p:cNvSpPr txBox="1"/>
            <p:nvPr/>
          </p:nvSpPr>
          <p:spPr>
            <a:xfrm>
              <a:off x="2222500" y="5049837"/>
              <a:ext cx="5016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0,5</a:t>
              </a:r>
            </a:p>
          </p:txBody>
        </p:sp>
        <p:sp>
          <p:nvSpPr>
            <p:cNvPr id="1011" name="Shape 1011"/>
            <p:cNvSpPr txBox="1"/>
            <p:nvPr/>
          </p:nvSpPr>
          <p:spPr>
            <a:xfrm>
              <a:off x="2921000" y="5005387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1012" name="Shape 1012"/>
            <p:cNvCxnSpPr/>
            <p:nvPr/>
          </p:nvCxnSpPr>
          <p:spPr>
            <a:xfrm>
              <a:off x="1841500" y="2644775"/>
              <a:ext cx="12525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13" name="Shape 1013"/>
            <p:cNvCxnSpPr/>
            <p:nvPr/>
          </p:nvCxnSpPr>
          <p:spPr>
            <a:xfrm>
              <a:off x="3100386" y="1646236"/>
              <a:ext cx="0" cy="188436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14" name="Shape 1014"/>
            <p:cNvSpPr/>
            <p:nvPr/>
          </p:nvSpPr>
          <p:spPr>
            <a:xfrm>
              <a:off x="1841500" y="1639886"/>
              <a:ext cx="1252536" cy="309245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585" y="36000"/>
                    <a:pt x="53259" y="55432"/>
                    <a:pt x="62320" y="60179"/>
                  </a:cubicBezTo>
                  <a:cubicBezTo>
                    <a:pt x="67403" y="62597"/>
                    <a:pt x="111823" y="96985"/>
                    <a:pt x="120000" y="120000"/>
                  </a:cubicBezTo>
                </a:path>
              </a:pathLst>
            </a:custGeom>
            <a:noFill/>
            <a:ln cap="flat" cmpd="sng" w="3175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5" name="Shape 1015"/>
            <p:cNvCxnSpPr/>
            <p:nvPr/>
          </p:nvCxnSpPr>
          <p:spPr>
            <a:xfrm rot="10800000">
              <a:off x="2492375" y="5040311"/>
              <a:ext cx="0" cy="809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16" name="Shape 1016"/>
            <p:cNvCxnSpPr/>
            <p:nvPr/>
          </p:nvCxnSpPr>
          <p:spPr>
            <a:xfrm>
              <a:off x="1841500" y="4416425"/>
              <a:ext cx="12588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17" name="Shape 1017"/>
            <p:cNvCxnSpPr/>
            <p:nvPr/>
          </p:nvCxnSpPr>
          <p:spPr>
            <a:xfrm>
              <a:off x="1841500" y="4527550"/>
              <a:ext cx="12128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18" name="Shape 1018"/>
            <p:cNvCxnSpPr/>
            <p:nvPr/>
          </p:nvCxnSpPr>
          <p:spPr>
            <a:xfrm>
              <a:off x="1841500" y="4638675"/>
              <a:ext cx="12207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19" name="Shape 1019"/>
            <p:cNvCxnSpPr/>
            <p:nvPr/>
          </p:nvCxnSpPr>
          <p:spPr>
            <a:xfrm>
              <a:off x="1841500" y="4749800"/>
              <a:ext cx="12477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0" name="Shape 1020"/>
            <p:cNvCxnSpPr/>
            <p:nvPr/>
          </p:nvCxnSpPr>
          <p:spPr>
            <a:xfrm>
              <a:off x="1841500" y="4859337"/>
              <a:ext cx="12477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1" name="Shape 1021"/>
            <p:cNvCxnSpPr/>
            <p:nvPr/>
          </p:nvCxnSpPr>
          <p:spPr>
            <a:xfrm>
              <a:off x="1847850" y="4471987"/>
              <a:ext cx="11763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2" name="Shape 1022"/>
            <p:cNvCxnSpPr/>
            <p:nvPr/>
          </p:nvCxnSpPr>
          <p:spPr>
            <a:xfrm>
              <a:off x="1847850" y="4583112"/>
              <a:ext cx="1200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3" name="Shape 1023"/>
            <p:cNvCxnSpPr/>
            <p:nvPr/>
          </p:nvCxnSpPr>
          <p:spPr>
            <a:xfrm>
              <a:off x="1847850" y="4694237"/>
              <a:ext cx="12414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4" name="Shape 1024"/>
            <p:cNvCxnSpPr/>
            <p:nvPr/>
          </p:nvCxnSpPr>
          <p:spPr>
            <a:xfrm>
              <a:off x="1847850" y="4805362"/>
              <a:ext cx="12525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5" name="Shape 1025"/>
            <p:cNvCxnSpPr/>
            <p:nvPr/>
          </p:nvCxnSpPr>
          <p:spPr>
            <a:xfrm>
              <a:off x="1847850" y="4914900"/>
              <a:ext cx="12509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6" name="Shape 1026"/>
            <p:cNvCxnSpPr/>
            <p:nvPr/>
          </p:nvCxnSpPr>
          <p:spPr>
            <a:xfrm>
              <a:off x="1847850" y="5026025"/>
              <a:ext cx="12414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7" name="Shape 1027"/>
            <p:cNvCxnSpPr/>
            <p:nvPr/>
          </p:nvCxnSpPr>
          <p:spPr>
            <a:xfrm>
              <a:off x="1846261" y="4970462"/>
              <a:ext cx="12525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8" name="Shape 1028"/>
            <p:cNvCxnSpPr/>
            <p:nvPr/>
          </p:nvCxnSpPr>
          <p:spPr>
            <a:xfrm>
              <a:off x="1846261" y="2533650"/>
              <a:ext cx="2508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9" name="Shape 1029"/>
            <p:cNvCxnSpPr/>
            <p:nvPr/>
          </p:nvCxnSpPr>
          <p:spPr>
            <a:xfrm>
              <a:off x="1831975" y="2422525"/>
              <a:ext cx="2333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30" name="Shape 1030"/>
            <p:cNvCxnSpPr/>
            <p:nvPr/>
          </p:nvCxnSpPr>
          <p:spPr>
            <a:xfrm>
              <a:off x="1846261" y="2311400"/>
              <a:ext cx="1571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31" name="Shape 1031"/>
            <p:cNvCxnSpPr/>
            <p:nvPr/>
          </p:nvCxnSpPr>
          <p:spPr>
            <a:xfrm>
              <a:off x="1846261" y="2470150"/>
              <a:ext cx="2190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32" name="Shape 1032"/>
            <p:cNvCxnSpPr/>
            <p:nvPr/>
          </p:nvCxnSpPr>
          <p:spPr>
            <a:xfrm>
              <a:off x="1846261" y="2365375"/>
              <a:ext cx="179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33" name="Shape 1033"/>
            <p:cNvCxnSpPr/>
            <p:nvPr/>
          </p:nvCxnSpPr>
          <p:spPr>
            <a:xfrm>
              <a:off x="1838325" y="2239961"/>
              <a:ext cx="16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34" name="Shape 1034"/>
            <p:cNvCxnSpPr/>
            <p:nvPr/>
          </p:nvCxnSpPr>
          <p:spPr>
            <a:xfrm>
              <a:off x="1846261" y="2595561"/>
              <a:ext cx="2793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35" name="Shape 1035"/>
            <p:cNvSpPr txBox="1"/>
            <p:nvPr/>
          </p:nvSpPr>
          <p:spPr>
            <a:xfrm>
              <a:off x="3154361" y="2459036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1036" name="Shape 1036"/>
            <p:cNvSpPr txBox="1"/>
            <p:nvPr/>
          </p:nvSpPr>
          <p:spPr>
            <a:xfrm>
              <a:off x="3087686" y="3328987"/>
              <a:ext cx="53657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1" baseline="-25000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Fi</a:t>
              </a:r>
            </a:p>
          </p:txBody>
        </p:sp>
        <p:sp>
          <p:nvSpPr>
            <p:cNvPr id="1037" name="Shape 1037"/>
            <p:cNvSpPr txBox="1"/>
            <p:nvPr/>
          </p:nvSpPr>
          <p:spPr>
            <a:xfrm>
              <a:off x="3168650" y="4111625"/>
              <a:ext cx="5016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cxnSp>
          <p:nvCxnSpPr>
            <p:cNvPr id="1038" name="Shape 1038"/>
            <p:cNvCxnSpPr/>
            <p:nvPr/>
          </p:nvCxnSpPr>
          <p:spPr>
            <a:xfrm rot="10800000">
              <a:off x="1843087" y="3181350"/>
              <a:ext cx="1255712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39" name="Shape 1039"/>
            <p:cNvCxnSpPr/>
            <p:nvPr/>
          </p:nvCxnSpPr>
          <p:spPr>
            <a:xfrm>
              <a:off x="1835150" y="2122486"/>
              <a:ext cx="1238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0" name="Shape 1040"/>
            <p:cNvCxnSpPr/>
            <p:nvPr/>
          </p:nvCxnSpPr>
          <p:spPr>
            <a:xfrm>
              <a:off x="1820861" y="2011361"/>
              <a:ext cx="106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1" name="Shape 1041"/>
            <p:cNvCxnSpPr/>
            <p:nvPr/>
          </p:nvCxnSpPr>
          <p:spPr>
            <a:xfrm>
              <a:off x="1835150" y="1900236"/>
              <a:ext cx="63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2" name="Shape 1042"/>
            <p:cNvCxnSpPr/>
            <p:nvPr/>
          </p:nvCxnSpPr>
          <p:spPr>
            <a:xfrm>
              <a:off x="1835150" y="1790700"/>
              <a:ext cx="28575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3" name="Shape 1043"/>
            <p:cNvCxnSpPr/>
            <p:nvPr/>
          </p:nvCxnSpPr>
          <p:spPr>
            <a:xfrm>
              <a:off x="1835150" y="2060575"/>
              <a:ext cx="1047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4" name="Shape 1044"/>
            <p:cNvCxnSpPr/>
            <p:nvPr/>
          </p:nvCxnSpPr>
          <p:spPr>
            <a:xfrm>
              <a:off x="1835150" y="1954211"/>
              <a:ext cx="714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5" name="Shape 1045"/>
            <p:cNvCxnSpPr/>
            <p:nvPr/>
          </p:nvCxnSpPr>
          <p:spPr>
            <a:xfrm>
              <a:off x="1835150" y="1847850"/>
              <a:ext cx="523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6" name="Shape 1046"/>
            <p:cNvCxnSpPr/>
            <p:nvPr/>
          </p:nvCxnSpPr>
          <p:spPr>
            <a:xfrm>
              <a:off x="1835150" y="2184400"/>
              <a:ext cx="1301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47" name="Shape 1047"/>
            <p:cNvSpPr txBox="1"/>
            <p:nvPr/>
          </p:nvSpPr>
          <p:spPr>
            <a:xfrm>
              <a:off x="3194050" y="2992436"/>
              <a:ext cx="4937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1" baseline="-25000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</a:p>
          </p:txBody>
        </p:sp>
        <p:cxnSp>
          <p:nvCxnSpPr>
            <p:cNvPr id="1048" name="Shape 1048"/>
            <p:cNvCxnSpPr/>
            <p:nvPr/>
          </p:nvCxnSpPr>
          <p:spPr>
            <a:xfrm>
              <a:off x="1841500" y="2825750"/>
              <a:ext cx="1252536" cy="0"/>
            </a:xfrm>
            <a:prstGeom prst="straightConnector1">
              <a:avLst/>
            </a:prstGeom>
            <a:noFill/>
            <a:ln cap="flat" cmpd="sng" w="15875">
              <a:solidFill>
                <a:srgbClr val="0033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49" name="Shape 1049"/>
            <p:cNvSpPr txBox="1"/>
            <p:nvPr/>
          </p:nvSpPr>
          <p:spPr>
            <a:xfrm>
              <a:off x="1371600" y="2613025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1050" name="Shape 1050"/>
            <p:cNvSpPr txBox="1"/>
            <p:nvPr/>
          </p:nvSpPr>
          <p:spPr>
            <a:xfrm>
              <a:off x="2097086" y="1285875"/>
              <a:ext cx="781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N-тип</a:t>
              </a:r>
            </a:p>
          </p:txBody>
        </p:sp>
        <p:sp>
          <p:nvSpPr>
            <p:cNvPr id="1051" name="Shape 1051"/>
            <p:cNvSpPr txBox="1"/>
            <p:nvPr/>
          </p:nvSpPr>
          <p:spPr>
            <a:xfrm>
              <a:off x="1033462" y="1949450"/>
              <a:ext cx="3873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1052" name="Shape 1052"/>
            <p:cNvCxnSpPr/>
            <p:nvPr/>
          </p:nvCxnSpPr>
          <p:spPr>
            <a:xfrm rot="10800000">
              <a:off x="1371599" y="2184400"/>
              <a:ext cx="534987" cy="2381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53" name="Shape 1053"/>
            <p:cNvCxnSpPr/>
            <p:nvPr/>
          </p:nvCxnSpPr>
          <p:spPr>
            <a:xfrm>
              <a:off x="3352800" y="1541462"/>
              <a:ext cx="0" cy="823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sp>
          <p:nvSpPr>
            <p:cNvPr id="1054" name="Shape 1054"/>
            <p:cNvSpPr txBox="1"/>
            <p:nvPr/>
          </p:nvSpPr>
          <p:spPr>
            <a:xfrm>
              <a:off x="3341687" y="1539875"/>
              <a:ext cx="400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  <p:sp>
          <p:nvSpPr>
            <p:cNvPr id="1055" name="Shape 1055"/>
            <p:cNvSpPr txBox="1"/>
            <p:nvPr/>
          </p:nvSpPr>
          <p:spPr>
            <a:xfrm>
              <a:off x="3054350" y="5399087"/>
              <a:ext cx="704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1056" name="Shape 1056"/>
            <p:cNvCxnSpPr/>
            <p:nvPr/>
          </p:nvCxnSpPr>
          <p:spPr>
            <a:xfrm>
              <a:off x="2830511" y="5410200"/>
              <a:ext cx="8016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1057" name="Shape 1057"/>
          <p:cNvGrpSpPr/>
          <p:nvPr/>
        </p:nvGrpSpPr>
        <p:grpSpPr>
          <a:xfrm>
            <a:off x="4886325" y="1466850"/>
            <a:ext cx="2616200" cy="4273549"/>
            <a:chOff x="4886325" y="1447800"/>
            <a:chExt cx="2616200" cy="4273549"/>
          </a:xfrm>
        </p:grpSpPr>
        <p:sp>
          <p:nvSpPr>
            <p:cNvPr id="1058" name="Shape 1058"/>
            <p:cNvSpPr txBox="1"/>
            <p:nvPr/>
          </p:nvSpPr>
          <p:spPr>
            <a:xfrm>
              <a:off x="5819775" y="5045075"/>
              <a:ext cx="5016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0,5</a:t>
              </a:r>
            </a:p>
          </p:txBody>
        </p:sp>
        <p:cxnSp>
          <p:nvCxnSpPr>
            <p:cNvPr id="1059" name="Shape 1059"/>
            <p:cNvCxnSpPr/>
            <p:nvPr/>
          </p:nvCxnSpPr>
          <p:spPr>
            <a:xfrm>
              <a:off x="6665911" y="1747836"/>
              <a:ext cx="0" cy="149066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0" name="Shape 1060"/>
            <p:cNvCxnSpPr/>
            <p:nvPr/>
          </p:nvCxnSpPr>
          <p:spPr>
            <a:xfrm>
              <a:off x="5443537" y="1747836"/>
              <a:ext cx="1587" cy="329406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1" name="Shape 1061"/>
            <p:cNvCxnSpPr/>
            <p:nvPr/>
          </p:nvCxnSpPr>
          <p:spPr>
            <a:xfrm>
              <a:off x="5445125" y="5049837"/>
              <a:ext cx="12207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2" name="Shape 1062"/>
            <p:cNvCxnSpPr/>
            <p:nvPr/>
          </p:nvCxnSpPr>
          <p:spPr>
            <a:xfrm>
              <a:off x="6665911" y="3238500"/>
              <a:ext cx="0" cy="1803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63" name="Shape 1063"/>
            <p:cNvSpPr txBox="1"/>
            <p:nvPr/>
          </p:nvSpPr>
          <p:spPr>
            <a:xfrm>
              <a:off x="5267325" y="4968875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064" name="Shape 1064"/>
            <p:cNvSpPr txBox="1"/>
            <p:nvPr/>
          </p:nvSpPr>
          <p:spPr>
            <a:xfrm>
              <a:off x="6492875" y="5000625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1065" name="Shape 1065"/>
            <p:cNvCxnSpPr/>
            <p:nvPr/>
          </p:nvCxnSpPr>
          <p:spPr>
            <a:xfrm>
              <a:off x="5454650" y="2387600"/>
              <a:ext cx="1204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6" name="Shape 1066"/>
            <p:cNvCxnSpPr/>
            <p:nvPr/>
          </p:nvCxnSpPr>
          <p:spPr>
            <a:xfrm rot="10800000">
              <a:off x="6080125" y="5011736"/>
              <a:ext cx="0" cy="777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7" name="Shape 1067"/>
            <p:cNvCxnSpPr/>
            <p:nvPr/>
          </p:nvCxnSpPr>
          <p:spPr>
            <a:xfrm>
              <a:off x="5454650" y="4090987"/>
              <a:ext cx="12112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8" name="Shape 1068"/>
            <p:cNvCxnSpPr/>
            <p:nvPr/>
          </p:nvCxnSpPr>
          <p:spPr>
            <a:xfrm>
              <a:off x="5461000" y="4986337"/>
              <a:ext cx="1193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9" name="Shape 1069"/>
            <p:cNvCxnSpPr/>
            <p:nvPr/>
          </p:nvCxnSpPr>
          <p:spPr>
            <a:xfrm rot="10800000">
              <a:off x="5440362" y="3238500"/>
              <a:ext cx="1208086" cy="0"/>
            </a:xfrm>
            <a:prstGeom prst="straightConnector1">
              <a:avLst/>
            </a:prstGeom>
            <a:noFill/>
            <a:ln cap="flat" cmpd="sng" w="22225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70" name="Shape 1070"/>
            <p:cNvSpPr txBox="1"/>
            <p:nvPr/>
          </p:nvSpPr>
          <p:spPr>
            <a:xfrm>
              <a:off x="6653211" y="2225675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1071" name="Shape 1071"/>
            <p:cNvSpPr txBox="1"/>
            <p:nvPr/>
          </p:nvSpPr>
          <p:spPr>
            <a:xfrm>
              <a:off x="6648450" y="3024186"/>
              <a:ext cx="53657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1" baseline="-25000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Fi</a:t>
              </a:r>
            </a:p>
          </p:txBody>
        </p:sp>
        <p:sp>
          <p:nvSpPr>
            <p:cNvPr id="1072" name="Shape 1072"/>
            <p:cNvSpPr txBox="1"/>
            <p:nvPr/>
          </p:nvSpPr>
          <p:spPr>
            <a:xfrm>
              <a:off x="6667500" y="3933825"/>
              <a:ext cx="5016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5465762" y="2066925"/>
              <a:ext cx="1204912" cy="2974974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585" y="36000"/>
                    <a:pt x="53259" y="55432"/>
                    <a:pt x="62320" y="60179"/>
                  </a:cubicBezTo>
                  <a:cubicBezTo>
                    <a:pt x="67403" y="62597"/>
                    <a:pt x="111823" y="96985"/>
                    <a:pt x="120000" y="120000"/>
                  </a:cubicBezTo>
                </a:path>
              </a:pathLst>
            </a:custGeom>
            <a:noFill/>
            <a:ln cap="flat" cmpd="sng" w="31750">
              <a:solidFill>
                <a:srgbClr val="99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4" name="Shape 1074"/>
            <p:cNvCxnSpPr/>
            <p:nvPr/>
          </p:nvCxnSpPr>
          <p:spPr>
            <a:xfrm>
              <a:off x="5448300" y="4491037"/>
              <a:ext cx="10667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75" name="Shape 1075"/>
            <p:cNvCxnSpPr/>
            <p:nvPr/>
          </p:nvCxnSpPr>
          <p:spPr>
            <a:xfrm>
              <a:off x="5448300" y="4597400"/>
              <a:ext cx="10921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76" name="Shape 1076"/>
            <p:cNvCxnSpPr/>
            <p:nvPr/>
          </p:nvCxnSpPr>
          <p:spPr>
            <a:xfrm>
              <a:off x="5448300" y="4703762"/>
              <a:ext cx="11318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77" name="Shape 1077"/>
            <p:cNvCxnSpPr/>
            <p:nvPr/>
          </p:nvCxnSpPr>
          <p:spPr>
            <a:xfrm>
              <a:off x="5448300" y="4810125"/>
              <a:ext cx="11525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78" name="Shape 1078"/>
            <p:cNvCxnSpPr/>
            <p:nvPr/>
          </p:nvCxnSpPr>
          <p:spPr>
            <a:xfrm>
              <a:off x="5454650" y="4437062"/>
              <a:ext cx="10382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79" name="Shape 1079"/>
            <p:cNvCxnSpPr/>
            <p:nvPr/>
          </p:nvCxnSpPr>
          <p:spPr>
            <a:xfrm>
              <a:off x="5454650" y="4543425"/>
              <a:ext cx="10763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0" name="Shape 1080"/>
            <p:cNvCxnSpPr/>
            <p:nvPr/>
          </p:nvCxnSpPr>
          <p:spPr>
            <a:xfrm>
              <a:off x="5454650" y="4651375"/>
              <a:ext cx="11017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1" name="Shape 1081"/>
            <p:cNvCxnSpPr/>
            <p:nvPr/>
          </p:nvCxnSpPr>
          <p:spPr>
            <a:xfrm>
              <a:off x="5454650" y="4757737"/>
              <a:ext cx="11318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2" name="Shape 1082"/>
            <p:cNvCxnSpPr/>
            <p:nvPr/>
          </p:nvCxnSpPr>
          <p:spPr>
            <a:xfrm>
              <a:off x="5454650" y="4864100"/>
              <a:ext cx="11525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3" name="Shape 1083"/>
            <p:cNvCxnSpPr/>
            <p:nvPr/>
          </p:nvCxnSpPr>
          <p:spPr>
            <a:xfrm>
              <a:off x="5451475" y="4916487"/>
              <a:ext cx="11826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4" name="Shape 1084"/>
            <p:cNvCxnSpPr/>
            <p:nvPr/>
          </p:nvCxnSpPr>
          <p:spPr>
            <a:xfrm>
              <a:off x="5451475" y="2281236"/>
              <a:ext cx="380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5" name="Shape 1085"/>
            <p:cNvCxnSpPr/>
            <p:nvPr/>
          </p:nvCxnSpPr>
          <p:spPr>
            <a:xfrm>
              <a:off x="5451475" y="2214561"/>
              <a:ext cx="206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6" name="Shape 1086"/>
            <p:cNvCxnSpPr/>
            <p:nvPr/>
          </p:nvCxnSpPr>
          <p:spPr>
            <a:xfrm>
              <a:off x="5451475" y="2339975"/>
              <a:ext cx="492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7" name="Shape 1087"/>
            <p:cNvCxnSpPr/>
            <p:nvPr/>
          </p:nvCxnSpPr>
          <p:spPr>
            <a:xfrm>
              <a:off x="5437187" y="4378325"/>
              <a:ext cx="10382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8" name="Shape 1088"/>
            <p:cNvCxnSpPr/>
            <p:nvPr/>
          </p:nvCxnSpPr>
          <p:spPr>
            <a:xfrm>
              <a:off x="5448300" y="4318000"/>
              <a:ext cx="9858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89" name="Shape 1089"/>
            <p:cNvCxnSpPr/>
            <p:nvPr/>
          </p:nvCxnSpPr>
          <p:spPr>
            <a:xfrm>
              <a:off x="5448300" y="4257675"/>
              <a:ext cx="9699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90" name="Shape 1090"/>
            <p:cNvCxnSpPr/>
            <p:nvPr/>
          </p:nvCxnSpPr>
          <p:spPr>
            <a:xfrm>
              <a:off x="5448300" y="4197350"/>
              <a:ext cx="946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91" name="Shape 1091"/>
            <p:cNvCxnSpPr/>
            <p:nvPr/>
          </p:nvCxnSpPr>
          <p:spPr>
            <a:xfrm>
              <a:off x="5448300" y="4138612"/>
              <a:ext cx="9128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92" name="Shape 1092"/>
            <p:cNvCxnSpPr/>
            <p:nvPr/>
          </p:nvCxnSpPr>
          <p:spPr>
            <a:xfrm rot="10800000">
              <a:off x="5453062" y="3559175"/>
              <a:ext cx="1208086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93" name="Shape 1093"/>
            <p:cNvSpPr txBox="1"/>
            <p:nvPr/>
          </p:nvSpPr>
          <p:spPr>
            <a:xfrm>
              <a:off x="6653211" y="3368675"/>
              <a:ext cx="4937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1" baseline="-25000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</a:p>
          </p:txBody>
        </p:sp>
        <p:cxnSp>
          <p:nvCxnSpPr>
            <p:cNvPr id="1094" name="Shape 1094"/>
            <p:cNvCxnSpPr/>
            <p:nvPr/>
          </p:nvCxnSpPr>
          <p:spPr>
            <a:xfrm>
              <a:off x="5445125" y="3984625"/>
              <a:ext cx="1211261" cy="0"/>
            </a:xfrm>
            <a:prstGeom prst="straightConnector1">
              <a:avLst/>
            </a:prstGeom>
            <a:noFill/>
            <a:ln cap="flat" cmpd="sng" w="19050">
              <a:solidFill>
                <a:srgbClr val="8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95" name="Shape 1095"/>
            <p:cNvSpPr txBox="1"/>
            <p:nvPr/>
          </p:nvSpPr>
          <p:spPr>
            <a:xfrm>
              <a:off x="4929187" y="3781425"/>
              <a:ext cx="5016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</a:t>
              </a:r>
            </a:p>
          </p:txBody>
        </p:sp>
        <p:sp>
          <p:nvSpPr>
            <p:cNvPr id="1096" name="Shape 1096"/>
            <p:cNvSpPr txBox="1"/>
            <p:nvPr/>
          </p:nvSpPr>
          <p:spPr>
            <a:xfrm>
              <a:off x="5689600" y="1447800"/>
              <a:ext cx="7683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P-тип</a:t>
              </a:r>
            </a:p>
          </p:txBody>
        </p:sp>
        <p:cxnSp>
          <p:nvCxnSpPr>
            <p:cNvPr id="1097" name="Shape 1097"/>
            <p:cNvCxnSpPr/>
            <p:nvPr/>
          </p:nvCxnSpPr>
          <p:spPr>
            <a:xfrm>
              <a:off x="6586536" y="4318000"/>
              <a:ext cx="544511" cy="3333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98" name="Shape 1098"/>
            <p:cNvSpPr txBox="1"/>
            <p:nvPr/>
          </p:nvSpPr>
          <p:spPr>
            <a:xfrm>
              <a:off x="7115175" y="4497387"/>
              <a:ext cx="3873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1099" name="Shape 1099"/>
            <p:cNvCxnSpPr/>
            <p:nvPr/>
          </p:nvCxnSpPr>
          <p:spPr>
            <a:xfrm>
              <a:off x="5262562" y="1639886"/>
              <a:ext cx="0" cy="823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sp>
          <p:nvSpPr>
            <p:cNvPr id="1100" name="Shape 1100"/>
            <p:cNvSpPr txBox="1"/>
            <p:nvPr/>
          </p:nvSpPr>
          <p:spPr>
            <a:xfrm>
              <a:off x="4886325" y="1563687"/>
              <a:ext cx="400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  <p:sp>
          <p:nvSpPr>
            <p:cNvPr id="1101" name="Shape 1101"/>
            <p:cNvSpPr txBox="1"/>
            <p:nvPr/>
          </p:nvSpPr>
          <p:spPr>
            <a:xfrm>
              <a:off x="6586536" y="5354637"/>
              <a:ext cx="704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1102" name="Shape 1102"/>
            <p:cNvCxnSpPr/>
            <p:nvPr/>
          </p:nvCxnSpPr>
          <p:spPr>
            <a:xfrm>
              <a:off x="6362700" y="5365750"/>
              <a:ext cx="8016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x="2705100" y="914400"/>
            <a:ext cx="37338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Разпределение на Ферми </a:t>
            </a:r>
          </a:p>
        </p:txBody>
      </p:sp>
      <p:sp>
        <p:nvSpPr>
          <p:cNvPr id="1109" name="Shape 1109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sp>
        <p:nvSpPr>
          <p:cNvPr id="1110" name="Shape 1110"/>
          <p:cNvSpPr txBox="1"/>
          <p:nvPr/>
        </p:nvSpPr>
        <p:spPr>
          <a:xfrm>
            <a:off x="212725" y="1524000"/>
            <a:ext cx="89312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зависимост от концентрацията им в примесните ПП има основни и неосновни токоносители.</a:t>
            </a:r>
          </a:p>
        </p:txBody>
      </p:sp>
      <p:sp>
        <p:nvSpPr>
          <p:cNvPr id="1111" name="Shape 1111"/>
          <p:cNvSpPr txBox="1"/>
          <p:nvPr/>
        </p:nvSpPr>
        <p:spPr>
          <a:xfrm>
            <a:off x="212725" y="2362200"/>
            <a:ext cx="892968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донорните полупроводници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основните токоносители са електроните, а неосновните са дупките. </a:t>
            </a:r>
          </a:p>
        </p:txBody>
      </p:sp>
      <p:grpSp>
        <p:nvGrpSpPr>
          <p:cNvPr id="1112" name="Shape 1112"/>
          <p:cNvGrpSpPr/>
          <p:nvPr/>
        </p:nvGrpSpPr>
        <p:grpSpPr>
          <a:xfrm>
            <a:off x="212725" y="3048000"/>
            <a:ext cx="7423149" cy="996949"/>
            <a:chOff x="212725" y="3032125"/>
            <a:chExt cx="7423149" cy="996949"/>
          </a:xfrm>
        </p:grpSpPr>
        <p:sp>
          <p:nvSpPr>
            <p:cNvPr id="1113" name="Shape 1113"/>
            <p:cNvSpPr txBox="1"/>
            <p:nvPr/>
          </p:nvSpPr>
          <p:spPr>
            <a:xfrm>
              <a:off x="212725" y="3179761"/>
              <a:ext cx="389413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Концентрацията на електроните е:</a:t>
              </a:r>
            </a:p>
          </p:txBody>
        </p:sp>
        <p:pic>
          <p:nvPicPr>
            <p:cNvPr id="1114" name="Shape 11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0600" y="3032125"/>
              <a:ext cx="2835274" cy="73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5" name="Shape 1115"/>
            <p:cNvSpPr txBox="1"/>
            <p:nvPr/>
          </p:nvSpPr>
          <p:spPr>
            <a:xfrm>
              <a:off x="1371600" y="3662362"/>
              <a:ext cx="552767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е концентрация на донорните примеси.</a:t>
              </a:r>
            </a:p>
          </p:txBody>
        </p:sp>
      </p:grpSp>
      <p:sp>
        <p:nvSpPr>
          <p:cNvPr id="1116" name="Shape 1116"/>
          <p:cNvSpPr txBox="1"/>
          <p:nvPr/>
        </p:nvSpPr>
        <p:spPr>
          <a:xfrm>
            <a:off x="212725" y="4267200"/>
            <a:ext cx="892968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акцепторните полупроводници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основните токоносители са дупките, а неосновните са електроните. </a:t>
            </a:r>
          </a:p>
        </p:txBody>
      </p:sp>
      <p:grpSp>
        <p:nvGrpSpPr>
          <p:cNvPr id="1117" name="Shape 1117"/>
          <p:cNvGrpSpPr/>
          <p:nvPr/>
        </p:nvGrpSpPr>
        <p:grpSpPr>
          <a:xfrm>
            <a:off x="533400" y="5175250"/>
            <a:ext cx="7102474" cy="1079499"/>
            <a:chOff x="533400" y="5175250"/>
            <a:chExt cx="7102474" cy="1079499"/>
          </a:xfrm>
        </p:grpSpPr>
        <p:sp>
          <p:nvSpPr>
            <p:cNvPr id="1118" name="Shape 1118"/>
            <p:cNvSpPr txBox="1"/>
            <p:nvPr/>
          </p:nvSpPr>
          <p:spPr>
            <a:xfrm>
              <a:off x="533400" y="5405437"/>
              <a:ext cx="33924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Концентрацията на дупките е:</a:t>
              </a:r>
            </a:p>
          </p:txBody>
        </p:sp>
        <p:pic>
          <p:nvPicPr>
            <p:cNvPr id="1119" name="Shape 11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3775" y="5175250"/>
              <a:ext cx="2832099" cy="73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0" name="Shape 1120"/>
            <p:cNvSpPr txBox="1"/>
            <p:nvPr/>
          </p:nvSpPr>
          <p:spPr>
            <a:xfrm>
              <a:off x="1692275" y="5888037"/>
              <a:ext cx="584517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е концентрация на акцепторните примеси.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1126" name="Shape 1126"/>
          <p:cNvSpPr txBox="1"/>
          <p:nvPr/>
        </p:nvSpPr>
        <p:spPr>
          <a:xfrm>
            <a:off x="609600" y="1143000"/>
            <a:ext cx="8001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2.3. Температурна зависимост на примесната проводимост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grpSp>
        <p:nvGrpSpPr>
          <p:cNvPr id="1128" name="Shape 1128"/>
          <p:cNvGrpSpPr/>
          <p:nvPr/>
        </p:nvGrpSpPr>
        <p:grpSpPr>
          <a:xfrm>
            <a:off x="1419225" y="2070100"/>
            <a:ext cx="5286375" cy="444500"/>
            <a:chOff x="1419225" y="2070100"/>
            <a:chExt cx="5286375" cy="444500"/>
          </a:xfrm>
        </p:grpSpPr>
        <p:pic>
          <p:nvPicPr>
            <p:cNvPr id="1129" name="Shape 11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83100" y="2070100"/>
              <a:ext cx="2222500" cy="44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0" name="Shape 1130"/>
            <p:cNvSpPr txBox="1"/>
            <p:nvPr/>
          </p:nvSpPr>
          <p:spPr>
            <a:xfrm>
              <a:off x="1419225" y="2070100"/>
              <a:ext cx="27098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Примесна проводимост</a:t>
              </a:r>
            </a:p>
          </p:txBody>
        </p:sp>
      </p:grpSp>
      <p:grpSp>
        <p:nvGrpSpPr>
          <p:cNvPr id="1131" name="Shape 1131"/>
          <p:cNvGrpSpPr/>
          <p:nvPr/>
        </p:nvGrpSpPr>
        <p:grpSpPr>
          <a:xfrm>
            <a:off x="1590675" y="3676650"/>
            <a:ext cx="5267324" cy="438150"/>
            <a:chOff x="609600" y="3657600"/>
            <a:chExt cx="5267324" cy="438150"/>
          </a:xfrm>
        </p:grpSpPr>
        <p:pic>
          <p:nvPicPr>
            <p:cNvPr id="1132" name="Shape 11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60887" y="3657600"/>
              <a:ext cx="1316037" cy="438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3" name="Shape 1133"/>
            <p:cNvSpPr txBox="1"/>
            <p:nvPr/>
          </p:nvSpPr>
          <p:spPr>
            <a:xfrm>
              <a:off x="609600" y="3657600"/>
              <a:ext cx="39512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 донорен полупроводник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&gt;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⇒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685800" y="228600"/>
            <a:ext cx="78485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660525" y="7223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476500" y="4902200"/>
            <a:ext cx="4419599" cy="508000"/>
          </a:xfrm>
          <a:prstGeom prst="roundRect">
            <a:avLst>
              <a:gd fmla="val 10800" name="adj"/>
            </a:avLst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Ефект на Хол </a:t>
            </a:r>
          </a:p>
        </p:txBody>
      </p:sp>
      <p:sp>
        <p:nvSpPr>
          <p:cNvPr id="52" name="Shape 52"/>
          <p:cNvSpPr/>
          <p:nvPr/>
        </p:nvSpPr>
        <p:spPr>
          <a:xfrm>
            <a:off x="2514600" y="4140200"/>
            <a:ext cx="4419599" cy="508000"/>
          </a:xfrm>
          <a:prstGeom prst="roundRect">
            <a:avLst>
              <a:gd fmla="val 10800" name="adj"/>
            </a:avLst>
          </a:prstGeom>
          <a:gradFill>
            <a:gsLst>
              <a:gs pos="0">
                <a:schemeClr val="folHlink"/>
              </a:gs>
              <a:gs pos="100000">
                <a:srgbClr val="FFFF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Собствена и примесна проводимост</a:t>
            </a:r>
          </a:p>
        </p:txBody>
      </p:sp>
      <p:sp>
        <p:nvSpPr>
          <p:cNvPr id="53" name="Shape 53"/>
          <p:cNvSpPr/>
          <p:nvPr/>
        </p:nvSpPr>
        <p:spPr>
          <a:xfrm>
            <a:off x="2482850" y="3378200"/>
            <a:ext cx="4419599" cy="508000"/>
          </a:xfrm>
          <a:prstGeom prst="roundRect">
            <a:avLst>
              <a:gd fmla="val 10800" name="adj"/>
            </a:avLst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Примесни полупроводници</a:t>
            </a:r>
          </a:p>
        </p:txBody>
      </p:sp>
      <p:sp>
        <p:nvSpPr>
          <p:cNvPr id="54" name="Shape 54"/>
          <p:cNvSpPr/>
          <p:nvPr/>
        </p:nvSpPr>
        <p:spPr>
          <a:xfrm>
            <a:off x="2482850" y="2616200"/>
            <a:ext cx="4419599" cy="508000"/>
          </a:xfrm>
          <a:prstGeom prst="roundRect">
            <a:avLst>
              <a:gd fmla="val 10800" name="adj"/>
            </a:avLst>
          </a:prstGeom>
          <a:gradFill>
            <a:gsLst>
              <a:gs pos="0">
                <a:schemeClr val="folHlink"/>
              </a:gs>
              <a:gs pos="100000">
                <a:srgbClr val="FFFF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Разпределение на Ферми</a:t>
            </a:r>
          </a:p>
        </p:txBody>
      </p:sp>
      <p:sp>
        <p:nvSpPr>
          <p:cNvPr id="55" name="Shape 55"/>
          <p:cNvSpPr/>
          <p:nvPr/>
        </p:nvSpPr>
        <p:spPr>
          <a:xfrm>
            <a:off x="2495550" y="1846261"/>
            <a:ext cx="4419599" cy="508000"/>
          </a:xfrm>
          <a:prstGeom prst="roundRect">
            <a:avLst>
              <a:gd fmla="val 10800" name="adj"/>
            </a:avLst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10800000" scaled="0"/>
          </a:gradFill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Собствени полупроводници</a:t>
            </a:r>
          </a:p>
        </p:txBody>
      </p:sp>
      <p:grpSp>
        <p:nvGrpSpPr>
          <p:cNvPr id="56" name="Shape 56"/>
          <p:cNvGrpSpPr/>
          <p:nvPr/>
        </p:nvGrpSpPr>
        <p:grpSpPr>
          <a:xfrm>
            <a:off x="2178050" y="1935161"/>
            <a:ext cx="380999" cy="380999"/>
            <a:chOff x="3298825" y="2667000"/>
            <a:chExt cx="2563812" cy="2563812"/>
          </a:xfrm>
        </p:grpSpPr>
        <p:sp>
          <p:nvSpPr>
            <p:cNvPr id="57" name="Shape 57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287989"/>
                </a:gs>
                <a:gs pos="50000">
                  <a:schemeClr val="hlink"/>
                </a:gs>
                <a:gs pos="100000">
                  <a:srgbClr val="2879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B79200"/>
                </a:gs>
                <a:gs pos="100000">
                  <a:srgbClr val="FFCC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2178050" y="2722561"/>
            <a:ext cx="380999" cy="380999"/>
            <a:chOff x="3298825" y="2667000"/>
            <a:chExt cx="2563812" cy="2563812"/>
          </a:xfrm>
        </p:grpSpPr>
        <p:sp>
          <p:nvSpPr>
            <p:cNvPr id="64" name="Shape 64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287989"/>
                </a:gs>
                <a:gs pos="50000">
                  <a:schemeClr val="hlink"/>
                </a:gs>
                <a:gs pos="100000">
                  <a:srgbClr val="2879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33884A"/>
                </a:gs>
                <a:gs pos="100000">
                  <a:srgbClr val="48BE6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2178050" y="3454400"/>
            <a:ext cx="380999" cy="380999"/>
            <a:chOff x="3298825" y="2667000"/>
            <a:chExt cx="2563812" cy="2563812"/>
          </a:xfrm>
        </p:grpSpPr>
        <p:sp>
          <p:nvSpPr>
            <p:cNvPr id="71" name="Shape 71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287989"/>
                </a:gs>
                <a:gs pos="50000">
                  <a:schemeClr val="hlink"/>
                </a:gs>
                <a:gs pos="100000">
                  <a:srgbClr val="2879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1780A2"/>
                </a:gs>
                <a:gs pos="100000">
                  <a:srgbClr val="21B3E1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78050" y="4241800"/>
            <a:ext cx="380999" cy="380999"/>
            <a:chOff x="3298825" y="2667000"/>
            <a:chExt cx="2563812" cy="2563812"/>
          </a:xfrm>
        </p:grpSpPr>
        <p:sp>
          <p:nvSpPr>
            <p:cNvPr id="78" name="Shape 78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287989"/>
                </a:gs>
                <a:gs pos="50000">
                  <a:schemeClr val="hlink"/>
                </a:gs>
                <a:gs pos="100000">
                  <a:srgbClr val="2879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654AA2"/>
                </a:gs>
                <a:gs pos="100000">
                  <a:srgbClr val="8D67E1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2178049" y="4951412"/>
            <a:ext cx="355599" cy="380999"/>
            <a:chOff x="3298825" y="2667000"/>
            <a:chExt cx="2563812" cy="2563812"/>
          </a:xfrm>
        </p:grpSpPr>
        <p:sp>
          <p:nvSpPr>
            <p:cNvPr id="85" name="Shape 85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444875" y="2811461"/>
              <a:ext cx="2270124" cy="2270124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000000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287989"/>
                </a:gs>
                <a:gs pos="50000">
                  <a:schemeClr val="hlink"/>
                </a:gs>
                <a:gs pos="100000">
                  <a:srgbClr val="287989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3709987" y="3078161"/>
              <a:ext cx="1739899" cy="1743075"/>
            </a:xfrm>
            <a:prstGeom prst="ellipse">
              <a:avLst/>
            </a:prstGeom>
            <a:gradFill>
              <a:gsLst>
                <a:gs pos="0">
                  <a:srgbClr val="A34319"/>
                </a:gs>
                <a:gs pos="100000">
                  <a:srgbClr val="E35E23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1139" name="Shape 1139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2247900" y="903287"/>
            <a:ext cx="46513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Зависимост на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температурата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141" name="Shape 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0" y="1968500"/>
            <a:ext cx="27876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Shape 1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905125"/>
            <a:ext cx="3132137" cy="67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3" name="Shape 1143"/>
          <p:cNvCxnSpPr/>
          <p:nvPr/>
        </p:nvCxnSpPr>
        <p:spPr>
          <a:xfrm>
            <a:off x="2284411" y="3810000"/>
            <a:ext cx="146685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44" name="Shape 1144"/>
          <p:cNvCxnSpPr/>
          <p:nvPr/>
        </p:nvCxnSpPr>
        <p:spPr>
          <a:xfrm rot="10800000">
            <a:off x="1550986" y="2692400"/>
            <a:ext cx="733425" cy="1117599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45" name="Shape 1145"/>
          <p:cNvCxnSpPr/>
          <p:nvPr/>
        </p:nvCxnSpPr>
        <p:spPr>
          <a:xfrm>
            <a:off x="3751262" y="3810000"/>
            <a:ext cx="1466850" cy="388936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146" name="Shape 1146"/>
          <p:cNvGrpSpPr/>
          <p:nvPr/>
        </p:nvGrpSpPr>
        <p:grpSpPr>
          <a:xfrm>
            <a:off x="2284411" y="1824037"/>
            <a:ext cx="1466850" cy="2857499"/>
            <a:chOff x="2344736" y="3446462"/>
            <a:chExt cx="1466850" cy="2047874"/>
          </a:xfrm>
        </p:grpSpPr>
        <p:cxnSp>
          <p:nvCxnSpPr>
            <p:cNvPr id="1147" name="Shape 1147"/>
            <p:cNvCxnSpPr/>
            <p:nvPr/>
          </p:nvCxnSpPr>
          <p:spPr>
            <a:xfrm>
              <a:off x="3811587" y="3446462"/>
              <a:ext cx="0" cy="2039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48" name="Shape 1148"/>
            <p:cNvCxnSpPr/>
            <p:nvPr/>
          </p:nvCxnSpPr>
          <p:spPr>
            <a:xfrm>
              <a:off x="2344736" y="3606800"/>
              <a:ext cx="0" cy="18875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49" name="Shape 1149"/>
          <p:cNvGrpSpPr/>
          <p:nvPr/>
        </p:nvGrpSpPr>
        <p:grpSpPr>
          <a:xfrm>
            <a:off x="142875" y="1752600"/>
            <a:ext cx="5800724" cy="3660774"/>
            <a:chOff x="127000" y="2743200"/>
            <a:chExt cx="5800724" cy="3660774"/>
          </a:xfrm>
        </p:grpSpPr>
        <p:cxnSp>
          <p:nvCxnSpPr>
            <p:cNvPr id="1150" name="Shape 1150"/>
            <p:cNvCxnSpPr/>
            <p:nvPr/>
          </p:nvCxnSpPr>
          <p:spPr>
            <a:xfrm flipH="1" rot="10800000">
              <a:off x="731837" y="5664200"/>
              <a:ext cx="5106987" cy="7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1151" name="Shape 1151"/>
            <p:cNvCxnSpPr/>
            <p:nvPr/>
          </p:nvCxnSpPr>
          <p:spPr>
            <a:xfrm rot="10800000">
              <a:off x="731837" y="2814636"/>
              <a:ext cx="0" cy="28495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pic>
          <p:nvPicPr>
            <p:cNvPr id="1152" name="Shape 11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7000" y="2743200"/>
              <a:ext cx="566736" cy="350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Shape 11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62612" y="5740400"/>
              <a:ext cx="265111" cy="6635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4" name="Shape 1154"/>
          <p:cNvGrpSpPr/>
          <p:nvPr/>
        </p:nvGrpSpPr>
        <p:grpSpPr>
          <a:xfrm>
            <a:off x="3825875" y="3975100"/>
            <a:ext cx="1392237" cy="658812"/>
            <a:chOff x="3810000" y="4965700"/>
            <a:chExt cx="1392237" cy="658812"/>
          </a:xfrm>
        </p:grpSpPr>
        <p:cxnSp>
          <p:nvCxnSpPr>
            <p:cNvPr id="1155" name="Shape 1155"/>
            <p:cNvCxnSpPr/>
            <p:nvPr/>
          </p:nvCxnSpPr>
          <p:spPr>
            <a:xfrm>
              <a:off x="4591050" y="5191125"/>
              <a:ext cx="6111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56" name="Shape 1156"/>
            <p:cNvCxnSpPr/>
            <p:nvPr/>
          </p:nvCxnSpPr>
          <p:spPr>
            <a:xfrm flipH="1">
              <a:off x="4713286" y="5076825"/>
              <a:ext cx="122237" cy="114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57" name="Shape 1157"/>
            <p:cNvCxnSpPr/>
            <p:nvPr/>
          </p:nvCxnSpPr>
          <p:spPr>
            <a:xfrm rot="10800000">
              <a:off x="4406900" y="5140325"/>
              <a:ext cx="306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1158" name="Shape 11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10000" y="4965700"/>
              <a:ext cx="639762" cy="6588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9" name="Shape 1159"/>
          <p:cNvSpPr txBox="1"/>
          <p:nvPr/>
        </p:nvSpPr>
        <p:spPr>
          <a:xfrm>
            <a:off x="3924300" y="2185986"/>
            <a:ext cx="1574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Примесна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проводимост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x="2454275" y="2185986"/>
            <a:ext cx="12541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Изтощени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примеси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701675" y="2024061"/>
            <a:ext cx="1574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Собствена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проводимост</a:t>
            </a:r>
          </a:p>
        </p:txBody>
      </p:sp>
      <p:pic>
        <p:nvPicPr>
          <p:cNvPr id="1162" name="Shape 11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9200" y="5641975"/>
            <a:ext cx="2895600" cy="754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3" name="Shape 1163"/>
          <p:cNvGrpSpPr/>
          <p:nvPr/>
        </p:nvGrpSpPr>
        <p:grpSpPr>
          <a:xfrm>
            <a:off x="1019175" y="3248025"/>
            <a:ext cx="1265236" cy="658812"/>
            <a:chOff x="1003300" y="4238625"/>
            <a:chExt cx="1265236" cy="658812"/>
          </a:xfrm>
        </p:grpSpPr>
        <p:cxnSp>
          <p:nvCxnSpPr>
            <p:cNvPr id="1164" name="Shape 1164"/>
            <p:cNvCxnSpPr/>
            <p:nvPr/>
          </p:nvCxnSpPr>
          <p:spPr>
            <a:xfrm rot="10800000">
              <a:off x="1657349" y="4800600"/>
              <a:ext cx="6111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5" name="Shape 1165"/>
            <p:cNvCxnSpPr/>
            <p:nvPr/>
          </p:nvCxnSpPr>
          <p:spPr>
            <a:xfrm flipH="1">
              <a:off x="1779586" y="4525962"/>
              <a:ext cx="298450" cy="274636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6" name="Shape 1166"/>
            <p:cNvCxnSpPr/>
            <p:nvPr/>
          </p:nvCxnSpPr>
          <p:spPr>
            <a:xfrm rot="10800000">
              <a:off x="1535112" y="4506912"/>
              <a:ext cx="306386" cy="1238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1167" name="Shape 116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03300" y="4238625"/>
              <a:ext cx="539749" cy="6588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8" name="Shape 116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06925" y="5641975"/>
            <a:ext cx="2927350" cy="65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1174" name="Shape 1174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sp>
        <p:nvSpPr>
          <p:cNvPr id="1175" name="Shape 1175"/>
          <p:cNvSpPr txBox="1"/>
          <p:nvPr/>
        </p:nvSpPr>
        <p:spPr>
          <a:xfrm>
            <a:off x="1981200" y="3879850"/>
            <a:ext cx="46418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Зависимост на </a:t>
            </a:r>
            <a:r>
              <a:rPr b="1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температурата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304800" y="1447800"/>
            <a:ext cx="835818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Примесна проводимост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токоносителите се генерират за сметка на йонизация на примесите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304800" y="2286000"/>
            <a:ext cx="8534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Изтощени примеси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всички  примеси са се йонизирали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се променя</a:t>
            </a:r>
          </a:p>
        </p:txBody>
      </p:sp>
      <p:sp>
        <p:nvSpPr>
          <p:cNvPr id="1178" name="Shape 1178"/>
          <p:cNvSpPr txBox="1"/>
          <p:nvPr/>
        </p:nvSpPr>
        <p:spPr>
          <a:xfrm>
            <a:off x="304800" y="2819400"/>
            <a:ext cx="8001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Собствена проводимост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генериране на собствени токоносители</a:t>
            </a:r>
          </a:p>
        </p:txBody>
      </p:sp>
      <p:sp>
        <p:nvSpPr>
          <p:cNvPr id="1179" name="Shape 1179"/>
          <p:cNvSpPr txBox="1"/>
          <p:nvPr/>
        </p:nvSpPr>
        <p:spPr>
          <a:xfrm>
            <a:off x="427037" y="4829175"/>
            <a:ext cx="84121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увеличаване на температурата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намалява, но по степенен закон. </a:t>
            </a:r>
          </a:p>
        </p:txBody>
      </p:sp>
      <p:sp>
        <p:nvSpPr>
          <p:cNvPr id="1180" name="Shape 1180"/>
          <p:cNvSpPr txBox="1"/>
          <p:nvPr/>
        </p:nvSpPr>
        <p:spPr>
          <a:xfrm>
            <a:off x="427037" y="5378450"/>
            <a:ext cx="84121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Следователно нейното влияние може да се наблюдава само в областта на изтощени примеси.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1825625" y="188911"/>
            <a:ext cx="5467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Примесни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полупроводници</a:t>
            </a:r>
          </a:p>
        </p:txBody>
      </p:sp>
      <p:cxnSp>
        <p:nvCxnSpPr>
          <p:cNvPr id="1187" name="Shape 1187"/>
          <p:cNvCxnSpPr/>
          <p:nvPr/>
        </p:nvCxnSpPr>
        <p:spPr>
          <a:xfrm flipH="1" rot="10800000">
            <a:off x="3505200" y="4156075"/>
            <a:ext cx="1863725" cy="242886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88" name="Shape 1188"/>
          <p:cNvCxnSpPr/>
          <p:nvPr/>
        </p:nvCxnSpPr>
        <p:spPr>
          <a:xfrm rot="10800000">
            <a:off x="2573336" y="2978150"/>
            <a:ext cx="931861" cy="1420811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89" name="Shape 1189"/>
          <p:cNvCxnSpPr/>
          <p:nvPr/>
        </p:nvCxnSpPr>
        <p:spPr>
          <a:xfrm>
            <a:off x="5368925" y="4156075"/>
            <a:ext cx="1863725" cy="495299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190" name="Shape 1190"/>
          <p:cNvGrpSpPr/>
          <p:nvPr/>
        </p:nvGrpSpPr>
        <p:grpSpPr>
          <a:xfrm>
            <a:off x="3505199" y="1874836"/>
            <a:ext cx="1863725" cy="3630611"/>
            <a:chOff x="2344736" y="3446462"/>
            <a:chExt cx="1466850" cy="2047874"/>
          </a:xfrm>
        </p:grpSpPr>
        <p:cxnSp>
          <p:nvCxnSpPr>
            <p:cNvPr id="1191" name="Shape 1191"/>
            <p:cNvCxnSpPr/>
            <p:nvPr/>
          </p:nvCxnSpPr>
          <p:spPr>
            <a:xfrm>
              <a:off x="3811587" y="3446462"/>
              <a:ext cx="0" cy="2039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92" name="Shape 1192"/>
            <p:cNvCxnSpPr/>
            <p:nvPr/>
          </p:nvCxnSpPr>
          <p:spPr>
            <a:xfrm>
              <a:off x="2344736" y="3606800"/>
              <a:ext cx="0" cy="18875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cxnSp>
        <p:nvCxnSpPr>
          <p:cNvPr id="1193" name="Shape 1193"/>
          <p:cNvCxnSpPr/>
          <p:nvPr/>
        </p:nvCxnSpPr>
        <p:spPr>
          <a:xfrm flipH="1" rot="10800000">
            <a:off x="1554162" y="5495925"/>
            <a:ext cx="6486524" cy="9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194" name="Shape 1194"/>
          <p:cNvCxnSpPr/>
          <p:nvPr/>
        </p:nvCxnSpPr>
        <p:spPr>
          <a:xfrm rot="10800000">
            <a:off x="1554162" y="1874836"/>
            <a:ext cx="0" cy="36210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stealth"/>
          </a:ln>
        </p:spPr>
      </p:cxnSp>
      <p:pic>
        <p:nvPicPr>
          <p:cNvPr id="1195" name="Shape 1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84350"/>
            <a:ext cx="550861" cy="34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Shape 1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6850" y="5592762"/>
            <a:ext cx="26035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Shape 1197"/>
          <p:cNvSpPr txBox="1"/>
          <p:nvPr/>
        </p:nvSpPr>
        <p:spPr>
          <a:xfrm>
            <a:off x="5588000" y="2335211"/>
            <a:ext cx="157638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Примесна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проводимост</a:t>
            </a:r>
          </a:p>
        </p:txBody>
      </p:sp>
      <p:sp>
        <p:nvSpPr>
          <p:cNvPr id="1198" name="Shape 1198"/>
          <p:cNvSpPr txBox="1"/>
          <p:nvPr/>
        </p:nvSpPr>
        <p:spPr>
          <a:xfrm>
            <a:off x="3721100" y="2335211"/>
            <a:ext cx="12541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Изтощени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примеси</a:t>
            </a:r>
          </a:p>
        </p:txBody>
      </p:sp>
      <p:sp>
        <p:nvSpPr>
          <p:cNvPr id="1199" name="Shape 1199"/>
          <p:cNvSpPr txBox="1"/>
          <p:nvPr/>
        </p:nvSpPr>
        <p:spPr>
          <a:xfrm>
            <a:off x="1778000" y="2254250"/>
            <a:ext cx="1574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Собствена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проводимост</a:t>
            </a:r>
          </a:p>
        </p:txBody>
      </p:sp>
      <p:sp>
        <p:nvSpPr>
          <p:cNvPr id="1200" name="Shape 1200"/>
          <p:cNvSpPr txBox="1"/>
          <p:nvPr/>
        </p:nvSpPr>
        <p:spPr>
          <a:xfrm>
            <a:off x="685800" y="5949950"/>
            <a:ext cx="18367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ПП имат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baseline="-2500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0.</a:t>
            </a:r>
          </a:p>
        </p:txBody>
      </p:sp>
      <p:sp>
        <p:nvSpPr>
          <p:cNvPr id="1201" name="Shape 1201"/>
          <p:cNvSpPr txBox="1"/>
          <p:nvPr/>
        </p:nvSpPr>
        <p:spPr>
          <a:xfrm>
            <a:off x="2247900" y="900112"/>
            <a:ext cx="46497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Зависимост на σ от температурата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cxnSp>
        <p:nvCxnSpPr>
          <p:cNvPr id="1207" name="Shape 1207"/>
          <p:cNvCxnSpPr/>
          <p:nvPr/>
        </p:nvCxnSpPr>
        <p:spPr>
          <a:xfrm rot="10800000">
            <a:off x="1376449" y="3275098"/>
            <a:ext cx="1220699" cy="458699"/>
          </a:xfrm>
          <a:prstGeom prst="curvedConnector2">
            <a:avLst/>
          </a:prstGeom>
          <a:solidFill>
            <a:srgbClr val="FF0000"/>
          </a:solidFill>
          <a:ln>
            <a:noFill/>
          </a:ln>
        </p:spPr>
      </p:cxnSp>
      <p:sp>
        <p:nvSpPr>
          <p:cNvPr id="1208" name="Shape 1208"/>
          <p:cNvSpPr txBox="1"/>
          <p:nvPr/>
        </p:nvSpPr>
        <p:spPr>
          <a:xfrm>
            <a:off x="141286" y="188911"/>
            <a:ext cx="8850311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Определяне типа на примесната проводимост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2743200" y="914400"/>
            <a:ext cx="4038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Метод на горещата сонда</a:t>
            </a:r>
          </a:p>
        </p:txBody>
      </p:sp>
      <p:grpSp>
        <p:nvGrpSpPr>
          <p:cNvPr id="1210" name="Shape 1210"/>
          <p:cNvGrpSpPr/>
          <p:nvPr/>
        </p:nvGrpSpPr>
        <p:grpSpPr>
          <a:xfrm>
            <a:off x="304800" y="1904999"/>
            <a:ext cx="5910262" cy="4275137"/>
            <a:chOff x="304800" y="1904999"/>
            <a:chExt cx="5910262" cy="4275137"/>
          </a:xfrm>
        </p:grpSpPr>
        <p:sp>
          <p:nvSpPr>
            <p:cNvPr id="1211" name="Shape 1211"/>
            <p:cNvSpPr/>
            <p:nvPr/>
          </p:nvSpPr>
          <p:spPr>
            <a:xfrm>
              <a:off x="842962" y="3276600"/>
              <a:ext cx="2362200" cy="1981199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42962" y="5105400"/>
              <a:ext cx="2362200" cy="152399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 flipH="1" rot="-5400000">
              <a:off x="1490661" y="2705099"/>
              <a:ext cx="990599" cy="152399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4" name="Shape 1214"/>
            <p:cNvGrpSpPr/>
            <p:nvPr/>
          </p:nvGrpSpPr>
          <p:grpSpPr>
            <a:xfrm>
              <a:off x="1528762" y="2403475"/>
              <a:ext cx="617537" cy="525461"/>
              <a:chOff x="1981200" y="2098675"/>
              <a:chExt cx="617537" cy="525461"/>
            </a:xfrm>
          </p:grpSpPr>
          <p:sp>
            <p:nvSpPr>
              <p:cNvPr id="1215" name="Shape 1215"/>
              <p:cNvSpPr/>
              <p:nvPr/>
            </p:nvSpPr>
            <p:spPr>
              <a:xfrm>
                <a:off x="1981200" y="2098675"/>
                <a:ext cx="76199" cy="76199"/>
              </a:xfrm>
              <a:prstGeom prst="ellipse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1981200" y="2547936"/>
                <a:ext cx="76199" cy="76199"/>
              </a:xfrm>
              <a:prstGeom prst="ellipse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17" name="Shape 1217"/>
              <p:cNvCxnSpPr/>
              <p:nvPr/>
            </p:nvCxnSpPr>
            <p:spPr>
              <a:xfrm>
                <a:off x="2057400" y="2133600"/>
                <a:ext cx="45720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18" name="Shape 1218"/>
              <p:cNvCxnSpPr/>
              <p:nvPr/>
            </p:nvCxnSpPr>
            <p:spPr>
              <a:xfrm>
                <a:off x="2508250" y="2135186"/>
                <a:ext cx="84137" cy="152399"/>
              </a:xfrm>
              <a:prstGeom prst="curvedConnector2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19" name="Shape 1219"/>
              <p:cNvCxnSpPr/>
              <p:nvPr/>
            </p:nvCxnSpPr>
            <p:spPr>
              <a:xfrm rot="10800000">
                <a:off x="2278062" y="2287586"/>
                <a:ext cx="84137" cy="152399"/>
              </a:xfrm>
              <a:prstGeom prst="curvedConnector2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20" name="Shape 1220"/>
              <p:cNvCxnSpPr/>
              <p:nvPr/>
            </p:nvCxnSpPr>
            <p:spPr>
              <a:xfrm>
                <a:off x="2514600" y="2438400"/>
                <a:ext cx="84137" cy="152399"/>
              </a:xfrm>
              <a:prstGeom prst="curvedConnector2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21" name="Shape 1221"/>
              <p:cNvCxnSpPr/>
              <p:nvPr/>
            </p:nvCxnSpPr>
            <p:spPr>
              <a:xfrm>
                <a:off x="2362200" y="2438400"/>
                <a:ext cx="152399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22" name="Shape 1222"/>
              <p:cNvCxnSpPr/>
              <p:nvPr/>
            </p:nvCxnSpPr>
            <p:spPr>
              <a:xfrm rot="10800000">
                <a:off x="2057399" y="2586036"/>
                <a:ext cx="296861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1223" name="Shape 1223"/>
            <p:cNvSpPr txBox="1"/>
            <p:nvPr/>
          </p:nvSpPr>
          <p:spPr>
            <a:xfrm>
              <a:off x="842962" y="4662487"/>
              <a:ext cx="184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4" name="Shape 1224"/>
            <p:cNvGrpSpPr/>
            <p:nvPr/>
          </p:nvGrpSpPr>
          <p:grpSpPr>
            <a:xfrm>
              <a:off x="3738562" y="3976687"/>
              <a:ext cx="693737" cy="709612"/>
              <a:chOff x="4800600" y="3830637"/>
              <a:chExt cx="693737" cy="709612"/>
            </a:xfrm>
          </p:grpSpPr>
          <p:sp>
            <p:nvSpPr>
              <p:cNvPr id="1225" name="Shape 1225"/>
              <p:cNvSpPr/>
              <p:nvPr/>
            </p:nvSpPr>
            <p:spPr>
              <a:xfrm>
                <a:off x="4800600" y="3854450"/>
                <a:ext cx="685799" cy="685799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Shape 1226"/>
              <p:cNvSpPr txBox="1"/>
              <p:nvPr/>
            </p:nvSpPr>
            <p:spPr>
              <a:xfrm>
                <a:off x="4800600" y="3830637"/>
                <a:ext cx="31750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1227" name="Shape 1227"/>
              <p:cNvSpPr txBox="1"/>
              <p:nvPr/>
            </p:nvSpPr>
            <p:spPr>
              <a:xfrm>
                <a:off x="5233987" y="3830637"/>
                <a:ext cx="2603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</a:p>
            </p:txBody>
          </p:sp>
          <p:cxnSp>
            <p:nvCxnSpPr>
              <p:cNvPr id="1228" name="Shape 1228"/>
              <p:cNvCxnSpPr/>
              <p:nvPr/>
            </p:nvCxnSpPr>
            <p:spPr>
              <a:xfrm rot="10800000">
                <a:off x="5170487" y="4038599"/>
                <a:ext cx="0" cy="50165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  <p:cxnSp>
          <p:nvCxnSpPr>
            <p:cNvPr id="1229" name="Shape 1229"/>
            <p:cNvCxnSpPr/>
            <p:nvPr/>
          </p:nvCxnSpPr>
          <p:spPr>
            <a:xfrm rot="10800000">
              <a:off x="1998661" y="1904999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30" name="Shape 1230"/>
            <p:cNvCxnSpPr/>
            <p:nvPr/>
          </p:nvCxnSpPr>
          <p:spPr>
            <a:xfrm>
              <a:off x="1998661" y="1905000"/>
              <a:ext cx="208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31" name="Shape 1231"/>
            <p:cNvCxnSpPr/>
            <p:nvPr/>
          </p:nvCxnSpPr>
          <p:spPr>
            <a:xfrm>
              <a:off x="4081462" y="1905000"/>
              <a:ext cx="0" cy="20954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32" name="Shape 1232"/>
            <p:cNvCxnSpPr/>
            <p:nvPr/>
          </p:nvCxnSpPr>
          <p:spPr>
            <a:xfrm>
              <a:off x="4081462" y="4686300"/>
              <a:ext cx="0" cy="87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33" name="Shape 1233"/>
            <p:cNvCxnSpPr/>
            <p:nvPr/>
          </p:nvCxnSpPr>
          <p:spPr>
            <a:xfrm rot="10800000">
              <a:off x="1825625" y="5562600"/>
              <a:ext cx="22558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34" name="Shape 1234"/>
            <p:cNvCxnSpPr/>
            <p:nvPr/>
          </p:nvCxnSpPr>
          <p:spPr>
            <a:xfrm rot="10800000">
              <a:off x="1825625" y="5257800"/>
              <a:ext cx="0" cy="3047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235" name="Shape 1235"/>
            <p:cNvSpPr txBox="1"/>
            <p:nvPr/>
          </p:nvSpPr>
          <p:spPr>
            <a:xfrm>
              <a:off x="2265361" y="2043111"/>
              <a:ext cx="9350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 игла</a:t>
              </a:r>
            </a:p>
          </p:txBody>
        </p:sp>
        <p:cxnSp>
          <p:nvCxnSpPr>
            <p:cNvPr id="1236" name="Shape 1236"/>
            <p:cNvCxnSpPr/>
            <p:nvPr/>
          </p:nvCxnSpPr>
          <p:spPr>
            <a:xfrm flipH="1" rot="10800000">
              <a:off x="1955800" y="2243136"/>
              <a:ext cx="274636" cy="1333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237" name="Shape 1237"/>
            <p:cNvSpPr txBox="1"/>
            <p:nvPr/>
          </p:nvSpPr>
          <p:spPr>
            <a:xfrm>
              <a:off x="304800" y="2452686"/>
              <a:ext cx="15557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Нагревател  </a:t>
              </a:r>
            </a:p>
          </p:txBody>
        </p:sp>
        <p:sp>
          <p:nvSpPr>
            <p:cNvPr id="1238" name="Shape 1238"/>
            <p:cNvSpPr txBox="1"/>
            <p:nvPr/>
          </p:nvSpPr>
          <p:spPr>
            <a:xfrm>
              <a:off x="4421187" y="4157662"/>
              <a:ext cx="179387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Галванометър 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304800" y="5538787"/>
              <a:ext cx="1184275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Метален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електрод</a:t>
              </a:r>
            </a:p>
          </p:txBody>
        </p:sp>
        <p:cxnSp>
          <p:nvCxnSpPr>
            <p:cNvPr id="1240" name="Shape 1240"/>
            <p:cNvCxnSpPr/>
            <p:nvPr/>
          </p:nvCxnSpPr>
          <p:spPr>
            <a:xfrm flipH="1">
              <a:off x="842962" y="5222875"/>
              <a:ext cx="450850" cy="3397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41" name="Shape 1241"/>
          <p:cNvSpPr/>
          <p:nvPr/>
        </p:nvSpPr>
        <p:spPr>
          <a:xfrm>
            <a:off x="3905250" y="4224337"/>
            <a:ext cx="217487" cy="331786"/>
          </a:xfrm>
          <a:custGeom>
            <a:pathLst>
              <a:path extrusionOk="0" h="120000" w="120000">
                <a:moveTo>
                  <a:pt x="120000" y="119999"/>
                </a:moveTo>
                <a:cubicBezTo>
                  <a:pt x="108613" y="116555"/>
                  <a:pt x="70072" y="119425"/>
                  <a:pt x="49927" y="99330"/>
                </a:cubicBezTo>
                <a:cubicBezTo>
                  <a:pt x="29781" y="79234"/>
                  <a:pt x="10510" y="20669"/>
                  <a:pt x="0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Shape 1242"/>
          <p:cNvSpPr txBox="1"/>
          <p:nvPr/>
        </p:nvSpPr>
        <p:spPr>
          <a:xfrm>
            <a:off x="2406650" y="4662487"/>
            <a:ext cx="7429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ПП</a:t>
            </a:r>
          </a:p>
        </p:txBody>
      </p:sp>
      <p:grpSp>
        <p:nvGrpSpPr>
          <p:cNvPr id="1243" name="Shape 1243"/>
          <p:cNvGrpSpPr/>
          <p:nvPr/>
        </p:nvGrpSpPr>
        <p:grpSpPr>
          <a:xfrm>
            <a:off x="1152525" y="3797300"/>
            <a:ext cx="309561" cy="622300"/>
            <a:chOff x="1604962" y="3797300"/>
            <a:chExt cx="309561" cy="622300"/>
          </a:xfrm>
        </p:grpSpPr>
        <p:grpSp>
          <p:nvGrpSpPr>
            <p:cNvPr id="1244" name="Shape 1244"/>
            <p:cNvGrpSpPr/>
            <p:nvPr/>
          </p:nvGrpSpPr>
          <p:grpSpPr>
            <a:xfrm>
              <a:off x="1604962" y="3797300"/>
              <a:ext cx="309561" cy="366711"/>
              <a:chOff x="5486400" y="3073400"/>
              <a:chExt cx="309561" cy="366711"/>
            </a:xfrm>
          </p:grpSpPr>
          <p:sp>
            <p:nvSpPr>
              <p:cNvPr id="1245" name="Shape 1245"/>
              <p:cNvSpPr/>
              <p:nvPr/>
            </p:nvSpPr>
            <p:spPr>
              <a:xfrm>
                <a:off x="5559425" y="3228975"/>
                <a:ext cx="136524" cy="136524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Shape 1246"/>
              <p:cNvSpPr txBox="1"/>
              <p:nvPr/>
            </p:nvSpPr>
            <p:spPr>
              <a:xfrm>
                <a:off x="5486400" y="3073400"/>
                <a:ext cx="30956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  <p:cxnSp>
          <p:nvCxnSpPr>
            <p:cNvPr id="1247" name="Shape 1247"/>
            <p:cNvCxnSpPr/>
            <p:nvPr/>
          </p:nvCxnSpPr>
          <p:spPr>
            <a:xfrm>
              <a:off x="1746250" y="4089400"/>
              <a:ext cx="0" cy="3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248" name="Shape 1248"/>
          <p:cNvGrpSpPr/>
          <p:nvPr/>
        </p:nvGrpSpPr>
        <p:grpSpPr>
          <a:xfrm>
            <a:off x="2484437" y="2690811"/>
            <a:ext cx="339724" cy="3328987"/>
            <a:chOff x="2936875" y="2690811"/>
            <a:chExt cx="339724" cy="3328987"/>
          </a:xfrm>
        </p:grpSpPr>
        <p:sp>
          <p:nvSpPr>
            <p:cNvPr id="1249" name="Shape 1249"/>
            <p:cNvSpPr/>
            <p:nvPr/>
          </p:nvSpPr>
          <p:spPr>
            <a:xfrm>
              <a:off x="2936875" y="2690811"/>
              <a:ext cx="339724" cy="35718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grpSp>
          <p:nvGrpSpPr>
            <p:cNvPr id="1250" name="Shape 1250"/>
            <p:cNvGrpSpPr/>
            <p:nvPr/>
          </p:nvGrpSpPr>
          <p:grpSpPr>
            <a:xfrm>
              <a:off x="2936875" y="5662612"/>
              <a:ext cx="339724" cy="357187"/>
              <a:chOff x="3311525" y="4894262"/>
              <a:chExt cx="339724" cy="357187"/>
            </a:xfrm>
          </p:grpSpPr>
          <p:sp>
            <p:nvSpPr>
              <p:cNvPr id="1251" name="Shape 1251"/>
              <p:cNvSpPr/>
              <p:nvPr/>
            </p:nvSpPr>
            <p:spPr>
              <a:xfrm>
                <a:off x="3311525" y="4894262"/>
                <a:ext cx="339724" cy="35718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52" name="Shape 1252"/>
              <p:cNvCxnSpPr/>
              <p:nvPr/>
            </p:nvCxnSpPr>
            <p:spPr>
              <a:xfrm>
                <a:off x="3427412" y="5076825"/>
                <a:ext cx="127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6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253" name="Shape 1253"/>
          <p:cNvSpPr txBox="1"/>
          <p:nvPr/>
        </p:nvSpPr>
        <p:spPr>
          <a:xfrm>
            <a:off x="4572000" y="2112961"/>
            <a:ext cx="42671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Чрез метода на горещата сонда може да се определи само типа на проводимостта.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1259" name="Shape 1259"/>
          <p:cNvSpPr txBox="1"/>
          <p:nvPr/>
        </p:nvSpPr>
        <p:spPr>
          <a:xfrm>
            <a:off x="217487" y="188911"/>
            <a:ext cx="8850311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Определяне типа на примесната проводимост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3124200" y="914400"/>
            <a:ext cx="27813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Ефект на Хол</a:t>
            </a:r>
          </a:p>
        </p:txBody>
      </p:sp>
      <p:grpSp>
        <p:nvGrpSpPr>
          <p:cNvPr id="1261" name="Shape 1261"/>
          <p:cNvGrpSpPr/>
          <p:nvPr/>
        </p:nvGrpSpPr>
        <p:grpSpPr>
          <a:xfrm>
            <a:off x="1981199" y="2514600"/>
            <a:ext cx="5410200" cy="1600200"/>
            <a:chOff x="1219199" y="2209800"/>
            <a:chExt cx="5410200" cy="1600200"/>
          </a:xfrm>
        </p:grpSpPr>
        <p:sp>
          <p:nvSpPr>
            <p:cNvPr id="1262" name="Shape 1262"/>
            <p:cNvSpPr/>
            <p:nvPr/>
          </p:nvSpPr>
          <p:spPr>
            <a:xfrm>
              <a:off x="1219200" y="2209800"/>
              <a:ext cx="5410200" cy="1600199"/>
            </a:xfrm>
            <a:prstGeom prst="cube">
              <a:avLst>
                <a:gd fmla="val 13843" name="adj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3" name="Shape 1263"/>
            <p:cNvCxnSpPr/>
            <p:nvPr/>
          </p:nvCxnSpPr>
          <p:spPr>
            <a:xfrm flipH="1">
              <a:off x="1219199" y="2781300"/>
              <a:ext cx="1028700" cy="10287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64" name="Shape 1264"/>
            <p:cNvCxnSpPr/>
            <p:nvPr/>
          </p:nvCxnSpPr>
          <p:spPr>
            <a:xfrm>
              <a:off x="2247900" y="2209800"/>
              <a:ext cx="0" cy="5715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65" name="Shape 1265"/>
            <p:cNvCxnSpPr/>
            <p:nvPr/>
          </p:nvCxnSpPr>
          <p:spPr>
            <a:xfrm>
              <a:off x="2247900" y="2781300"/>
              <a:ext cx="43815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66" name="Shape 1266"/>
          <p:cNvGrpSpPr/>
          <p:nvPr/>
        </p:nvGrpSpPr>
        <p:grpSpPr>
          <a:xfrm>
            <a:off x="5372100" y="2767011"/>
            <a:ext cx="1033461" cy="673100"/>
            <a:chOff x="5143500" y="2462211"/>
            <a:chExt cx="1033461" cy="673100"/>
          </a:xfrm>
        </p:grpSpPr>
        <p:grpSp>
          <p:nvGrpSpPr>
            <p:cNvPr id="1267" name="Shape 1267"/>
            <p:cNvGrpSpPr/>
            <p:nvPr/>
          </p:nvGrpSpPr>
          <p:grpSpPr>
            <a:xfrm>
              <a:off x="5867400" y="2768600"/>
              <a:ext cx="309561" cy="366711"/>
              <a:chOff x="5486400" y="3073400"/>
              <a:chExt cx="309561" cy="366711"/>
            </a:xfrm>
          </p:grpSpPr>
          <p:sp>
            <p:nvSpPr>
              <p:cNvPr id="1268" name="Shape 1268"/>
              <p:cNvSpPr/>
              <p:nvPr/>
            </p:nvSpPr>
            <p:spPr>
              <a:xfrm>
                <a:off x="5559425" y="3228975"/>
                <a:ext cx="136524" cy="136524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Shape 1269"/>
              <p:cNvSpPr txBox="1"/>
              <p:nvPr/>
            </p:nvSpPr>
            <p:spPr>
              <a:xfrm>
                <a:off x="5486400" y="3073400"/>
                <a:ext cx="30956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  <p:sp>
          <p:nvSpPr>
            <p:cNvPr id="1270" name="Shape 1270"/>
            <p:cNvSpPr/>
            <p:nvPr/>
          </p:nvSpPr>
          <p:spPr>
            <a:xfrm>
              <a:off x="5143500" y="2462211"/>
              <a:ext cx="876300" cy="509586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13913" y="103177"/>
                    <a:pt x="103478" y="38130"/>
                    <a:pt x="83478" y="19065"/>
                  </a:cubicBezTo>
                  <a:cubicBezTo>
                    <a:pt x="63478" y="0"/>
                    <a:pt x="17391" y="8598"/>
                    <a:pt x="0" y="5607"/>
                  </a:cubicBezTo>
                </a:path>
              </a:pathLst>
            </a:custGeom>
            <a:noFill/>
            <a:ln cap="flat" cmpd="sng" w="15875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1" name="Shape 1271"/>
          <p:cNvGrpSpPr/>
          <p:nvPr/>
        </p:nvGrpSpPr>
        <p:grpSpPr>
          <a:xfrm>
            <a:off x="2286000" y="2663825"/>
            <a:ext cx="4024311" cy="1357311"/>
            <a:chOff x="2057400" y="2359025"/>
            <a:chExt cx="4024311" cy="1357311"/>
          </a:xfrm>
        </p:grpSpPr>
        <p:sp>
          <p:nvSpPr>
            <p:cNvPr id="1272" name="Shape 1272"/>
            <p:cNvSpPr txBox="1"/>
            <p:nvPr/>
          </p:nvSpPr>
          <p:spPr>
            <a:xfrm>
              <a:off x="2743200" y="2359025"/>
              <a:ext cx="33385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Noto Sans Symbols"/>
                <a:buNone/>
              </a:pPr>
              <a:r>
                <a:rPr b="1" i="0" lang="en-US" sz="1800" u="none">
                  <a:solidFill>
                    <a:srgbClr val="000066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−	−	−	     −</a:t>
              </a:r>
            </a:p>
          </p:txBody>
        </p:sp>
        <p:sp>
          <p:nvSpPr>
            <p:cNvPr id="1273" name="Shape 1273"/>
            <p:cNvSpPr txBox="1"/>
            <p:nvPr/>
          </p:nvSpPr>
          <p:spPr>
            <a:xfrm>
              <a:off x="2057400" y="3349625"/>
              <a:ext cx="31432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 +      +       +       +       +      +</a:t>
              </a:r>
            </a:p>
          </p:txBody>
        </p:sp>
      </p:grpSp>
      <p:grpSp>
        <p:nvGrpSpPr>
          <p:cNvPr id="1274" name="Shape 1274"/>
          <p:cNvGrpSpPr/>
          <p:nvPr/>
        </p:nvGrpSpPr>
        <p:grpSpPr>
          <a:xfrm>
            <a:off x="4724400" y="1585912"/>
            <a:ext cx="450850" cy="776286"/>
            <a:chOff x="4810125" y="1371600"/>
            <a:chExt cx="450850" cy="776286"/>
          </a:xfrm>
        </p:grpSpPr>
        <p:cxnSp>
          <p:nvCxnSpPr>
            <p:cNvPr id="1275" name="Shape 1275"/>
            <p:cNvCxnSpPr/>
            <p:nvPr/>
          </p:nvCxnSpPr>
          <p:spPr>
            <a:xfrm>
              <a:off x="4810125" y="1371600"/>
              <a:ext cx="0" cy="776286"/>
            </a:xfrm>
            <a:prstGeom prst="straightConnector1">
              <a:avLst/>
            </a:prstGeom>
            <a:noFill/>
            <a:ln cap="flat" cmpd="sng" w="25400">
              <a:solidFill>
                <a:srgbClr val="80008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276" name="Shape 1276"/>
            <p:cNvSpPr txBox="1"/>
            <p:nvPr/>
          </p:nvSpPr>
          <p:spPr>
            <a:xfrm>
              <a:off x="4810125" y="1524000"/>
              <a:ext cx="450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baseline="-25000" i="1" lang="en-US" sz="18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</a:p>
          </p:txBody>
        </p:sp>
      </p:grpSp>
      <p:grpSp>
        <p:nvGrpSpPr>
          <p:cNvPr id="1277" name="Shape 1277"/>
          <p:cNvGrpSpPr/>
          <p:nvPr/>
        </p:nvGrpSpPr>
        <p:grpSpPr>
          <a:xfrm>
            <a:off x="3695700" y="2767011"/>
            <a:ext cx="1323974" cy="2338388"/>
            <a:chOff x="3781425" y="2552699"/>
            <a:chExt cx="1323974" cy="2338388"/>
          </a:xfrm>
        </p:grpSpPr>
        <p:grpSp>
          <p:nvGrpSpPr>
            <p:cNvPr id="1278" name="Shape 1278"/>
            <p:cNvGrpSpPr/>
            <p:nvPr/>
          </p:nvGrpSpPr>
          <p:grpSpPr>
            <a:xfrm>
              <a:off x="3781425" y="2552699"/>
              <a:ext cx="876300" cy="2338388"/>
              <a:chOff x="3467100" y="2462211"/>
              <a:chExt cx="876300" cy="2338388"/>
            </a:xfrm>
          </p:grpSpPr>
          <p:cxnSp>
            <p:nvCxnSpPr>
              <p:cNvPr id="1279" name="Shape 1279"/>
              <p:cNvCxnSpPr/>
              <p:nvPr/>
            </p:nvCxnSpPr>
            <p:spPr>
              <a:xfrm>
                <a:off x="3467100" y="3581400"/>
                <a:ext cx="0" cy="12191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oval"/>
              </a:ln>
            </p:spPr>
          </p:cxnSp>
          <p:cxnSp>
            <p:nvCxnSpPr>
              <p:cNvPr id="1280" name="Shape 1280"/>
              <p:cNvCxnSpPr/>
              <p:nvPr/>
            </p:nvCxnSpPr>
            <p:spPr>
              <a:xfrm>
                <a:off x="4343400" y="3810000"/>
                <a:ext cx="0" cy="3047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oval"/>
              </a:ln>
            </p:spPr>
          </p:cxnSp>
          <p:cxnSp>
            <p:nvCxnSpPr>
              <p:cNvPr id="1281" name="Shape 1281"/>
              <p:cNvCxnSpPr/>
              <p:nvPr/>
            </p:nvCxnSpPr>
            <p:spPr>
              <a:xfrm rot="10800000">
                <a:off x="4343400" y="2462211"/>
                <a:ext cx="0" cy="134778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1282" name="Shape 1282"/>
            <p:cNvCxnSpPr/>
            <p:nvPr/>
          </p:nvCxnSpPr>
          <p:spPr>
            <a:xfrm flipH="1" rot="10800000">
              <a:off x="3840162" y="4267200"/>
              <a:ext cx="758825" cy="573086"/>
            </a:xfrm>
            <a:prstGeom prst="straightConnector1">
              <a:avLst/>
            </a:prstGeom>
            <a:noFill/>
            <a:ln cap="flat" cmpd="sng" w="22225">
              <a:solidFill>
                <a:srgbClr val="99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283" name="Shape 1283"/>
            <p:cNvSpPr txBox="1"/>
            <p:nvPr/>
          </p:nvSpPr>
          <p:spPr>
            <a:xfrm>
              <a:off x="4097337" y="4524375"/>
              <a:ext cx="10080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r>
                <a:rPr b="1" baseline="-25000" i="1" lang="en-US" sz="1800" u="non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i="1" lang="en-US" sz="1800" u="non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 ≡ E</a:t>
              </a:r>
              <a:r>
                <a:rPr b="1" baseline="-25000" i="1" lang="en-US" sz="1800" u="non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1284" name="Shape 1284"/>
          <p:cNvGrpSpPr/>
          <p:nvPr/>
        </p:nvGrpSpPr>
        <p:grpSpPr>
          <a:xfrm>
            <a:off x="1371600" y="2792411"/>
            <a:ext cx="6696074" cy="484187"/>
            <a:chOff x="1457325" y="2882900"/>
            <a:chExt cx="6696074" cy="484187"/>
          </a:xfrm>
        </p:grpSpPr>
        <p:cxnSp>
          <p:nvCxnSpPr>
            <p:cNvPr id="1285" name="Shape 1285"/>
            <p:cNvCxnSpPr/>
            <p:nvPr/>
          </p:nvCxnSpPr>
          <p:spPr>
            <a:xfrm>
              <a:off x="1457325" y="3367087"/>
              <a:ext cx="762000" cy="0"/>
            </a:xfrm>
            <a:prstGeom prst="straightConnector1">
              <a:avLst/>
            </a:prstGeom>
            <a:noFill/>
            <a:ln cap="flat" cmpd="sng" w="22225">
              <a:solidFill>
                <a:srgbClr val="0033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286" name="Shape 1286"/>
            <p:cNvCxnSpPr/>
            <p:nvPr/>
          </p:nvCxnSpPr>
          <p:spPr>
            <a:xfrm>
              <a:off x="6934200" y="3367087"/>
              <a:ext cx="1219199" cy="0"/>
            </a:xfrm>
            <a:prstGeom prst="straightConnector1">
              <a:avLst/>
            </a:prstGeom>
            <a:noFill/>
            <a:ln cap="flat" cmpd="sng" w="22225">
              <a:solidFill>
                <a:srgbClr val="0033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287" name="Shape 1287"/>
            <p:cNvSpPr txBox="1"/>
            <p:nvPr/>
          </p:nvSpPr>
          <p:spPr>
            <a:xfrm>
              <a:off x="1562100" y="2882900"/>
              <a:ext cx="412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b="1" baseline="-25000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7489825" y="2909886"/>
              <a:ext cx="412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b="1" baseline="-25000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1289" name="Shape 1289"/>
          <p:cNvSpPr txBox="1"/>
          <p:nvPr/>
        </p:nvSpPr>
        <p:spPr>
          <a:xfrm>
            <a:off x="746125" y="5943600"/>
            <a:ext cx="53498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индукция на магнитното поле по остта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1290" name="Shape 1290"/>
          <p:cNvSpPr txBox="1"/>
          <p:nvPr/>
        </p:nvSpPr>
        <p:spPr>
          <a:xfrm>
            <a:off x="746125" y="5486400"/>
            <a:ext cx="53498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плътност на тока по остта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1296" name="Shape 1296"/>
          <p:cNvSpPr txBox="1"/>
          <p:nvPr/>
        </p:nvSpPr>
        <p:spPr>
          <a:xfrm>
            <a:off x="217487" y="188911"/>
            <a:ext cx="8850311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Определяне типа на примесната проводимост</a:t>
            </a:r>
          </a:p>
        </p:txBody>
      </p:sp>
      <p:sp>
        <p:nvSpPr>
          <p:cNvPr id="1297" name="Shape 1297"/>
          <p:cNvSpPr txBox="1"/>
          <p:nvPr/>
        </p:nvSpPr>
        <p:spPr>
          <a:xfrm>
            <a:off x="3467100" y="914400"/>
            <a:ext cx="2209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Ефект на Хол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365125" y="1371600"/>
            <a:ext cx="87026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 влияние на магнитното поле, движещите се електрони се отклоняват към задната страна на ПП образец. </a:t>
            </a:r>
          </a:p>
        </p:txBody>
      </p:sp>
      <p:sp>
        <p:nvSpPr>
          <p:cNvPr id="1299" name="Shape 1299"/>
          <p:cNvSpPr txBox="1"/>
          <p:nvPr/>
        </p:nvSpPr>
        <p:spPr>
          <a:xfrm>
            <a:off x="365125" y="2133600"/>
            <a:ext cx="8702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Така възниква напречно е. д. н., наречено поле на Хол с интензитет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pic>
        <p:nvPicPr>
          <p:cNvPr id="1300" name="Shape 1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0" y="4614862"/>
            <a:ext cx="1390650" cy="79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Shape 1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100" y="2590800"/>
            <a:ext cx="16891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Shape 1302"/>
          <p:cNvSpPr txBox="1"/>
          <p:nvPr/>
        </p:nvSpPr>
        <p:spPr>
          <a:xfrm>
            <a:off x="365125" y="3048000"/>
            <a:ext cx="32829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Коефициентът на Хол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grpSp>
        <p:nvGrpSpPr>
          <p:cNvPr id="1303" name="Shape 1303"/>
          <p:cNvGrpSpPr/>
          <p:nvPr/>
        </p:nvGrpSpPr>
        <p:grpSpPr>
          <a:xfrm>
            <a:off x="1600200" y="3581400"/>
            <a:ext cx="2362200" cy="744537"/>
            <a:chOff x="1600200" y="3581400"/>
            <a:chExt cx="2362200" cy="744537"/>
          </a:xfrm>
        </p:grpSpPr>
        <p:pic>
          <p:nvPicPr>
            <p:cNvPr id="1304" name="Shape 130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8450" y="3581400"/>
              <a:ext cx="1123950" cy="744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5" name="Shape 1305"/>
            <p:cNvSpPr txBox="1"/>
            <p:nvPr/>
          </p:nvSpPr>
          <p:spPr>
            <a:xfrm>
              <a:off x="1600200" y="3748087"/>
              <a:ext cx="11731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 N-тип </a:t>
              </a:r>
            </a:p>
          </p:txBody>
        </p:sp>
      </p:grpSp>
      <p:grpSp>
        <p:nvGrpSpPr>
          <p:cNvPr id="1306" name="Shape 1306"/>
          <p:cNvGrpSpPr/>
          <p:nvPr/>
        </p:nvGrpSpPr>
        <p:grpSpPr>
          <a:xfrm>
            <a:off x="4692650" y="3505200"/>
            <a:ext cx="2470149" cy="869949"/>
            <a:chOff x="4692650" y="3505200"/>
            <a:chExt cx="2470149" cy="869949"/>
          </a:xfrm>
        </p:grpSpPr>
        <p:pic>
          <p:nvPicPr>
            <p:cNvPr id="1307" name="Shape 13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35662" y="3505200"/>
              <a:ext cx="1227136" cy="869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8" name="Shape 1308"/>
            <p:cNvSpPr txBox="1"/>
            <p:nvPr/>
          </p:nvSpPr>
          <p:spPr>
            <a:xfrm>
              <a:off x="4692650" y="3671887"/>
              <a:ext cx="11604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 Р-тип </a:t>
              </a:r>
            </a:p>
          </p:txBody>
        </p:sp>
      </p:grpSp>
      <p:sp>
        <p:nvSpPr>
          <p:cNvPr id="1309" name="Shape 1309"/>
          <p:cNvSpPr txBox="1"/>
          <p:nvPr/>
        </p:nvSpPr>
        <p:spPr>
          <a:xfrm>
            <a:off x="381000" y="5624512"/>
            <a:ext cx="86217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Чрез ефектът на Хол може да се определи типа на проводимостта, концентрацията и подвижността на токоносителите.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819400" y="914400"/>
            <a:ext cx="32384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Основни свойства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757361" y="188911"/>
            <a:ext cx="563403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Собствени полупроводници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8600" y="1958975"/>
            <a:ext cx="8763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Съгласно зонната теория свойствата на ПП зависят от енергйното им състояние и могат да се проявяват като проводници и диелектрици.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28600" y="1371600"/>
            <a:ext cx="7086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Полупроводниците (ПП) имат тясна забранена зона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3 eV.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28600" y="5683250"/>
            <a:ext cx="86105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Собствени ПП са елементите от IV валентна група на Менделеевата таблица –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силиций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(Si) и германий (Ge).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28600" y="3957637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Собствени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ПП са кристали, които нямат примеси и дефекти в кристалната решетка.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28600" y="3095625"/>
            <a:ext cx="78485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ПП имат кристална структура, изградена с ковалентна химическа връзка –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ковалентни кристали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28600" y="4819650"/>
            <a:ext cx="84740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Чистотата на ПП се измерва с брой на примесните атоми на единица обем.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162300" y="914400"/>
            <a:ext cx="2819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Основни свойства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757361" y="188911"/>
            <a:ext cx="563403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Собствени полупроводници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1523999" y="2133599"/>
            <a:ext cx="1939925" cy="1933575"/>
            <a:chOff x="1828799" y="2362199"/>
            <a:chExt cx="1939925" cy="1933575"/>
          </a:xfrm>
        </p:grpSpPr>
        <p:grpSp>
          <p:nvGrpSpPr>
            <p:cNvPr id="112" name="Shape 112"/>
            <p:cNvGrpSpPr/>
            <p:nvPr/>
          </p:nvGrpSpPr>
          <p:grpSpPr>
            <a:xfrm rot="-5400000">
              <a:off x="2000249" y="2957512"/>
              <a:ext cx="381000" cy="130175"/>
              <a:chOff x="2295524" y="2667000"/>
              <a:chExt cx="381000" cy="130175"/>
            </a:xfrm>
          </p:grpSpPr>
          <p:cxnSp>
            <p:nvCxnSpPr>
              <p:cNvPr id="113" name="Shape 113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4" name="Shape 114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115" name="Shape 115"/>
            <p:cNvCxnSpPr/>
            <p:nvPr/>
          </p:nvCxnSpPr>
          <p:spPr>
            <a:xfrm rot="10800000">
              <a:off x="2190750" y="23621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" name="Shape 116"/>
            <p:cNvCxnSpPr/>
            <p:nvPr/>
          </p:nvCxnSpPr>
          <p:spPr>
            <a:xfrm rot="10800000">
              <a:off x="2798761" y="23621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7" name="Shape 117"/>
            <p:cNvCxnSpPr/>
            <p:nvPr/>
          </p:nvCxnSpPr>
          <p:spPr>
            <a:xfrm rot="10800000">
              <a:off x="3408362" y="23621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118" name="Shape 118"/>
            <p:cNvGrpSpPr/>
            <p:nvPr/>
          </p:nvGrpSpPr>
          <p:grpSpPr>
            <a:xfrm>
              <a:off x="1828799" y="2590800"/>
              <a:ext cx="1936750" cy="265111"/>
              <a:chOff x="1828799" y="2590800"/>
              <a:chExt cx="1936750" cy="265111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Shape 120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121" name="Shape 121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Shape 122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3" name="Shape 123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" name="Shape 124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125" name="Shape 125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Shape 126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7" name="Shape 127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Shape 128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9" name="Shape 129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30" name="Shape 130"/>
            <p:cNvGrpSpPr/>
            <p:nvPr/>
          </p:nvGrpSpPr>
          <p:grpSpPr>
            <a:xfrm rot="-5400000">
              <a:off x="2609849" y="2960687"/>
              <a:ext cx="381000" cy="130175"/>
              <a:chOff x="2295524" y="2667000"/>
              <a:chExt cx="381000" cy="130175"/>
            </a:xfrm>
          </p:grpSpPr>
          <p:cxnSp>
            <p:nvCxnSpPr>
              <p:cNvPr id="131" name="Shape 131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2" name="Shape 132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33" name="Shape 133"/>
            <p:cNvGrpSpPr/>
            <p:nvPr/>
          </p:nvGrpSpPr>
          <p:grpSpPr>
            <a:xfrm rot="-5400000">
              <a:off x="3219449" y="2960687"/>
              <a:ext cx="381000" cy="130175"/>
              <a:chOff x="2295524" y="2667000"/>
              <a:chExt cx="381000" cy="130175"/>
            </a:xfrm>
          </p:grpSpPr>
          <p:cxnSp>
            <p:nvCxnSpPr>
              <p:cNvPr id="134" name="Shape 134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5" name="Shape 135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36" name="Shape 136"/>
            <p:cNvGrpSpPr/>
            <p:nvPr/>
          </p:nvGrpSpPr>
          <p:grpSpPr>
            <a:xfrm>
              <a:off x="1828799" y="3194050"/>
              <a:ext cx="1936750" cy="265111"/>
              <a:chOff x="1828799" y="2590800"/>
              <a:chExt cx="1936750" cy="265111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" name="Shape 138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139" name="Shape 139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Shape 140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1" name="Shape 141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" name="Shape 142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143" name="Shape 143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44" name="Shape 144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5" name="Shape 145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6" name="Shape 146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7" name="Shape 147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48" name="Shape 148"/>
            <p:cNvGrpSpPr/>
            <p:nvPr/>
          </p:nvGrpSpPr>
          <p:grpSpPr>
            <a:xfrm>
              <a:off x="1831974" y="3806825"/>
              <a:ext cx="1936750" cy="265111"/>
              <a:chOff x="1828799" y="2590800"/>
              <a:chExt cx="1936750" cy="265111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" name="Shape 150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151" name="Shape 151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2" name="Shape 152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3" name="Shape 153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" name="Shape 154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155" name="Shape 155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6" name="Shape 156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7" name="Shape 157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" name="Shape 158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60" name="Shape 160"/>
            <p:cNvGrpSpPr/>
            <p:nvPr/>
          </p:nvGrpSpPr>
          <p:grpSpPr>
            <a:xfrm rot="-5400000">
              <a:off x="2001837" y="3567112"/>
              <a:ext cx="381000" cy="130175"/>
              <a:chOff x="2295524" y="2667000"/>
              <a:chExt cx="381000" cy="130175"/>
            </a:xfrm>
          </p:grpSpPr>
          <p:cxnSp>
            <p:nvCxnSpPr>
              <p:cNvPr id="161" name="Shape 161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63" name="Shape 163"/>
            <p:cNvGrpSpPr/>
            <p:nvPr/>
          </p:nvGrpSpPr>
          <p:grpSpPr>
            <a:xfrm rot="-5400000">
              <a:off x="2611436" y="3570287"/>
              <a:ext cx="381000" cy="130175"/>
              <a:chOff x="2295524" y="2667000"/>
              <a:chExt cx="381000" cy="130175"/>
            </a:xfrm>
          </p:grpSpPr>
          <p:cxnSp>
            <p:nvCxnSpPr>
              <p:cNvPr id="164" name="Shape 164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66" name="Shape 166"/>
            <p:cNvGrpSpPr/>
            <p:nvPr/>
          </p:nvGrpSpPr>
          <p:grpSpPr>
            <a:xfrm rot="-5400000">
              <a:off x="3221037" y="3570287"/>
              <a:ext cx="381000" cy="130175"/>
              <a:chOff x="2295524" y="2667000"/>
              <a:chExt cx="381000" cy="130175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169" name="Shape 169"/>
            <p:cNvCxnSpPr/>
            <p:nvPr/>
          </p:nvCxnSpPr>
          <p:spPr>
            <a:xfrm rot="10800000">
              <a:off x="2197100" y="40671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0" name="Shape 170"/>
            <p:cNvCxnSpPr/>
            <p:nvPr/>
          </p:nvCxnSpPr>
          <p:spPr>
            <a:xfrm rot="10800000">
              <a:off x="2813050" y="40671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1" name="Shape 171"/>
            <p:cNvCxnSpPr/>
            <p:nvPr/>
          </p:nvCxnSpPr>
          <p:spPr>
            <a:xfrm rot="10800000">
              <a:off x="3425825" y="40671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72" name="Shape 172"/>
          <p:cNvSpPr txBox="1"/>
          <p:nvPr/>
        </p:nvSpPr>
        <p:spPr>
          <a:xfrm>
            <a:off x="2057400" y="1576387"/>
            <a:ext cx="9271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K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6126162" y="2119311"/>
            <a:ext cx="512762" cy="1352550"/>
            <a:chOff x="6126162" y="2576511"/>
            <a:chExt cx="512762" cy="1352550"/>
          </a:xfrm>
        </p:grpSpPr>
        <p:sp>
          <p:nvSpPr>
            <p:cNvPr id="174" name="Shape 174"/>
            <p:cNvSpPr txBox="1"/>
            <p:nvPr/>
          </p:nvSpPr>
          <p:spPr>
            <a:xfrm>
              <a:off x="6126162" y="2576511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6137275" y="3562350"/>
              <a:ext cx="5016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4572000" y="1589086"/>
            <a:ext cx="1619250" cy="2373313"/>
            <a:chOff x="4572000" y="2046286"/>
            <a:chExt cx="1619250" cy="2373313"/>
          </a:xfrm>
        </p:grpSpPr>
        <p:cxnSp>
          <p:nvCxnSpPr>
            <p:cNvPr id="177" name="Shape 177"/>
            <p:cNvCxnSpPr/>
            <p:nvPr/>
          </p:nvCxnSpPr>
          <p:spPr>
            <a:xfrm flipH="1">
              <a:off x="5116511" y="2209800"/>
              <a:ext cx="1587" cy="2209799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6191250" y="3259136"/>
              <a:ext cx="0" cy="116046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5122862" y="2765425"/>
              <a:ext cx="106203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6191250" y="2209800"/>
              <a:ext cx="0" cy="1049337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" name="Shape 181"/>
            <p:cNvCxnSpPr/>
            <p:nvPr/>
          </p:nvCxnSpPr>
          <p:spPr>
            <a:xfrm>
              <a:off x="5121275" y="3751262"/>
              <a:ext cx="106838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2" name="Shape 182"/>
            <p:cNvCxnSpPr/>
            <p:nvPr/>
          </p:nvCxnSpPr>
          <p:spPr>
            <a:xfrm rot="10800000">
              <a:off x="4959350" y="2189161"/>
              <a:ext cx="0" cy="6381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83" name="Shape 183"/>
            <p:cNvSpPr txBox="1"/>
            <p:nvPr/>
          </p:nvSpPr>
          <p:spPr>
            <a:xfrm>
              <a:off x="4572000" y="2046286"/>
              <a:ext cx="400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5121275" y="3829050"/>
              <a:ext cx="1068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5" name="Shape 185"/>
            <p:cNvCxnSpPr/>
            <p:nvPr/>
          </p:nvCxnSpPr>
          <p:spPr>
            <a:xfrm>
              <a:off x="5121275" y="3906837"/>
              <a:ext cx="1068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6" name="Shape 186"/>
            <p:cNvCxnSpPr/>
            <p:nvPr/>
          </p:nvCxnSpPr>
          <p:spPr>
            <a:xfrm>
              <a:off x="5121275" y="3984625"/>
              <a:ext cx="1068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5121275" y="4062412"/>
              <a:ext cx="1068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5121275" y="4140200"/>
              <a:ext cx="1068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5121275" y="4217987"/>
              <a:ext cx="1068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5121275" y="4295775"/>
              <a:ext cx="1068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91" name="Shape 191"/>
          <p:cNvGrpSpPr/>
          <p:nvPr/>
        </p:nvGrpSpPr>
        <p:grpSpPr>
          <a:xfrm>
            <a:off x="5327650" y="2301875"/>
            <a:ext cx="546099" cy="992187"/>
            <a:chOff x="5327650" y="2759075"/>
            <a:chExt cx="546099" cy="992187"/>
          </a:xfrm>
        </p:grpSpPr>
        <p:cxnSp>
          <p:nvCxnSpPr>
            <p:cNvPr id="192" name="Shape 192"/>
            <p:cNvCxnSpPr/>
            <p:nvPr/>
          </p:nvCxnSpPr>
          <p:spPr>
            <a:xfrm>
              <a:off x="5327650" y="2759075"/>
              <a:ext cx="0" cy="992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stealth"/>
            </a:ln>
          </p:spPr>
        </p:cxnSp>
        <p:sp>
          <p:nvSpPr>
            <p:cNvPr id="193" name="Shape 193"/>
            <p:cNvSpPr txBox="1"/>
            <p:nvPr/>
          </p:nvSpPr>
          <p:spPr>
            <a:xfrm>
              <a:off x="5334000" y="3074986"/>
              <a:ext cx="539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6251575" y="1708150"/>
            <a:ext cx="542924" cy="2162174"/>
            <a:chOff x="6251575" y="2165350"/>
            <a:chExt cx="542924" cy="2162174"/>
          </a:xfrm>
        </p:grpSpPr>
        <p:sp>
          <p:nvSpPr>
            <p:cNvPr id="195" name="Shape 195"/>
            <p:cNvSpPr txBox="1"/>
            <p:nvPr/>
          </p:nvSpPr>
          <p:spPr>
            <a:xfrm>
              <a:off x="6319837" y="3960812"/>
              <a:ext cx="4746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ВЗ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6251575" y="2165350"/>
              <a:ext cx="4873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СЗ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6319837" y="3074986"/>
              <a:ext cx="46037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ЗЗ</a:t>
              </a:r>
            </a:p>
          </p:txBody>
        </p:sp>
      </p:grpSp>
      <p:sp>
        <p:nvSpPr>
          <p:cNvPr id="198" name="Shape 198"/>
          <p:cNvSpPr txBox="1"/>
          <p:nvPr/>
        </p:nvSpPr>
        <p:spPr>
          <a:xfrm>
            <a:off x="4800600" y="4167187"/>
            <a:ext cx="190341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Зонна диаграма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954087" y="5638800"/>
            <a:ext cx="71231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чистия ПП при температура Т = 0 K няма свободни токоносители.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162300" y="914400"/>
            <a:ext cx="2819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Основни свойства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757361" y="188911"/>
            <a:ext cx="563403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Собствени полупроводници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1523999" y="1423987"/>
            <a:ext cx="1939925" cy="2490787"/>
            <a:chOff x="1523999" y="1576387"/>
            <a:chExt cx="1939925" cy="2490787"/>
          </a:xfrm>
        </p:grpSpPr>
        <p:grpSp>
          <p:nvGrpSpPr>
            <p:cNvPr id="208" name="Shape 208"/>
            <p:cNvGrpSpPr/>
            <p:nvPr/>
          </p:nvGrpSpPr>
          <p:grpSpPr>
            <a:xfrm rot="-5400000">
              <a:off x="1695449" y="2728912"/>
              <a:ext cx="381000" cy="130175"/>
              <a:chOff x="2295524" y="2667000"/>
              <a:chExt cx="381000" cy="130175"/>
            </a:xfrm>
          </p:grpSpPr>
          <p:cxnSp>
            <p:nvCxnSpPr>
              <p:cNvPr id="209" name="Shape 209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0" name="Shape 210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211" name="Shape 211"/>
            <p:cNvCxnSpPr/>
            <p:nvPr/>
          </p:nvCxnSpPr>
          <p:spPr>
            <a:xfrm rot="10800000">
              <a:off x="1885950" y="21335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2493961" y="21335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3103561" y="21335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214" name="Shape 214"/>
            <p:cNvGrpSpPr/>
            <p:nvPr/>
          </p:nvGrpSpPr>
          <p:grpSpPr>
            <a:xfrm>
              <a:off x="1523999" y="2362200"/>
              <a:ext cx="1936750" cy="265111"/>
              <a:chOff x="1828799" y="2590800"/>
              <a:chExt cx="1936750" cy="265111"/>
            </a:xfrm>
          </p:grpSpPr>
          <p:sp>
            <p:nvSpPr>
              <p:cNvPr id="215" name="Shape 215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6" name="Shape 216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217" name="Shape 217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Shape 218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Shape 219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0" name="Shape 220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221" name="Shape 221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22" name="Shape 222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3" name="Shape 223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4" name="Shape 224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5" name="Shape 225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26" name="Shape 226"/>
            <p:cNvGrpSpPr/>
            <p:nvPr/>
          </p:nvGrpSpPr>
          <p:grpSpPr>
            <a:xfrm rot="-5400000">
              <a:off x="2305049" y="2732087"/>
              <a:ext cx="381000" cy="130175"/>
              <a:chOff x="2295524" y="2667000"/>
              <a:chExt cx="381000" cy="130175"/>
            </a:xfrm>
          </p:grpSpPr>
          <p:cxnSp>
            <p:nvCxnSpPr>
              <p:cNvPr id="227" name="Shape 227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8" name="Shape 228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29" name="Shape 229"/>
            <p:cNvGrpSpPr/>
            <p:nvPr/>
          </p:nvGrpSpPr>
          <p:grpSpPr>
            <a:xfrm rot="-5400000">
              <a:off x="2914649" y="2732087"/>
              <a:ext cx="381000" cy="130175"/>
              <a:chOff x="2295524" y="2667000"/>
              <a:chExt cx="381000" cy="130175"/>
            </a:xfrm>
          </p:grpSpPr>
          <p:cxnSp>
            <p:nvCxnSpPr>
              <p:cNvPr id="230" name="Shape 230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1" name="Shape 231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232" name="Shape 232"/>
            <p:cNvSpPr/>
            <p:nvPr/>
          </p:nvSpPr>
          <p:spPr>
            <a:xfrm>
              <a:off x="1752600" y="296545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" name="Shape 233"/>
            <p:cNvGrpSpPr/>
            <p:nvPr/>
          </p:nvGrpSpPr>
          <p:grpSpPr>
            <a:xfrm>
              <a:off x="2000249" y="3033712"/>
              <a:ext cx="381000" cy="130175"/>
              <a:chOff x="2295524" y="2667000"/>
              <a:chExt cx="381000" cy="130175"/>
            </a:xfrm>
          </p:grpSpPr>
          <p:cxnSp>
            <p:nvCxnSpPr>
              <p:cNvPr id="234" name="Shape 234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5" name="Shape 235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236" name="Shape 236"/>
            <p:cNvSpPr/>
            <p:nvPr/>
          </p:nvSpPr>
          <p:spPr>
            <a:xfrm>
              <a:off x="2362200" y="296545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Shape 237"/>
            <p:cNvCxnSpPr/>
            <p:nvPr/>
          </p:nvCxnSpPr>
          <p:spPr>
            <a:xfrm>
              <a:off x="2800349" y="2973386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8" name="Shape 238"/>
            <p:cNvSpPr/>
            <p:nvPr/>
          </p:nvSpPr>
          <p:spPr>
            <a:xfrm>
              <a:off x="2971800" y="296545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Shape 239"/>
            <p:cNvCxnSpPr/>
            <p:nvPr/>
          </p:nvCxnSpPr>
          <p:spPr>
            <a:xfrm>
              <a:off x="1638299" y="29844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3346449" y="29844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241" name="Shape 241"/>
            <p:cNvGrpSpPr/>
            <p:nvPr/>
          </p:nvGrpSpPr>
          <p:grpSpPr>
            <a:xfrm>
              <a:off x="1527174" y="3578225"/>
              <a:ext cx="1936750" cy="265111"/>
              <a:chOff x="1828799" y="2590800"/>
              <a:chExt cx="1936750" cy="265111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3" name="Shape 243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244" name="Shape 244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45" name="Shape 245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6" name="Shape 246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7" name="Shape 247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248" name="Shape 248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Shape 249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0" name="Shape 250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1" name="Shape 251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2" name="Shape 252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53" name="Shape 253"/>
            <p:cNvGrpSpPr/>
            <p:nvPr/>
          </p:nvGrpSpPr>
          <p:grpSpPr>
            <a:xfrm rot="-5400000">
              <a:off x="1697037" y="3338512"/>
              <a:ext cx="381000" cy="130175"/>
              <a:chOff x="2295524" y="2667000"/>
              <a:chExt cx="381000" cy="130175"/>
            </a:xfrm>
          </p:grpSpPr>
          <p:cxnSp>
            <p:nvCxnSpPr>
              <p:cNvPr id="254" name="Shape 254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5" name="Shape 255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56" name="Shape 256"/>
            <p:cNvGrpSpPr/>
            <p:nvPr/>
          </p:nvGrpSpPr>
          <p:grpSpPr>
            <a:xfrm rot="-5400000">
              <a:off x="2306637" y="3341687"/>
              <a:ext cx="381000" cy="130175"/>
              <a:chOff x="2295524" y="2667000"/>
              <a:chExt cx="381000" cy="130175"/>
            </a:xfrm>
          </p:grpSpPr>
          <p:cxnSp>
            <p:nvCxnSpPr>
              <p:cNvPr id="257" name="Shape 257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8" name="Shape 258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59" name="Shape 259"/>
            <p:cNvGrpSpPr/>
            <p:nvPr/>
          </p:nvGrpSpPr>
          <p:grpSpPr>
            <a:xfrm rot="-5400000">
              <a:off x="2916237" y="3341687"/>
              <a:ext cx="381000" cy="130175"/>
              <a:chOff x="2295524" y="2667000"/>
              <a:chExt cx="381000" cy="130175"/>
            </a:xfrm>
          </p:grpSpPr>
          <p:cxnSp>
            <p:nvCxnSpPr>
              <p:cNvPr id="260" name="Shape 260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" name="Shape 261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262" name="Shape 262"/>
            <p:cNvCxnSpPr/>
            <p:nvPr/>
          </p:nvCxnSpPr>
          <p:spPr>
            <a:xfrm rot="10800000">
              <a:off x="1892300" y="38385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3" name="Shape 263"/>
            <p:cNvCxnSpPr/>
            <p:nvPr/>
          </p:nvCxnSpPr>
          <p:spPr>
            <a:xfrm rot="10800000">
              <a:off x="2508250" y="38385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4" name="Shape 264"/>
            <p:cNvCxnSpPr/>
            <p:nvPr/>
          </p:nvCxnSpPr>
          <p:spPr>
            <a:xfrm rot="10800000">
              <a:off x="3121025" y="38385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65" name="Shape 265"/>
            <p:cNvSpPr txBox="1"/>
            <p:nvPr/>
          </p:nvSpPr>
          <p:spPr>
            <a:xfrm>
              <a:off x="2057400" y="1576387"/>
              <a:ext cx="9271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&gt; 0 K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5162550" y="1481136"/>
            <a:ext cx="2132011" cy="2944812"/>
            <a:chOff x="4572000" y="1589086"/>
            <a:chExt cx="2132011" cy="2944812"/>
          </a:xfrm>
        </p:grpSpPr>
        <p:grpSp>
          <p:nvGrpSpPr>
            <p:cNvPr id="267" name="Shape 267"/>
            <p:cNvGrpSpPr/>
            <p:nvPr/>
          </p:nvGrpSpPr>
          <p:grpSpPr>
            <a:xfrm>
              <a:off x="6126162" y="2119311"/>
              <a:ext cx="512762" cy="1352550"/>
              <a:chOff x="6126162" y="2576511"/>
              <a:chExt cx="512762" cy="1352550"/>
            </a:xfrm>
          </p:grpSpPr>
          <p:sp>
            <p:nvSpPr>
              <p:cNvPr id="268" name="Shape 268"/>
              <p:cNvSpPr txBox="1"/>
              <p:nvPr/>
            </p:nvSpPr>
            <p:spPr>
              <a:xfrm>
                <a:off x="6126162" y="2576511"/>
                <a:ext cx="509586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269" name="Shape 269"/>
              <p:cNvSpPr txBox="1"/>
              <p:nvPr/>
            </p:nvSpPr>
            <p:spPr>
              <a:xfrm>
                <a:off x="6137275" y="3562350"/>
                <a:ext cx="5016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grpSp>
          <p:nvGrpSpPr>
            <p:cNvPr id="270" name="Shape 270"/>
            <p:cNvGrpSpPr/>
            <p:nvPr/>
          </p:nvGrpSpPr>
          <p:grpSpPr>
            <a:xfrm>
              <a:off x="4572000" y="1589086"/>
              <a:ext cx="1619250" cy="2373313"/>
              <a:chOff x="4572000" y="2046286"/>
              <a:chExt cx="1619250" cy="2373313"/>
            </a:xfrm>
          </p:grpSpPr>
          <p:cxnSp>
            <p:nvCxnSpPr>
              <p:cNvPr id="271" name="Shape 271"/>
              <p:cNvCxnSpPr/>
              <p:nvPr/>
            </p:nvCxnSpPr>
            <p:spPr>
              <a:xfrm flipH="1">
                <a:off x="5116511" y="2209800"/>
                <a:ext cx="1587" cy="2209799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2" name="Shape 272"/>
              <p:cNvCxnSpPr/>
              <p:nvPr/>
            </p:nvCxnSpPr>
            <p:spPr>
              <a:xfrm>
                <a:off x="6191250" y="3259136"/>
                <a:ext cx="0" cy="1160462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3" name="Shape 273"/>
              <p:cNvCxnSpPr/>
              <p:nvPr/>
            </p:nvCxnSpPr>
            <p:spPr>
              <a:xfrm>
                <a:off x="5122862" y="2765425"/>
                <a:ext cx="106203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4" name="Shape 274"/>
              <p:cNvCxnSpPr/>
              <p:nvPr/>
            </p:nvCxnSpPr>
            <p:spPr>
              <a:xfrm>
                <a:off x="6191250" y="2209800"/>
                <a:ext cx="0" cy="1049337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>
                <a:off x="5121275" y="3751262"/>
                <a:ext cx="106838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 rot="10800000">
                <a:off x="4959350" y="2189161"/>
                <a:ext cx="0" cy="63817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stealth"/>
              </a:ln>
            </p:spPr>
          </p:cxnSp>
          <p:sp>
            <p:nvSpPr>
              <p:cNvPr id="277" name="Shape 277"/>
              <p:cNvSpPr txBox="1"/>
              <p:nvPr/>
            </p:nvSpPr>
            <p:spPr>
              <a:xfrm>
                <a:off x="4572000" y="2046286"/>
                <a:ext cx="400049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</a:p>
            </p:txBody>
          </p:sp>
          <p:cxnSp>
            <p:nvCxnSpPr>
              <p:cNvPr id="278" name="Shape 278"/>
              <p:cNvCxnSpPr/>
              <p:nvPr/>
            </p:nvCxnSpPr>
            <p:spPr>
              <a:xfrm>
                <a:off x="5121275" y="3829050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9" name="Shape 279"/>
              <p:cNvCxnSpPr/>
              <p:nvPr/>
            </p:nvCxnSpPr>
            <p:spPr>
              <a:xfrm>
                <a:off x="5121275" y="3906837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>
                <a:off x="5121275" y="3984625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>
                <a:off x="5121275" y="4062412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>
                <a:off x="5121275" y="4140200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3" name="Shape 283"/>
              <p:cNvCxnSpPr/>
              <p:nvPr/>
            </p:nvCxnSpPr>
            <p:spPr>
              <a:xfrm>
                <a:off x="5121275" y="4217987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4" name="Shape 284"/>
              <p:cNvCxnSpPr/>
              <p:nvPr/>
            </p:nvCxnSpPr>
            <p:spPr>
              <a:xfrm>
                <a:off x="5121275" y="4295775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285" name="Shape 285"/>
            <p:cNvSpPr txBox="1"/>
            <p:nvPr/>
          </p:nvSpPr>
          <p:spPr>
            <a:xfrm>
              <a:off x="4800600" y="4167187"/>
              <a:ext cx="19034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Зонна диаграма</a:t>
              </a:r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6127750" y="1935161"/>
            <a:ext cx="390524" cy="1404938"/>
            <a:chOff x="5384800" y="2239961"/>
            <a:chExt cx="390524" cy="1404938"/>
          </a:xfrm>
        </p:grpSpPr>
        <p:sp>
          <p:nvSpPr>
            <p:cNvPr id="287" name="Shape 287"/>
            <p:cNvSpPr/>
            <p:nvPr/>
          </p:nvSpPr>
          <p:spPr>
            <a:xfrm>
              <a:off x="5478462" y="3489325"/>
              <a:ext cx="155574" cy="15557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grpSp>
          <p:nvGrpSpPr>
            <p:cNvPr id="288" name="Shape 288"/>
            <p:cNvGrpSpPr/>
            <p:nvPr/>
          </p:nvGrpSpPr>
          <p:grpSpPr>
            <a:xfrm>
              <a:off x="5384800" y="2239961"/>
              <a:ext cx="295275" cy="336549"/>
              <a:chOff x="3706812" y="3230561"/>
              <a:chExt cx="295275" cy="336549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3779837" y="3362325"/>
                <a:ext cx="136524" cy="136524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3706812" y="3230561"/>
                <a:ext cx="295275" cy="33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  <p:sp>
          <p:nvSpPr>
            <p:cNvPr id="291" name="Shape 291"/>
            <p:cNvSpPr/>
            <p:nvPr/>
          </p:nvSpPr>
          <p:spPr>
            <a:xfrm>
              <a:off x="5575300" y="2476500"/>
              <a:ext cx="200024" cy="1041400"/>
            </a:xfrm>
            <a:custGeom>
              <a:pathLst>
                <a:path extrusionOk="0" h="120000" w="120000">
                  <a:moveTo>
                    <a:pt x="25714" y="120000"/>
                  </a:moveTo>
                  <a:cubicBezTo>
                    <a:pt x="40952" y="110670"/>
                    <a:pt x="120000" y="83414"/>
                    <a:pt x="115238" y="63475"/>
                  </a:cubicBezTo>
                  <a:cubicBezTo>
                    <a:pt x="110476" y="43536"/>
                    <a:pt x="23809" y="1317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609600" y="1881186"/>
            <a:ext cx="3749675" cy="1585911"/>
            <a:chOff x="609600" y="2033586"/>
            <a:chExt cx="3749675" cy="1585911"/>
          </a:xfrm>
        </p:grpSpPr>
        <p:grpSp>
          <p:nvGrpSpPr>
            <p:cNvPr id="293" name="Shape 293"/>
            <p:cNvGrpSpPr/>
            <p:nvPr/>
          </p:nvGrpSpPr>
          <p:grpSpPr>
            <a:xfrm>
              <a:off x="2057400" y="2497136"/>
              <a:ext cx="808037" cy="634999"/>
              <a:chOff x="2081212" y="2511425"/>
              <a:chExt cx="808037" cy="634999"/>
            </a:xfrm>
          </p:grpSpPr>
          <p:sp>
            <p:nvSpPr>
              <p:cNvPr id="294" name="Shape 294"/>
              <p:cNvSpPr/>
              <p:nvPr/>
            </p:nvSpPr>
            <p:spPr>
              <a:xfrm>
                <a:off x="2733675" y="2990850"/>
                <a:ext cx="155574" cy="15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grpSp>
            <p:nvGrpSpPr>
              <p:cNvPr id="295" name="Shape 295"/>
              <p:cNvGrpSpPr/>
              <p:nvPr/>
            </p:nvGrpSpPr>
            <p:grpSpPr>
              <a:xfrm>
                <a:off x="2081212" y="2511425"/>
                <a:ext cx="309561" cy="366711"/>
                <a:chOff x="3706812" y="3206750"/>
                <a:chExt cx="309561" cy="366711"/>
              </a:xfrm>
            </p:grpSpPr>
            <p:sp>
              <p:nvSpPr>
                <p:cNvPr id="296" name="Shape 296"/>
                <p:cNvSpPr/>
                <p:nvPr/>
              </p:nvSpPr>
              <p:spPr>
                <a:xfrm>
                  <a:off x="3779837" y="3362325"/>
                  <a:ext cx="136524" cy="136524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Shape 297"/>
                <p:cNvSpPr txBox="1"/>
                <p:nvPr/>
              </p:nvSpPr>
              <p:spPr>
                <a:xfrm>
                  <a:off x="3706812" y="3206750"/>
                  <a:ext cx="309561" cy="366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Noto Sans Symbols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−</a:t>
                  </a:r>
                </a:p>
              </p:txBody>
            </p:sp>
          </p:grpSp>
          <p:sp>
            <p:nvSpPr>
              <p:cNvPr id="298" name="Shape 298"/>
              <p:cNvSpPr/>
              <p:nvPr/>
            </p:nvSpPr>
            <p:spPr>
              <a:xfrm>
                <a:off x="2286000" y="2743200"/>
                <a:ext cx="533399" cy="22860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cubicBezTo>
                      <a:pt x="110000" y="90000"/>
                      <a:pt x="100000" y="60000"/>
                      <a:pt x="80000" y="40000"/>
                    </a:cubicBezTo>
                    <a:cubicBezTo>
                      <a:pt x="60000" y="20000"/>
                      <a:pt x="30000" y="1000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" name="Shape 299"/>
            <p:cNvSpPr txBox="1"/>
            <p:nvPr/>
          </p:nvSpPr>
          <p:spPr>
            <a:xfrm>
              <a:off x="3276600" y="3252786"/>
              <a:ext cx="108267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“Дупка”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609600" y="2033586"/>
              <a:ext cx="13160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Електрон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x="6823075" y="2474911"/>
            <a:ext cx="13890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Генерация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0" y="4616450"/>
            <a:ext cx="8991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Когато енергията на валентния електрон е достатъчна, за да преодолее забранената зона той става свободен електрон.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0" y="5378450"/>
            <a:ext cx="9144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Електронна "дупка"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некомпенсиран положителен заряд, получен при напускане на ковалентната връзка от електрона, чийто носител е ядрото на атома. 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81000" y="6116637"/>
            <a:ext cx="55975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Генерация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получаване на двойка токоносители.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162300" y="914400"/>
            <a:ext cx="2819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Основни свойства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757361" y="188911"/>
            <a:ext cx="563403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Собствени полупроводници</a:t>
            </a:r>
          </a:p>
        </p:txBody>
      </p:sp>
      <p:grpSp>
        <p:nvGrpSpPr>
          <p:cNvPr id="312" name="Shape 312"/>
          <p:cNvGrpSpPr/>
          <p:nvPr/>
        </p:nvGrpSpPr>
        <p:grpSpPr>
          <a:xfrm>
            <a:off x="2819400" y="1728786"/>
            <a:ext cx="2132011" cy="2944812"/>
            <a:chOff x="4572000" y="1589086"/>
            <a:chExt cx="2132011" cy="2944812"/>
          </a:xfrm>
        </p:grpSpPr>
        <p:grpSp>
          <p:nvGrpSpPr>
            <p:cNvPr id="313" name="Shape 313"/>
            <p:cNvGrpSpPr/>
            <p:nvPr/>
          </p:nvGrpSpPr>
          <p:grpSpPr>
            <a:xfrm>
              <a:off x="6126162" y="2119311"/>
              <a:ext cx="512762" cy="1352550"/>
              <a:chOff x="6126162" y="2576511"/>
              <a:chExt cx="512762" cy="1352550"/>
            </a:xfrm>
          </p:grpSpPr>
          <p:sp>
            <p:nvSpPr>
              <p:cNvPr id="314" name="Shape 314"/>
              <p:cNvSpPr txBox="1"/>
              <p:nvPr/>
            </p:nvSpPr>
            <p:spPr>
              <a:xfrm>
                <a:off x="6126162" y="2576511"/>
                <a:ext cx="509586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315" name="Shape 315"/>
              <p:cNvSpPr txBox="1"/>
              <p:nvPr/>
            </p:nvSpPr>
            <p:spPr>
              <a:xfrm>
                <a:off x="6137275" y="3562350"/>
                <a:ext cx="5016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grpSp>
          <p:nvGrpSpPr>
            <p:cNvPr id="316" name="Shape 316"/>
            <p:cNvGrpSpPr/>
            <p:nvPr/>
          </p:nvGrpSpPr>
          <p:grpSpPr>
            <a:xfrm>
              <a:off x="4572000" y="1589086"/>
              <a:ext cx="1619250" cy="2373313"/>
              <a:chOff x="4572000" y="2046286"/>
              <a:chExt cx="1619250" cy="2373313"/>
            </a:xfrm>
          </p:grpSpPr>
          <p:cxnSp>
            <p:nvCxnSpPr>
              <p:cNvPr id="317" name="Shape 317"/>
              <p:cNvCxnSpPr/>
              <p:nvPr/>
            </p:nvCxnSpPr>
            <p:spPr>
              <a:xfrm flipH="1">
                <a:off x="5116511" y="2209800"/>
                <a:ext cx="1587" cy="2209799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6191250" y="3259136"/>
                <a:ext cx="0" cy="1160462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5122862" y="2765425"/>
                <a:ext cx="106203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6191250" y="2209800"/>
                <a:ext cx="0" cy="1049337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5121275" y="3751262"/>
                <a:ext cx="106838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 rot="10800000">
                <a:off x="4959350" y="2189161"/>
                <a:ext cx="0" cy="63817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stealth"/>
              </a:ln>
            </p:spPr>
          </p:cxnSp>
          <p:sp>
            <p:nvSpPr>
              <p:cNvPr id="323" name="Shape 323"/>
              <p:cNvSpPr txBox="1"/>
              <p:nvPr/>
            </p:nvSpPr>
            <p:spPr>
              <a:xfrm>
                <a:off x="4572000" y="2046286"/>
                <a:ext cx="400049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</a:p>
            </p:txBody>
          </p:sp>
          <p:cxnSp>
            <p:nvCxnSpPr>
              <p:cNvPr id="324" name="Shape 324"/>
              <p:cNvCxnSpPr/>
              <p:nvPr/>
            </p:nvCxnSpPr>
            <p:spPr>
              <a:xfrm>
                <a:off x="5121275" y="3829050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5" name="Shape 325"/>
              <p:cNvCxnSpPr/>
              <p:nvPr/>
            </p:nvCxnSpPr>
            <p:spPr>
              <a:xfrm>
                <a:off x="5121275" y="3906837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6" name="Shape 326"/>
              <p:cNvCxnSpPr/>
              <p:nvPr/>
            </p:nvCxnSpPr>
            <p:spPr>
              <a:xfrm>
                <a:off x="5121275" y="3984625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7" name="Shape 327"/>
              <p:cNvCxnSpPr/>
              <p:nvPr/>
            </p:nvCxnSpPr>
            <p:spPr>
              <a:xfrm>
                <a:off x="5121275" y="4062412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8" name="Shape 328"/>
              <p:cNvCxnSpPr/>
              <p:nvPr/>
            </p:nvCxnSpPr>
            <p:spPr>
              <a:xfrm>
                <a:off x="5121275" y="4140200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9" name="Shape 329"/>
              <p:cNvCxnSpPr/>
              <p:nvPr/>
            </p:nvCxnSpPr>
            <p:spPr>
              <a:xfrm>
                <a:off x="5121275" y="4217987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0" name="Shape 330"/>
              <p:cNvCxnSpPr/>
              <p:nvPr/>
            </p:nvCxnSpPr>
            <p:spPr>
              <a:xfrm>
                <a:off x="5121275" y="4295775"/>
                <a:ext cx="10683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331" name="Shape 331"/>
            <p:cNvSpPr txBox="1"/>
            <p:nvPr/>
          </p:nvSpPr>
          <p:spPr>
            <a:xfrm>
              <a:off x="4800600" y="4167187"/>
              <a:ext cx="19034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Зонна диаграма</a:t>
              </a:r>
            </a:p>
          </p:txBody>
        </p:sp>
      </p:grpSp>
      <p:sp>
        <p:nvSpPr>
          <p:cNvPr id="332" name="Shape 332"/>
          <p:cNvSpPr/>
          <p:nvPr/>
        </p:nvSpPr>
        <p:spPr>
          <a:xfrm>
            <a:off x="3768725" y="3432175"/>
            <a:ext cx="155574" cy="155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3675062" y="2182811"/>
            <a:ext cx="295275" cy="336549"/>
            <a:chOff x="3706812" y="3230561"/>
            <a:chExt cx="295275" cy="336549"/>
          </a:xfrm>
        </p:grpSpPr>
        <p:sp>
          <p:nvSpPr>
            <p:cNvPr id="334" name="Shape 334"/>
            <p:cNvSpPr/>
            <p:nvPr/>
          </p:nvSpPr>
          <p:spPr>
            <a:xfrm>
              <a:off x="3779837" y="3362325"/>
              <a:ext cx="136524" cy="136524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6812" y="3230561"/>
              <a:ext cx="295275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1524000" y="2427286"/>
            <a:ext cx="2295524" cy="1011236"/>
            <a:chOff x="1524000" y="2427286"/>
            <a:chExt cx="2295524" cy="1011236"/>
          </a:xfrm>
        </p:grpSpPr>
        <p:sp>
          <p:nvSpPr>
            <p:cNvPr id="337" name="Shape 337"/>
            <p:cNvSpPr/>
            <p:nvPr/>
          </p:nvSpPr>
          <p:spPr>
            <a:xfrm>
              <a:off x="3581400" y="2427286"/>
              <a:ext cx="238124" cy="1011236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0000" y="110015"/>
                    <a:pt x="0" y="80062"/>
                    <a:pt x="0" y="60094"/>
                  </a:cubicBezTo>
                  <a:cubicBezTo>
                    <a:pt x="0" y="40125"/>
                    <a:pt x="93600" y="12621"/>
                    <a:pt x="117600" y="0"/>
                  </a:cubicBezTo>
                </a:path>
              </a:pathLst>
            </a:custGeom>
            <a:noFill/>
            <a:ln cap="flat" cmpd="sng" w="2540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24000" y="2719386"/>
              <a:ext cx="19145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Рекомбинация</a:t>
              </a: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3879850" y="3130549"/>
            <a:ext cx="295274" cy="314325"/>
            <a:chOff x="3819525" y="3124199"/>
            <a:chExt cx="295274" cy="314325"/>
          </a:xfrm>
        </p:grpSpPr>
        <p:cxnSp>
          <p:nvCxnSpPr>
            <p:cNvPr id="340" name="Shape 340"/>
            <p:cNvCxnSpPr/>
            <p:nvPr/>
          </p:nvCxnSpPr>
          <p:spPr>
            <a:xfrm flipH="1" rot="10800000">
              <a:off x="3819525" y="3200400"/>
              <a:ext cx="136524" cy="238124"/>
            </a:xfrm>
            <a:prstGeom prst="straightConnector1">
              <a:avLst/>
            </a:prstGeom>
            <a:noFill/>
            <a:ln cap="flat" cmpd="sng" w="15875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3956050" y="3200400"/>
              <a:ext cx="6349" cy="152399"/>
            </a:xfrm>
            <a:prstGeom prst="straightConnector1">
              <a:avLst/>
            </a:prstGeom>
            <a:noFill/>
            <a:ln cap="flat" cmpd="sng" w="15875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42" name="Shape 342"/>
            <p:cNvCxnSpPr/>
            <p:nvPr/>
          </p:nvCxnSpPr>
          <p:spPr>
            <a:xfrm flipH="1" rot="10800000">
              <a:off x="3962400" y="3124199"/>
              <a:ext cx="152399" cy="228600"/>
            </a:xfrm>
            <a:prstGeom prst="straightConnector1">
              <a:avLst/>
            </a:prstGeom>
            <a:noFill/>
            <a:ln cap="flat" cmpd="sng" w="15875">
              <a:solidFill>
                <a:srgbClr val="80008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sp>
        <p:nvSpPr>
          <p:cNvPr id="343" name="Shape 343"/>
          <p:cNvSpPr txBox="1"/>
          <p:nvPr/>
        </p:nvSpPr>
        <p:spPr>
          <a:xfrm>
            <a:off x="295275" y="5172075"/>
            <a:ext cx="72215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Рекомбинация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заемане  на "дупка" от свободен електрон.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95275" y="5691187"/>
            <a:ext cx="86963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Освободената енергия се излъчва като фонон (топлина) или фотон (светлина).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885825" y="1066800"/>
            <a:ext cx="73437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Разпределение на Ферми и брой на токоносителите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752600" y="188911"/>
            <a:ext cx="563403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Собствени полупроводници</a:t>
            </a:r>
          </a:p>
        </p:txBody>
      </p:sp>
      <p:grpSp>
        <p:nvGrpSpPr>
          <p:cNvPr id="352" name="Shape 352"/>
          <p:cNvGrpSpPr/>
          <p:nvPr/>
        </p:nvGrpSpPr>
        <p:grpSpPr>
          <a:xfrm>
            <a:off x="4953000" y="1676400"/>
            <a:ext cx="3962399" cy="1955798"/>
            <a:chOff x="4953000" y="1676400"/>
            <a:chExt cx="3962399" cy="1955798"/>
          </a:xfrm>
        </p:grpSpPr>
        <p:sp>
          <p:nvSpPr>
            <p:cNvPr id="353" name="Shape 353"/>
            <p:cNvSpPr txBox="1"/>
            <p:nvPr/>
          </p:nvSpPr>
          <p:spPr>
            <a:xfrm>
              <a:off x="4953000" y="1676400"/>
              <a:ext cx="3962399" cy="915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Вероятността за получаване на свободни електрони се описва от разпределението на Ферми:</a:t>
              </a:r>
            </a:p>
          </p:txBody>
        </p:sp>
        <p:pic>
          <p:nvPicPr>
            <p:cNvPr id="354" name="Shape 3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10200" y="2620961"/>
              <a:ext cx="2819400" cy="10112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Shape 355"/>
          <p:cNvGrpSpPr/>
          <p:nvPr/>
        </p:nvGrpSpPr>
        <p:grpSpPr>
          <a:xfrm>
            <a:off x="2147887" y="3943350"/>
            <a:ext cx="501650" cy="1773236"/>
            <a:chOff x="1854200" y="4329112"/>
            <a:chExt cx="501650" cy="1773236"/>
          </a:xfrm>
        </p:grpSpPr>
        <p:sp>
          <p:nvSpPr>
            <p:cNvPr id="356" name="Shape 356"/>
            <p:cNvSpPr txBox="1"/>
            <p:nvPr/>
          </p:nvSpPr>
          <p:spPr>
            <a:xfrm>
              <a:off x="1854200" y="5735637"/>
              <a:ext cx="5016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0,5</a:t>
              </a:r>
            </a:p>
          </p:txBody>
        </p:sp>
        <p:cxnSp>
          <p:nvCxnSpPr>
            <p:cNvPr id="357" name="Shape 357"/>
            <p:cNvCxnSpPr/>
            <p:nvPr/>
          </p:nvCxnSpPr>
          <p:spPr>
            <a:xfrm>
              <a:off x="2114550" y="4329112"/>
              <a:ext cx="0" cy="14874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358" name="Shape 358"/>
          <p:cNvGrpSpPr/>
          <p:nvPr/>
        </p:nvGrpSpPr>
        <p:grpSpPr>
          <a:xfrm>
            <a:off x="228600" y="2308225"/>
            <a:ext cx="1628774" cy="625474"/>
            <a:chOff x="442912" y="2308225"/>
            <a:chExt cx="1628774" cy="625474"/>
          </a:xfrm>
        </p:grpSpPr>
        <p:cxnSp>
          <p:nvCxnSpPr>
            <p:cNvPr id="359" name="Shape 359"/>
            <p:cNvCxnSpPr/>
            <p:nvPr/>
          </p:nvCxnSpPr>
          <p:spPr>
            <a:xfrm rot="10800000">
              <a:off x="1100136" y="2722562"/>
              <a:ext cx="971550" cy="211136"/>
            </a:xfrm>
            <a:prstGeom prst="straightConnector1">
              <a:avLst/>
            </a:prstGeom>
            <a:noFill/>
            <a:ln cap="flat" cmpd="sng" w="15875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60" name="Shape 360"/>
            <p:cNvSpPr txBox="1"/>
            <p:nvPr/>
          </p:nvSpPr>
          <p:spPr>
            <a:xfrm>
              <a:off x="442912" y="2308225"/>
              <a:ext cx="145732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Електрони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1152525" y="1774825"/>
            <a:ext cx="2795588" cy="4403724"/>
            <a:chOff x="1366837" y="1774825"/>
            <a:chExt cx="2795588" cy="4403724"/>
          </a:xfrm>
        </p:grpSpPr>
        <p:cxnSp>
          <p:nvCxnSpPr>
            <p:cNvPr id="362" name="Shape 362"/>
            <p:cNvCxnSpPr/>
            <p:nvPr/>
          </p:nvCxnSpPr>
          <p:spPr>
            <a:xfrm>
              <a:off x="1998661" y="2135186"/>
              <a:ext cx="0" cy="3295649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3" name="Shape 363"/>
            <p:cNvCxnSpPr/>
            <p:nvPr/>
          </p:nvCxnSpPr>
          <p:spPr>
            <a:xfrm>
              <a:off x="1997075" y="5430837"/>
              <a:ext cx="12176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4" name="Shape 364"/>
            <p:cNvCxnSpPr/>
            <p:nvPr/>
          </p:nvCxnSpPr>
          <p:spPr>
            <a:xfrm>
              <a:off x="3214686" y="3943350"/>
              <a:ext cx="0" cy="148748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5" name="Shape 365"/>
            <p:cNvCxnSpPr/>
            <p:nvPr/>
          </p:nvCxnSpPr>
          <p:spPr>
            <a:xfrm rot="10800000">
              <a:off x="1998661" y="3943350"/>
              <a:ext cx="1204912" cy="0"/>
            </a:xfrm>
            <a:prstGeom prst="straightConnector1">
              <a:avLst/>
            </a:prstGeom>
            <a:noFill/>
            <a:ln cap="flat" cmpd="sng" w="25400">
              <a:solidFill>
                <a:srgbClr val="8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66" name="Shape 366"/>
            <p:cNvSpPr txBox="1"/>
            <p:nvPr/>
          </p:nvSpPr>
          <p:spPr>
            <a:xfrm>
              <a:off x="1819275" y="5349875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3114675" y="5349875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68" name="Shape 368"/>
            <p:cNvCxnSpPr/>
            <p:nvPr/>
          </p:nvCxnSpPr>
          <p:spPr>
            <a:xfrm>
              <a:off x="2005011" y="3092450"/>
              <a:ext cx="12033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9" name="Shape 369"/>
            <p:cNvCxnSpPr/>
            <p:nvPr/>
          </p:nvCxnSpPr>
          <p:spPr>
            <a:xfrm>
              <a:off x="3214686" y="2135186"/>
              <a:ext cx="0" cy="180816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70" name="Shape 370"/>
            <p:cNvSpPr/>
            <p:nvPr/>
          </p:nvSpPr>
          <p:spPr>
            <a:xfrm>
              <a:off x="2005011" y="2454275"/>
              <a:ext cx="1203324" cy="2968624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585" y="36000"/>
                    <a:pt x="53259" y="55432"/>
                    <a:pt x="62320" y="60179"/>
                  </a:cubicBezTo>
                  <a:cubicBezTo>
                    <a:pt x="67403" y="62597"/>
                    <a:pt x="111823" y="96985"/>
                    <a:pt x="120000" y="120000"/>
                  </a:cubicBezTo>
                </a:path>
              </a:pathLst>
            </a:custGeom>
            <a:noFill/>
            <a:ln cap="flat" cmpd="sng" w="3175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Shape 371"/>
            <p:cNvCxnSpPr/>
            <p:nvPr/>
          </p:nvCxnSpPr>
          <p:spPr>
            <a:xfrm>
              <a:off x="2005011" y="4792662"/>
              <a:ext cx="1209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2005011" y="4899025"/>
              <a:ext cx="10652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73" name="Shape 373"/>
            <p:cNvCxnSpPr/>
            <p:nvPr/>
          </p:nvCxnSpPr>
          <p:spPr>
            <a:xfrm>
              <a:off x="2005011" y="5005387"/>
              <a:ext cx="10906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2005011" y="5111750"/>
              <a:ext cx="11302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75" name="Shape 375"/>
            <p:cNvCxnSpPr/>
            <p:nvPr/>
          </p:nvCxnSpPr>
          <p:spPr>
            <a:xfrm>
              <a:off x="2005011" y="5218112"/>
              <a:ext cx="11493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76" name="Shape 376"/>
            <p:cNvCxnSpPr/>
            <p:nvPr/>
          </p:nvCxnSpPr>
          <p:spPr>
            <a:xfrm>
              <a:off x="2011361" y="4846637"/>
              <a:ext cx="10366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77" name="Shape 377"/>
            <p:cNvCxnSpPr/>
            <p:nvPr/>
          </p:nvCxnSpPr>
          <p:spPr>
            <a:xfrm>
              <a:off x="2011361" y="4953000"/>
              <a:ext cx="10747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78" name="Shape 378"/>
            <p:cNvCxnSpPr/>
            <p:nvPr/>
          </p:nvCxnSpPr>
          <p:spPr>
            <a:xfrm>
              <a:off x="2011361" y="5059362"/>
              <a:ext cx="10985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2011361" y="5165725"/>
              <a:ext cx="11302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2011361" y="5272087"/>
              <a:ext cx="11493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1" name="Shape 381"/>
            <p:cNvCxnSpPr/>
            <p:nvPr/>
          </p:nvCxnSpPr>
          <p:spPr>
            <a:xfrm>
              <a:off x="2011361" y="5378450"/>
              <a:ext cx="11922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2009775" y="5324475"/>
              <a:ext cx="11779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3" name="Shape 383"/>
            <p:cNvCxnSpPr/>
            <p:nvPr/>
          </p:nvCxnSpPr>
          <p:spPr>
            <a:xfrm>
              <a:off x="2009775" y="2986086"/>
              <a:ext cx="1190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4" name="Shape 384"/>
            <p:cNvCxnSpPr/>
            <p:nvPr/>
          </p:nvCxnSpPr>
          <p:spPr>
            <a:xfrm>
              <a:off x="1997075" y="2879725"/>
              <a:ext cx="1015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5" name="Shape 385"/>
            <p:cNvCxnSpPr/>
            <p:nvPr/>
          </p:nvCxnSpPr>
          <p:spPr>
            <a:xfrm>
              <a:off x="2009775" y="2773361"/>
              <a:ext cx="61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6" name="Shape 386"/>
            <p:cNvCxnSpPr/>
            <p:nvPr/>
          </p:nvCxnSpPr>
          <p:spPr>
            <a:xfrm>
              <a:off x="2009775" y="2667000"/>
              <a:ext cx="28575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7" name="Shape 387"/>
            <p:cNvCxnSpPr/>
            <p:nvPr/>
          </p:nvCxnSpPr>
          <p:spPr>
            <a:xfrm>
              <a:off x="2009775" y="2925761"/>
              <a:ext cx="1015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8" name="Shape 388"/>
            <p:cNvCxnSpPr/>
            <p:nvPr/>
          </p:nvCxnSpPr>
          <p:spPr>
            <a:xfrm>
              <a:off x="2009775" y="2824161"/>
              <a:ext cx="682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9" name="Shape 389"/>
            <p:cNvCxnSpPr/>
            <p:nvPr/>
          </p:nvCxnSpPr>
          <p:spPr>
            <a:xfrm>
              <a:off x="2009775" y="2722561"/>
              <a:ext cx="507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0" name="Shape 390"/>
            <p:cNvCxnSpPr/>
            <p:nvPr/>
          </p:nvCxnSpPr>
          <p:spPr>
            <a:xfrm>
              <a:off x="2009775" y="3044825"/>
              <a:ext cx="1301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1" name="Shape 391"/>
            <p:cNvCxnSpPr/>
            <p:nvPr/>
          </p:nvCxnSpPr>
          <p:spPr>
            <a:xfrm rot="10800000">
              <a:off x="3411537" y="1884361"/>
              <a:ext cx="0" cy="88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392" name="Shape 392"/>
            <p:cNvSpPr txBox="1"/>
            <p:nvPr/>
          </p:nvSpPr>
          <p:spPr>
            <a:xfrm>
              <a:off x="3160711" y="2900361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3175000" y="3775075"/>
              <a:ext cx="5413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</a:t>
              </a:r>
            </a:p>
          </p:txBody>
        </p:sp>
        <p:sp>
          <p:nvSpPr>
            <p:cNvPr id="394" name="Shape 394"/>
            <p:cNvSpPr txBox="1"/>
            <p:nvPr/>
          </p:nvSpPr>
          <p:spPr>
            <a:xfrm>
              <a:off x="3176586" y="4600575"/>
              <a:ext cx="5016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395" name="Shape 395"/>
            <p:cNvSpPr txBox="1"/>
            <p:nvPr/>
          </p:nvSpPr>
          <p:spPr>
            <a:xfrm>
              <a:off x="3457575" y="1774825"/>
              <a:ext cx="400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1366837" y="3694112"/>
              <a:ext cx="539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  <p:cxnSp>
          <p:nvCxnSpPr>
            <p:cNvPr id="397" name="Shape 397"/>
            <p:cNvCxnSpPr/>
            <p:nvPr/>
          </p:nvCxnSpPr>
          <p:spPr>
            <a:xfrm rot="10800000">
              <a:off x="1792286" y="4792662"/>
              <a:ext cx="2793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8" name="Shape 398"/>
            <p:cNvCxnSpPr/>
            <p:nvPr/>
          </p:nvCxnSpPr>
          <p:spPr>
            <a:xfrm rot="10800000">
              <a:off x="1798636" y="3092450"/>
              <a:ext cx="2793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9" name="Shape 399"/>
            <p:cNvCxnSpPr/>
            <p:nvPr/>
          </p:nvCxnSpPr>
          <p:spPr>
            <a:xfrm>
              <a:off x="1898650" y="3092450"/>
              <a:ext cx="0" cy="17002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stealth"/>
            </a:ln>
          </p:spPr>
        </p:cxnSp>
        <p:cxnSp>
          <p:nvCxnSpPr>
            <p:cNvPr id="400" name="Shape 400"/>
            <p:cNvCxnSpPr/>
            <p:nvPr/>
          </p:nvCxnSpPr>
          <p:spPr>
            <a:xfrm>
              <a:off x="3048000" y="5710237"/>
              <a:ext cx="7858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3457575" y="5811837"/>
              <a:ext cx="704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2920999" y="4899025"/>
            <a:ext cx="1514475" cy="530224"/>
            <a:chOff x="3135311" y="4899025"/>
            <a:chExt cx="1514475" cy="530224"/>
          </a:xfrm>
        </p:grpSpPr>
        <p:sp>
          <p:nvSpPr>
            <p:cNvPr id="403" name="Shape 403"/>
            <p:cNvSpPr txBox="1"/>
            <p:nvPr/>
          </p:nvSpPr>
          <p:spPr>
            <a:xfrm>
              <a:off x="3781425" y="5062537"/>
              <a:ext cx="8683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Дупки</a:t>
              </a:r>
            </a:p>
          </p:txBody>
        </p:sp>
        <p:cxnSp>
          <p:nvCxnSpPr>
            <p:cNvPr id="404" name="Shape 404"/>
            <p:cNvCxnSpPr/>
            <p:nvPr/>
          </p:nvCxnSpPr>
          <p:spPr>
            <a:xfrm>
              <a:off x="3135311" y="4899025"/>
              <a:ext cx="698500" cy="319087"/>
            </a:xfrm>
            <a:prstGeom prst="straightConnector1">
              <a:avLst/>
            </a:prstGeom>
            <a:noFill/>
            <a:ln cap="flat" cmpd="sng" w="19050">
              <a:solidFill>
                <a:srgbClr val="9933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05" name="Shape 405"/>
          <p:cNvSpPr txBox="1"/>
          <p:nvPr/>
        </p:nvSpPr>
        <p:spPr>
          <a:xfrm>
            <a:off x="4876800" y="4097337"/>
            <a:ext cx="4114800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Разпределението на Ферми е симетрично спрямо средата на забранената зона, което означава че броят на свободните електрони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равен на броят на дупките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324600" y="5721350"/>
            <a:ext cx="958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219200" y="990600"/>
            <a:ext cx="67055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Разпределение на Ферми и брой на токоносителите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752600" y="188911"/>
            <a:ext cx="563403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Собствени полупроводници</a:t>
            </a:r>
          </a:p>
        </p:txBody>
      </p:sp>
      <p:grpSp>
        <p:nvGrpSpPr>
          <p:cNvPr id="414" name="Shape 414"/>
          <p:cNvGrpSpPr/>
          <p:nvPr/>
        </p:nvGrpSpPr>
        <p:grpSpPr>
          <a:xfrm>
            <a:off x="685800" y="2149475"/>
            <a:ext cx="8156574" cy="1447799"/>
            <a:chOff x="685800" y="2149475"/>
            <a:chExt cx="8156574" cy="1447799"/>
          </a:xfrm>
        </p:grpSpPr>
        <p:pic>
          <p:nvPicPr>
            <p:cNvPr id="415" name="Shape 4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95600" y="2911475"/>
              <a:ext cx="3097211" cy="685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Shape 416"/>
            <p:cNvSpPr txBox="1"/>
            <p:nvPr/>
          </p:nvSpPr>
          <p:spPr>
            <a:xfrm>
              <a:off x="685800" y="2149475"/>
              <a:ext cx="815657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Концентрацията на токоносителите при собствените ПП е:</a:t>
              </a:r>
            </a:p>
          </p:txBody>
        </p:sp>
      </p:grpSp>
      <p:sp>
        <p:nvSpPr>
          <p:cNvPr id="417" name="Shape 417"/>
          <p:cNvSpPr txBox="1"/>
          <p:nvPr/>
        </p:nvSpPr>
        <p:spPr>
          <a:xfrm>
            <a:off x="457200" y="4083050"/>
            <a:ext cx="83851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плътност на енергийните състояния в свободната зона;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плътност на енергийните състояния във валентната зона.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1" type="ftr"/>
          </p:nvPr>
        </p:nvSpPr>
        <p:spPr>
          <a:xfrm>
            <a:off x="7115175" y="664845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Полупроводникови свойства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2397125" y="914400"/>
            <a:ext cx="39274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1.3. Собствена проводимост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757361" y="188911"/>
            <a:ext cx="563403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Собствени полупроводници</a:t>
            </a:r>
          </a:p>
        </p:txBody>
      </p:sp>
      <p:grpSp>
        <p:nvGrpSpPr>
          <p:cNvPr id="425" name="Shape 425"/>
          <p:cNvGrpSpPr/>
          <p:nvPr/>
        </p:nvGrpSpPr>
        <p:grpSpPr>
          <a:xfrm>
            <a:off x="685799" y="1981199"/>
            <a:ext cx="1939925" cy="1933575"/>
            <a:chOff x="1523999" y="1981199"/>
            <a:chExt cx="1939925" cy="1933575"/>
          </a:xfrm>
        </p:grpSpPr>
        <p:grpSp>
          <p:nvGrpSpPr>
            <p:cNvPr id="426" name="Shape 426"/>
            <p:cNvGrpSpPr/>
            <p:nvPr/>
          </p:nvGrpSpPr>
          <p:grpSpPr>
            <a:xfrm rot="-5400000">
              <a:off x="1695449" y="2576512"/>
              <a:ext cx="381000" cy="130175"/>
              <a:chOff x="2295524" y="2667000"/>
              <a:chExt cx="381000" cy="130175"/>
            </a:xfrm>
          </p:grpSpPr>
          <p:cxnSp>
            <p:nvCxnSpPr>
              <p:cNvPr id="427" name="Shape 427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28" name="Shape 428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429" name="Shape 429"/>
            <p:cNvCxnSpPr/>
            <p:nvPr/>
          </p:nvCxnSpPr>
          <p:spPr>
            <a:xfrm rot="10800000">
              <a:off x="1885950" y="19811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30" name="Shape 430"/>
            <p:cNvCxnSpPr/>
            <p:nvPr/>
          </p:nvCxnSpPr>
          <p:spPr>
            <a:xfrm rot="10800000">
              <a:off x="2493961" y="19811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31" name="Shape 431"/>
            <p:cNvCxnSpPr/>
            <p:nvPr/>
          </p:nvCxnSpPr>
          <p:spPr>
            <a:xfrm rot="10800000">
              <a:off x="3103561" y="19811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432" name="Shape 432"/>
            <p:cNvGrpSpPr/>
            <p:nvPr/>
          </p:nvGrpSpPr>
          <p:grpSpPr>
            <a:xfrm>
              <a:off x="1523999" y="2209800"/>
              <a:ext cx="1936750" cy="265111"/>
              <a:chOff x="1828799" y="2590800"/>
              <a:chExt cx="1936750" cy="265111"/>
            </a:xfrm>
          </p:grpSpPr>
          <p:sp>
            <p:nvSpPr>
              <p:cNvPr id="433" name="Shape 433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4" name="Shape 434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435" name="Shape 435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436" name="Shape 436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7" name="Shape 437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8" name="Shape 438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439" name="Shape 439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440" name="Shape 440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41" name="Shape 441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2" name="Shape 442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43" name="Shape 443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44" name="Shape 444"/>
            <p:cNvGrpSpPr/>
            <p:nvPr/>
          </p:nvGrpSpPr>
          <p:grpSpPr>
            <a:xfrm rot="-5400000">
              <a:off x="2305049" y="2579687"/>
              <a:ext cx="381000" cy="130175"/>
              <a:chOff x="2295524" y="2667000"/>
              <a:chExt cx="381000" cy="130175"/>
            </a:xfrm>
          </p:grpSpPr>
          <p:cxnSp>
            <p:nvCxnSpPr>
              <p:cNvPr id="445" name="Shape 445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46" name="Shape 446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47" name="Shape 447"/>
            <p:cNvGrpSpPr/>
            <p:nvPr/>
          </p:nvGrpSpPr>
          <p:grpSpPr>
            <a:xfrm rot="-5400000">
              <a:off x="2914649" y="2579687"/>
              <a:ext cx="381000" cy="130175"/>
              <a:chOff x="2295524" y="2667000"/>
              <a:chExt cx="381000" cy="130175"/>
            </a:xfrm>
          </p:grpSpPr>
          <p:cxnSp>
            <p:nvCxnSpPr>
              <p:cNvPr id="448" name="Shape 448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49" name="Shape 449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450" name="Shape 450"/>
            <p:cNvSpPr/>
            <p:nvPr/>
          </p:nvSpPr>
          <p:spPr>
            <a:xfrm>
              <a:off x="1752600" y="281305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1" name="Shape 451"/>
            <p:cNvGrpSpPr/>
            <p:nvPr/>
          </p:nvGrpSpPr>
          <p:grpSpPr>
            <a:xfrm>
              <a:off x="2000249" y="2881312"/>
              <a:ext cx="381000" cy="130175"/>
              <a:chOff x="2295524" y="2667000"/>
              <a:chExt cx="381000" cy="130175"/>
            </a:xfrm>
          </p:grpSpPr>
          <p:cxnSp>
            <p:nvCxnSpPr>
              <p:cNvPr id="452" name="Shape 452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53" name="Shape 453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454" name="Shape 454"/>
            <p:cNvSpPr/>
            <p:nvPr/>
          </p:nvSpPr>
          <p:spPr>
            <a:xfrm>
              <a:off x="2362200" y="281305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5" name="Shape 455"/>
            <p:cNvCxnSpPr/>
            <p:nvPr/>
          </p:nvCxnSpPr>
          <p:spPr>
            <a:xfrm>
              <a:off x="2800349" y="2820986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56" name="Shape 456"/>
            <p:cNvSpPr/>
            <p:nvPr/>
          </p:nvSpPr>
          <p:spPr>
            <a:xfrm>
              <a:off x="2971800" y="2813050"/>
              <a:ext cx="265111" cy="26511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" name="Shape 457"/>
            <p:cNvCxnSpPr/>
            <p:nvPr/>
          </p:nvCxnSpPr>
          <p:spPr>
            <a:xfrm>
              <a:off x="1638299" y="28320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58" name="Shape 458"/>
            <p:cNvCxnSpPr/>
            <p:nvPr/>
          </p:nvCxnSpPr>
          <p:spPr>
            <a:xfrm>
              <a:off x="3346449" y="2832099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459" name="Shape 459"/>
            <p:cNvGrpSpPr/>
            <p:nvPr/>
          </p:nvGrpSpPr>
          <p:grpSpPr>
            <a:xfrm>
              <a:off x="1527174" y="3425825"/>
              <a:ext cx="1936750" cy="265111"/>
              <a:chOff x="1828799" y="2590800"/>
              <a:chExt cx="1936750" cy="265111"/>
            </a:xfrm>
          </p:grpSpPr>
          <p:sp>
            <p:nvSpPr>
              <p:cNvPr id="460" name="Shape 460"/>
              <p:cNvSpPr/>
              <p:nvPr/>
            </p:nvSpPr>
            <p:spPr>
              <a:xfrm>
                <a:off x="20574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1" name="Shape 461"/>
              <p:cNvGrpSpPr/>
              <p:nvPr/>
            </p:nvGrpSpPr>
            <p:grpSpPr>
              <a:xfrm>
                <a:off x="23050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462" name="Shape 462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463" name="Shape 463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64" name="Shape 464"/>
              <p:cNvSpPr/>
              <p:nvPr/>
            </p:nvSpPr>
            <p:spPr>
              <a:xfrm>
                <a:off x="26670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5" name="Shape 465"/>
              <p:cNvGrpSpPr/>
              <p:nvPr/>
            </p:nvGrpSpPr>
            <p:grpSpPr>
              <a:xfrm>
                <a:off x="2914649" y="2659062"/>
                <a:ext cx="381000" cy="130175"/>
                <a:chOff x="2295524" y="2667000"/>
                <a:chExt cx="381000" cy="130175"/>
              </a:xfrm>
            </p:grpSpPr>
            <p:cxnSp>
              <p:nvCxnSpPr>
                <p:cNvPr id="466" name="Shape 466"/>
                <p:cNvCxnSpPr/>
                <p:nvPr/>
              </p:nvCxnSpPr>
              <p:spPr>
                <a:xfrm>
                  <a:off x="2486024" y="2476499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467" name="Shape 467"/>
                <p:cNvCxnSpPr/>
                <p:nvPr/>
              </p:nvCxnSpPr>
              <p:spPr>
                <a:xfrm>
                  <a:off x="2486024" y="2606674"/>
                  <a:ext cx="0" cy="38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68" name="Shape 468"/>
              <p:cNvSpPr/>
              <p:nvPr/>
            </p:nvSpPr>
            <p:spPr>
              <a:xfrm>
                <a:off x="3276600" y="2590800"/>
                <a:ext cx="265111" cy="26511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9" name="Shape 469"/>
              <p:cNvCxnSpPr/>
              <p:nvPr/>
            </p:nvCxnSpPr>
            <p:spPr>
              <a:xfrm>
                <a:off x="194309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70" name="Shape 470"/>
              <p:cNvCxnSpPr/>
              <p:nvPr/>
            </p:nvCxnSpPr>
            <p:spPr>
              <a:xfrm>
                <a:off x="3651249" y="2609849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71" name="Shape 471"/>
            <p:cNvGrpSpPr/>
            <p:nvPr/>
          </p:nvGrpSpPr>
          <p:grpSpPr>
            <a:xfrm rot="-5400000">
              <a:off x="1697037" y="3186112"/>
              <a:ext cx="381000" cy="130175"/>
              <a:chOff x="2295524" y="2667000"/>
              <a:chExt cx="381000" cy="130175"/>
            </a:xfrm>
          </p:grpSpPr>
          <p:cxnSp>
            <p:nvCxnSpPr>
              <p:cNvPr id="472" name="Shape 472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73" name="Shape 473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74" name="Shape 474"/>
            <p:cNvGrpSpPr/>
            <p:nvPr/>
          </p:nvGrpSpPr>
          <p:grpSpPr>
            <a:xfrm rot="-5400000">
              <a:off x="2306637" y="3189287"/>
              <a:ext cx="381000" cy="130175"/>
              <a:chOff x="2295524" y="2667000"/>
              <a:chExt cx="381000" cy="130175"/>
            </a:xfrm>
          </p:grpSpPr>
          <p:cxnSp>
            <p:nvCxnSpPr>
              <p:cNvPr id="475" name="Shape 475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76" name="Shape 476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77" name="Shape 477"/>
            <p:cNvGrpSpPr/>
            <p:nvPr/>
          </p:nvGrpSpPr>
          <p:grpSpPr>
            <a:xfrm rot="-5400000">
              <a:off x="2916237" y="3189287"/>
              <a:ext cx="381000" cy="130175"/>
              <a:chOff x="2295524" y="2667000"/>
              <a:chExt cx="381000" cy="130175"/>
            </a:xfrm>
          </p:grpSpPr>
          <p:cxnSp>
            <p:nvCxnSpPr>
              <p:cNvPr id="478" name="Shape 478"/>
              <p:cNvCxnSpPr/>
              <p:nvPr/>
            </p:nvCxnSpPr>
            <p:spPr>
              <a:xfrm>
                <a:off x="2486024" y="2476499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79" name="Shape 479"/>
              <p:cNvCxnSpPr/>
              <p:nvPr/>
            </p:nvCxnSpPr>
            <p:spPr>
              <a:xfrm>
                <a:off x="2486024" y="2606674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480" name="Shape 480"/>
            <p:cNvCxnSpPr/>
            <p:nvPr/>
          </p:nvCxnSpPr>
          <p:spPr>
            <a:xfrm rot="10800000">
              <a:off x="1892300" y="36861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1" name="Shape 481"/>
            <p:cNvCxnSpPr/>
            <p:nvPr/>
          </p:nvCxnSpPr>
          <p:spPr>
            <a:xfrm rot="10800000">
              <a:off x="2508250" y="36861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2" name="Shape 482"/>
            <p:cNvCxnSpPr/>
            <p:nvPr/>
          </p:nvCxnSpPr>
          <p:spPr>
            <a:xfrm rot="10800000">
              <a:off x="3121025" y="3686174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83" name="Shape 483"/>
            <p:cNvSpPr/>
            <p:nvPr/>
          </p:nvSpPr>
          <p:spPr>
            <a:xfrm>
              <a:off x="2709861" y="2824161"/>
              <a:ext cx="155574" cy="15557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uprovodnici_22_03_2011">
  <a:themeElements>
    <a:clrScheme name="default">
      <a:dk1>
        <a:srgbClr val="000000"/>
      </a:dk1>
      <a:lt1>
        <a:srgbClr val="FFFFFF"/>
      </a:lt1>
      <a:dk2>
        <a:srgbClr val="1129A1"/>
      </a:dk2>
      <a:lt2>
        <a:srgbClr val="C0C0C0"/>
      </a:lt2>
      <a:accent1>
        <a:srgbClr val="4987E3"/>
      </a:accent1>
      <a:accent2>
        <a:srgbClr val="CE701A"/>
      </a:accent2>
      <a:accent3>
        <a:srgbClr val="FFFFFF"/>
      </a:accent3>
      <a:accent4>
        <a:srgbClr val="4987E3"/>
      </a:accent4>
      <a:accent5>
        <a:srgbClr val="CE701A"/>
      </a:accent5>
      <a:accent6>
        <a:srgbClr val="FFFFFF"/>
      </a:accent6>
      <a:hlink>
        <a:srgbClr val="36A1B6"/>
      </a:hlink>
      <a:folHlink>
        <a:srgbClr val="9CC7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